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30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18288000" cy="10287000"/>
  <p:notesSz cx="6858000" cy="9144000"/>
  <p:embeddedFontLst>
    <p:embeddedFont>
      <p:font typeface="Aileron Heavy" panose="020B0604020202020204" charset="0"/>
      <p:regular r:id="rId52"/>
    </p:embeddedFont>
    <p:embeddedFont>
      <p:font typeface="Arial MT Pro" panose="020B0604020202020204" charset="0"/>
      <p:regular r:id="rId53"/>
    </p:embeddedFont>
    <p:embeddedFont>
      <p:font typeface="Open Sauce 1" panose="020B0604020202020204" charset="0"/>
      <p:regular r:id="rId54"/>
    </p:embeddedFont>
    <p:embeddedFont>
      <p:font typeface="Open Sauce 1 Bold" panose="020B0604020202020204" charset="0"/>
      <p:regular r:id="rId55"/>
    </p:embeddedFont>
    <p:embeddedFont>
      <p:font typeface="Open Sauce 1 Bold Italics" panose="020B0604020202020204" charset="0"/>
      <p:regular r:id="rId56"/>
    </p:embeddedFont>
    <p:embeddedFont>
      <p:font typeface="Open Sauce 1 Heavy" panose="020B0604020202020204" charset="0"/>
      <p:regular r:id="rId57"/>
    </p:embeddedFont>
    <p:embeddedFont>
      <p:font typeface="Open Sauce 1 Heavy Italics" panose="020B0604020202020204" charset="0"/>
      <p:regular r:id="rId58"/>
    </p:embeddedFont>
    <p:embeddedFont>
      <p:font typeface="Open Sauce 1 Italics" panose="020B0604020202020204" charset="0"/>
      <p:regular r:id="rId59"/>
    </p:embeddedFont>
    <p:embeddedFont>
      <p:font typeface="Open Sauce 1 Light" panose="020B0604020202020204" charset="0"/>
      <p:regular r:id="rId60"/>
    </p:embeddedFont>
    <p:embeddedFont>
      <p:font typeface="Open Sauce 1 Light Italics" panose="020B0604020202020204" charset="0"/>
      <p:regular r:id="rId61"/>
    </p:embeddedFont>
    <p:embeddedFont>
      <p:font typeface="Open Sauce 1 Medium" panose="020B0604020202020204" charset="0"/>
      <p:regular r:id="rId62"/>
    </p:embeddedFont>
    <p:embeddedFont>
      <p:font typeface="Open Sauce 1 Medium Italics" panose="020B0604020202020204" charset="0"/>
      <p:regular r:id="rId63"/>
    </p:embeddedFont>
    <p:embeddedFont>
      <p:font typeface="Open Sauce 1 Semi-Bold" panose="020B0604020202020204" charset="0"/>
      <p:regular r:id="rId64"/>
    </p:embeddedFont>
    <p:embeddedFont>
      <p:font typeface="Open Sauce 2" panose="020B0604020202020204" charset="0"/>
      <p:regular r:id="rId65"/>
    </p:embeddedFont>
    <p:embeddedFont>
      <p:font typeface="Open Sauce 2 Bold" panose="020B0604020202020204" charset="0"/>
      <p:regular r:id="rId66"/>
    </p:embeddedFont>
    <p:embeddedFont>
      <p:font typeface="Open Sauce 2 Bold Italics" panose="020B0604020202020204" charset="0"/>
      <p:regular r:id="rId67"/>
    </p:embeddedFont>
    <p:embeddedFont>
      <p:font typeface="Open Sauce SemiBold" panose="020B0604020202020204" charset="0"/>
      <p:regular r:id="rId68"/>
    </p:embeddedFont>
    <p:embeddedFont>
      <p:font typeface="Open Sauce SemiBold Bold" panose="020B0604020202020204" charset="0"/>
      <p:regular r:id="rId69"/>
    </p:embeddedFont>
    <p:embeddedFont>
      <p:font typeface="Open Sauce SemiBold Bold Italics" panose="020B0604020202020204" charset="0"/>
      <p:regular r:id="rId70"/>
    </p:embeddedFont>
    <p:embeddedFont>
      <p:font typeface="Open Sauce SemiBold Italics"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7CE"/>
    <a:srgbClr val="546F7F"/>
    <a:srgbClr val="53717F"/>
    <a:srgbClr val="1B425E"/>
    <a:srgbClr val="737C7A"/>
    <a:srgbClr val="5B6564"/>
    <a:srgbClr val="263036"/>
    <a:srgbClr val="868E8D"/>
    <a:srgbClr val="77898F"/>
    <a:srgbClr val="4352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4A8F-B592-44AF-76BD-DCB0CFAFB24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E17C8F-469C-9662-7333-5138BC5BF93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B4CD52CB-3D18-DDE0-9CC6-E54E4386BFA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2ACAFC4A-5FF6-4AC3-466A-82E7F854B12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042D43F-9BE2-365E-57D9-1670EFE972F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3E58706-520C-7D5A-2F56-45AAB05764D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44E6D24-AA70-13E6-8FD2-9343CC9B2F2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97164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cjp.eli.org/curriculum/overview-european-climate-litigation"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cjp.eli.org/curriculum/overview-climate-litigation"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cjp.eli.org/curriculum/overview-climate-litig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cjp.eli.org/curriculum/government-action-and-climate-science" TargetMode="External"/><Relationship Id="rId2" Type="http://schemas.openxmlformats.org/officeDocument/2006/relationships/hyperlink" Target="http://climatecasechart.com/case/aqualliance-v-us-bureau-of-reclamation-2/"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overview-climate-litiga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limatecasechart.com/case/sierra-club-v-county-of-san-diego-4/"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government-action-and-climate-scien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cjp.eli.org/curriculum/government-action-and-climate-scie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cjp.eli.org/curriculum/overview-climate-litigation" TargetMode="External"/><Relationship Id="rId4" Type="http://schemas.openxmlformats.org/officeDocument/2006/relationships/hyperlink" Target="https://cjp.eli.org/curriculum/procedural-techniques-available-climate-litiga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limatecasechart.com/document/city-of-new-york-v-chevron-corp_0ef5?q=city+of+new+york+chevron" TargetMode="External"/><Relationship Id="rId2" Type="http://schemas.openxmlformats.org/officeDocument/2006/relationships/hyperlink" Target="https://cjp.eli.org/curriculum/applying-attribution-impacts-climate-attribution-science-tort-litigation"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climatecasechart.com/document/city-county-of-honolulu-v-sunoco-lp_8bb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2.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image" Target="../media/image37.png"/><Relationship Id="rId16" Type="http://schemas.openxmlformats.org/officeDocument/2006/relationships/hyperlink" Target="https://cjp.eli.org/curriculum/overview-climate-litigation" TargetMode="Externa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4.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2.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4.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0.svg"/><Relationship Id="rId2" Type="http://schemas.openxmlformats.org/officeDocument/2006/relationships/image" Target="../media/image3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2.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cjp.eli.org/curriculum/sea-level-rise" TargetMode="External"/><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https://www.climatecasechart.com/document/martin-v-california-coastal-commission_f81f" TargetMode="External"/><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hyperlink" Target="https://cjp.eli.org/curriculum/sea-level-rise"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jp.eli.org/curriculum/sea-level-rise"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hyperlink" Target="https://cjp.eli.org/curriculum/fundamental-rights" TargetMode="External"/><Relationship Id="rId2" Type="http://schemas.openxmlformats.org/officeDocument/2006/relationships/hyperlink" Target="http://oaoa.hawaii.gov/jud/21309op.htm"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s://cjp.eli.org/news/230811-climate-science-docket-how-held-v-montana-bridging-science-and-law" TargetMode="External"/><Relationship Id="rId5" Type="http://schemas.openxmlformats.org/officeDocument/2006/relationships/hyperlink" Target="https://cjp.eli.org/curriculum/fundamental-rights" TargetMode="External"/><Relationship Id="rId4" Type="http://schemas.openxmlformats.org/officeDocument/2006/relationships/image" Target="../media/image36.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cjp.eli.org/curriculum/judicial-remedies-climate-disruption-preliminary-analysis"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hyperlink" Target="https://www.climatecasechart.com/document/kain-v-department-of-environmental-protection_1acf?cpl=jurisdiction%2FMass.&amp;cpl=jurisdiction%2FUnited+States" TargetMode="External"/><Relationship Id="rId7"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hyperlink" Target="https://www.climatecasechart.com/document/comer-v-murphy-oil-usa-inc_6de3" TargetMode="External"/><Relationship Id="rId5" Type="http://schemas.openxmlformats.org/officeDocument/2006/relationships/hyperlink" Target="https://www.climatecasechart.com/document/lindstrom-v-california-coastal-commission_6cc7?sd=US-CA&amp;cpl=category%2FChallenges+to+adaptation+measures&amp;cpl=category%2FAdaptation" TargetMode="External"/><Relationship Id="rId4" Type="http://schemas.openxmlformats.org/officeDocument/2006/relationships/hyperlink" Target="https://cjp.eli.org/curriculum/judicial-remedies-climate-disruption-preliminary-analysi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limatecasechart.com/non-us-case/urgenda-foundation-v-kingdom-of-the-netherlands/" TargetMode="External"/><Relationship Id="rId7" Type="http://schemas.openxmlformats.org/officeDocument/2006/relationships/hyperlink" Target="https://www.climatecasechart.com/document/klimaseniorinnen-v-switzerland-ecthr_e78f" TargetMode="Externa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cjp.eli.org/curriculum/judicial-remedies-climate-disruption-preliminary-analysis" TargetMode="External"/><Relationship Id="rId4" Type="http://schemas.openxmlformats.org/officeDocument/2006/relationships/hyperlink" Target="https://www.climatecasechart.com/document/do-hyun-kim-et-al-v-south-korea_2dd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hyperlink" Target="https://cjp.eli.org/curriculu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climatecasechart.com"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climatecasechart.com/case/massachusetts-v-epa/" TargetMode="External"/><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eli.org/podcasts/held-v-montana-2025-update" TargetMode="External"/><Relationship Id="rId5" Type="http://schemas.openxmlformats.org/officeDocument/2006/relationships/hyperlink" Target="https://www.climatecasechart.com/document/held-v-state_cb6b" TargetMode="External"/><Relationship Id="rId4" Type="http://schemas.openxmlformats.org/officeDocument/2006/relationships/image" Target="../media/image64.svg"/></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4.pn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svg"/><Relationship Id="rId9" Type="http://schemas.openxmlformats.org/officeDocument/2006/relationships/image" Target="../media/image71.svg"/></Relationships>
</file>

<file path=ppt/slides/_rels/slide44.xml.rels><?xml version="1.0" encoding="UTF-8" standalone="yes"?>
<Relationships xmlns="http://schemas.openxmlformats.org/package/2006/relationships"><Relationship Id="rId8" Type="http://schemas.openxmlformats.org/officeDocument/2006/relationships/hyperlink" Target="https://www.climatecasechart.com/document/municipality-of-bayamon-v-exxon-mobil-corp_4d49?l=united-states-of-america&amp;sd=US-PR" TargetMode="External"/><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png"/><Relationship Id="rId5" Type="http://schemas.openxmlformats.org/officeDocument/2006/relationships/hyperlink" Target="https://www.climatecasechart.com/collections/county-of-multnomah-v-exxon-mobil-corp-_3fa2ed" TargetMode="Externa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hyperlink" Target="https://www.climatecasechart.com/collections/leon-v-exxon-mobil-corp_b93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1.sv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cjp.eli.org/curriculum/overview-climate-litigation" TargetMode="External"/><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jp.eli.org/curriculum/overview-climate-litigation"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307192" cy="10287000"/>
          </a:xfrm>
          <a:custGeom>
            <a:avLst/>
            <a:gdLst/>
            <a:ahLst/>
            <a:cxnLst/>
            <a:rect l="l" t="t" r="r" b="b"/>
            <a:pathLst>
              <a:path w="10307192" h="10287000">
                <a:moveTo>
                  <a:pt x="0" y="0"/>
                </a:moveTo>
                <a:lnTo>
                  <a:pt x="10307192" y="0"/>
                </a:lnTo>
                <a:lnTo>
                  <a:pt x="10307192"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7054749" y="0"/>
            <a:ext cx="11644522" cy="10348476"/>
          </a:xfrm>
          <a:custGeom>
            <a:avLst/>
            <a:gdLst/>
            <a:ahLst/>
            <a:cxnLst/>
            <a:rect l="l" t="t" r="r" b="b"/>
            <a:pathLst>
              <a:path w="11644522" h="10348476">
                <a:moveTo>
                  <a:pt x="0" y="0"/>
                </a:moveTo>
                <a:lnTo>
                  <a:pt x="11644522" y="0"/>
                </a:lnTo>
                <a:lnTo>
                  <a:pt x="11644522" y="10348476"/>
                </a:lnTo>
                <a:lnTo>
                  <a:pt x="0" y="1034847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0" y="0"/>
            <a:ext cx="9431222" cy="10409952"/>
            <a:chOff x="0" y="0"/>
            <a:chExt cx="3190315" cy="3521391"/>
          </a:xfrm>
        </p:grpSpPr>
        <p:sp>
          <p:nvSpPr>
            <p:cNvPr id="5" name="Freeform 5"/>
            <p:cNvSpPr/>
            <p:nvPr/>
          </p:nvSpPr>
          <p:spPr>
            <a:xfrm>
              <a:off x="0" y="0"/>
              <a:ext cx="3190315" cy="3521391"/>
            </a:xfrm>
            <a:custGeom>
              <a:avLst/>
              <a:gdLst/>
              <a:ahLst/>
              <a:cxnLst/>
              <a:rect l="l" t="t" r="r" b="b"/>
              <a:pathLst>
                <a:path w="3190315" h="3521391">
                  <a:moveTo>
                    <a:pt x="0" y="0"/>
                  </a:moveTo>
                  <a:lnTo>
                    <a:pt x="3190315" y="0"/>
                  </a:lnTo>
                  <a:lnTo>
                    <a:pt x="3190315" y="3521391"/>
                  </a:lnTo>
                  <a:lnTo>
                    <a:pt x="0" y="3521391"/>
                  </a:lnTo>
                  <a:close/>
                </a:path>
              </a:pathLst>
            </a:custGeom>
            <a:solidFill>
              <a:srgbClr val="263036"/>
            </a:solidFill>
          </p:spPr>
          <p:txBody>
            <a:bodyPr/>
            <a:lstStyle/>
            <a:p>
              <a:endParaRPr lang="en-US"/>
            </a:p>
          </p:txBody>
        </p:sp>
      </p:grpSp>
      <p:sp>
        <p:nvSpPr>
          <p:cNvPr id="6" name="Freeform 6"/>
          <p:cNvSpPr/>
          <p:nvPr/>
        </p:nvSpPr>
        <p:spPr>
          <a:xfrm>
            <a:off x="389896" y="607173"/>
            <a:ext cx="4583667" cy="2419158"/>
          </a:xfrm>
          <a:custGeom>
            <a:avLst/>
            <a:gdLst/>
            <a:ahLst/>
            <a:cxnLst/>
            <a:rect l="l" t="t" r="r" b="b"/>
            <a:pathLst>
              <a:path w="4583667" h="2419158">
                <a:moveTo>
                  <a:pt x="0" y="0"/>
                </a:moveTo>
                <a:lnTo>
                  <a:pt x="4583668" y="0"/>
                </a:lnTo>
                <a:lnTo>
                  <a:pt x="4583668" y="2419158"/>
                </a:lnTo>
                <a:lnTo>
                  <a:pt x="0" y="241915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389896" y="7210425"/>
            <a:ext cx="6664852" cy="2047875"/>
          </a:xfrm>
          <a:prstGeom prst="rect">
            <a:avLst/>
          </a:prstGeom>
        </p:spPr>
        <p:txBody>
          <a:bodyPr lIns="0" tIns="0" rIns="0" bIns="0" rtlCol="0" anchor="t">
            <a:spAutoFit/>
          </a:bodyPr>
          <a:lstStyle/>
          <a:p>
            <a:pPr algn="l">
              <a:lnSpc>
                <a:spcPts val="8039"/>
              </a:lnSpc>
            </a:pPr>
            <a:r>
              <a:rPr lang="en-US" sz="6699" b="1">
                <a:solidFill>
                  <a:srgbClr val="B2D235"/>
                </a:solidFill>
                <a:latin typeface="Open Sauce 1 Heavy"/>
                <a:ea typeface="Open Sauce 1 Heavy"/>
                <a:cs typeface="Open Sauce 1 Heavy"/>
                <a:sym typeface="Open Sauce 1 Heavy"/>
              </a:rPr>
              <a:t>CLIMATE LITIGATION 101</a:t>
            </a:r>
          </a:p>
        </p:txBody>
      </p:sp>
      <p:sp>
        <p:nvSpPr>
          <p:cNvPr id="8" name="TextBox 8"/>
          <p:cNvSpPr txBox="1"/>
          <p:nvPr/>
        </p:nvSpPr>
        <p:spPr>
          <a:xfrm>
            <a:off x="389896" y="5475642"/>
            <a:ext cx="8273538" cy="1657350"/>
          </a:xfrm>
          <a:prstGeom prst="rect">
            <a:avLst/>
          </a:prstGeom>
        </p:spPr>
        <p:txBody>
          <a:bodyPr lIns="0" tIns="0" rIns="0" bIns="0" rtlCol="0" anchor="t">
            <a:spAutoFit/>
          </a:bodyPr>
          <a:lstStyle/>
          <a:p>
            <a:pPr algn="l">
              <a:lnSpc>
                <a:spcPts val="6599"/>
              </a:lnSpc>
            </a:pPr>
            <a:r>
              <a:rPr lang="en-US" sz="5499" b="1">
                <a:solidFill>
                  <a:srgbClr val="D6E1D1"/>
                </a:solidFill>
                <a:latin typeface="Open Sauce 1 Semi-Bold"/>
                <a:ea typeface="Open Sauce 1 Semi-Bold"/>
                <a:cs typeface="Open Sauce 1 Semi-Bold"/>
                <a:sym typeface="Open Sauce 1 Semi-Bold"/>
              </a:rPr>
              <a:t>CLIMATE SCIENCE AND LAW FOR JUDGES:</a:t>
            </a:r>
          </a:p>
        </p:txBody>
      </p:sp>
      <p:sp>
        <p:nvSpPr>
          <p:cNvPr id="9" name="TextBox 9"/>
          <p:cNvSpPr txBox="1"/>
          <p:nvPr/>
        </p:nvSpPr>
        <p:spPr>
          <a:xfrm>
            <a:off x="389896" y="9525152"/>
            <a:ext cx="5019656" cy="457626"/>
          </a:xfrm>
          <a:prstGeom prst="rect">
            <a:avLst/>
          </a:prstGeom>
        </p:spPr>
        <p:txBody>
          <a:bodyPr lIns="0" tIns="0" rIns="0" bIns="0" rtlCol="0" anchor="t">
            <a:spAutoFit/>
          </a:bodyPr>
          <a:lstStyle/>
          <a:p>
            <a:pPr algn="l">
              <a:lnSpc>
                <a:spcPts val="3920"/>
              </a:lnSpc>
            </a:pPr>
            <a:r>
              <a:rPr lang="en-US" sz="2800" i="1" dirty="0">
                <a:solidFill>
                  <a:srgbClr val="D6E1D1"/>
                </a:solidFill>
                <a:latin typeface="Open Sauce 1 Italics"/>
                <a:ea typeface="Open Sauce 1 Italics"/>
                <a:cs typeface="Open Sauce 1 Italics"/>
                <a:sym typeface="Open Sauce 1 Italics"/>
              </a:rPr>
              <a:t>Updated: March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230885"/>
          <a:ext cx="16039391" cy="6027415"/>
        </p:xfrm>
        <a:graphic>
          <a:graphicData uri="http://schemas.openxmlformats.org/drawingml/2006/table">
            <a:tbl>
              <a:tblPr/>
              <a:tblGrid>
                <a:gridCol w="5671378">
                  <a:extLst>
                    <a:ext uri="{9D8B030D-6E8A-4147-A177-3AD203B41FA5}">
                      <a16:colId xmlns:a16="http://schemas.microsoft.com/office/drawing/2014/main" val="20000"/>
                    </a:ext>
                  </a:extLst>
                </a:gridCol>
                <a:gridCol w="10368013">
                  <a:extLst>
                    <a:ext uri="{9D8B030D-6E8A-4147-A177-3AD203B41FA5}">
                      <a16:colId xmlns:a16="http://schemas.microsoft.com/office/drawing/2014/main" val="20001"/>
                    </a:ext>
                  </a:extLst>
                </a:gridCol>
              </a:tblGrid>
              <a:tr h="1205483">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05483">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TextBox 3"/>
          <p:cNvSpPr txBox="1"/>
          <p:nvPr/>
        </p:nvSpPr>
        <p:spPr>
          <a:xfrm>
            <a:off x="1028700" y="861357"/>
            <a:ext cx="15236818"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EUROPE CLIMATE CASE TRENDS</a:t>
            </a:r>
          </a:p>
        </p:txBody>
      </p:sp>
      <p:sp>
        <p:nvSpPr>
          <p:cNvPr id="4" name="TextBox 4"/>
          <p:cNvSpPr txBox="1"/>
          <p:nvPr/>
        </p:nvSpPr>
        <p:spPr>
          <a:xfrm>
            <a:off x="6653555" y="8186724"/>
            <a:ext cx="8970334"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Challenges to authorized forest-felling permits in Estonia</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UK factory farming and Amazon deforestation arguments in </a:t>
            </a:r>
            <a:r>
              <a:rPr lang="en-US" sz="2300" i="1">
                <a:solidFill>
                  <a:srgbClr val="263036"/>
                </a:solidFill>
                <a:latin typeface="Open Sauce 1 Italics"/>
                <a:ea typeface="Open Sauce 1 Italics"/>
                <a:cs typeface="Open Sauce 1 Italics"/>
                <a:sym typeface="Open Sauce 1 Italics"/>
              </a:rPr>
              <a:t>Humane Being v. United Kingdom</a:t>
            </a:r>
          </a:p>
        </p:txBody>
      </p:sp>
      <p:sp>
        <p:nvSpPr>
          <p:cNvPr id="5" name="TextBox 5"/>
          <p:cNvSpPr txBox="1"/>
          <p:nvPr/>
        </p:nvSpPr>
        <p:spPr>
          <a:xfrm>
            <a:off x="2819400" y="3455666"/>
            <a:ext cx="1808998"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TREND</a:t>
            </a:r>
          </a:p>
        </p:txBody>
      </p:sp>
      <p:sp>
        <p:nvSpPr>
          <p:cNvPr id="6" name="TextBox 6"/>
          <p:cNvSpPr txBox="1"/>
          <p:nvPr/>
        </p:nvSpPr>
        <p:spPr>
          <a:xfrm>
            <a:off x="10210801" y="3455666"/>
            <a:ext cx="3067048"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EXAMPLES</a:t>
            </a:r>
          </a:p>
        </p:txBody>
      </p:sp>
      <p:sp>
        <p:nvSpPr>
          <p:cNvPr id="7" name="TextBox 7"/>
          <p:cNvSpPr txBox="1"/>
          <p:nvPr/>
        </p:nvSpPr>
        <p:spPr>
          <a:xfrm>
            <a:off x="1320150" y="5806443"/>
            <a:ext cx="5238366" cy="876300"/>
          </a:xfrm>
          <a:prstGeom prst="rect">
            <a:avLst/>
          </a:prstGeom>
        </p:spPr>
        <p:txBody>
          <a:bodyPr lIns="0" tIns="0" rIns="0" bIns="0" rtlCol="0" anchor="t">
            <a:spAutoFit/>
          </a:bodyPr>
          <a:lstStyle/>
          <a:p>
            <a:pPr algn="l">
              <a:lnSpc>
                <a:spcPts val="3480"/>
              </a:lnSpc>
            </a:pPr>
            <a:r>
              <a:rPr lang="en-US" sz="2900" b="1">
                <a:solidFill>
                  <a:srgbClr val="263036"/>
                </a:solidFill>
                <a:latin typeface="Open Sauce 1 Bold"/>
                <a:ea typeface="Open Sauce 1 Bold"/>
                <a:cs typeface="Open Sauce 1 Bold"/>
                <a:sym typeface="Open Sauce 1 Bold"/>
              </a:rPr>
              <a:t>Greenhouse gases beyond carbon dioxide</a:t>
            </a:r>
          </a:p>
        </p:txBody>
      </p:sp>
      <p:sp>
        <p:nvSpPr>
          <p:cNvPr id="8" name="TextBox 8"/>
          <p:cNvSpPr txBox="1"/>
          <p:nvPr/>
        </p:nvSpPr>
        <p:spPr>
          <a:xfrm>
            <a:off x="1320150" y="4774841"/>
            <a:ext cx="5598508"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Extreme weather events</a:t>
            </a:r>
          </a:p>
        </p:txBody>
      </p:sp>
      <p:sp>
        <p:nvSpPr>
          <p:cNvPr id="9" name="TextBox 9"/>
          <p:cNvSpPr txBox="1"/>
          <p:nvPr/>
        </p:nvSpPr>
        <p:spPr>
          <a:xfrm>
            <a:off x="1320150" y="7028034"/>
            <a:ext cx="4504097" cy="876300"/>
          </a:xfrm>
          <a:prstGeom prst="rect">
            <a:avLst/>
          </a:prstGeom>
        </p:spPr>
        <p:txBody>
          <a:bodyPr lIns="0" tIns="0" rIns="0" bIns="0" rtlCol="0" anchor="t">
            <a:spAutoFit/>
          </a:bodyPr>
          <a:lstStyle/>
          <a:p>
            <a:pPr marL="0" lvl="0" indent="0" algn="l">
              <a:lnSpc>
                <a:spcPts val="3480"/>
              </a:lnSpc>
            </a:pPr>
            <a:r>
              <a:rPr lang="en-US" sz="2900" b="1">
                <a:solidFill>
                  <a:srgbClr val="263036"/>
                </a:solidFill>
                <a:latin typeface="Open Sauce 1 Bold"/>
                <a:ea typeface="Open Sauce 1 Bold"/>
                <a:cs typeface="Open Sauce 1 Bold"/>
                <a:sym typeface="Open Sauce 1 Bold"/>
              </a:rPr>
              <a:t>Individual and corporate responsibility</a:t>
            </a:r>
          </a:p>
        </p:txBody>
      </p:sp>
      <p:sp>
        <p:nvSpPr>
          <p:cNvPr id="10" name="TextBox 10"/>
          <p:cNvSpPr txBox="1"/>
          <p:nvPr/>
        </p:nvSpPr>
        <p:spPr>
          <a:xfrm>
            <a:off x="6653555" y="5739834"/>
            <a:ext cx="8718216"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Short-lived climate pollutants as subject of litigation</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Black carbon cases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Contestation of Mestre-Trieste methane pipeline</a:t>
            </a:r>
          </a:p>
        </p:txBody>
      </p:sp>
      <p:sp>
        <p:nvSpPr>
          <p:cNvPr id="11" name="TextBox 11"/>
          <p:cNvSpPr txBox="1"/>
          <p:nvPr/>
        </p:nvSpPr>
        <p:spPr>
          <a:xfrm>
            <a:off x="6653555" y="4518367"/>
            <a:ext cx="10465334"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Private claims seeking compensation for loss and damage</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Group litigation by extreme weather victims (e.g., </a:t>
            </a:r>
            <a:r>
              <a:rPr lang="en-US" sz="2300" i="1">
                <a:solidFill>
                  <a:srgbClr val="263036"/>
                </a:solidFill>
                <a:latin typeface="Open Sauce 1 Italics"/>
                <a:ea typeface="Open Sauce 1 Italics"/>
                <a:cs typeface="Open Sauce 1 Italics"/>
                <a:sym typeface="Open Sauce 1 Italics"/>
              </a:rPr>
              <a:t>Bushfire Survivors for Climate Action Incorporated v. Environmental Protection Authority</a:t>
            </a:r>
            <a:r>
              <a:rPr lang="en-US" sz="2300">
                <a:solidFill>
                  <a:srgbClr val="263036"/>
                </a:solidFill>
                <a:latin typeface="Open Sauce 1"/>
                <a:ea typeface="Open Sauce 1"/>
                <a:cs typeface="Open Sauce 1"/>
                <a:sym typeface="Open Sauce 1"/>
              </a:rPr>
              <a:t>)</a:t>
            </a:r>
          </a:p>
        </p:txBody>
      </p:sp>
      <p:sp>
        <p:nvSpPr>
          <p:cNvPr id="12" name="TextBox 12"/>
          <p:cNvSpPr txBox="1"/>
          <p:nvPr/>
        </p:nvSpPr>
        <p:spPr>
          <a:xfrm>
            <a:off x="1320150" y="8443198"/>
            <a:ext cx="5823182"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Forests and food systems</a:t>
            </a:r>
          </a:p>
        </p:txBody>
      </p:sp>
      <p:sp>
        <p:nvSpPr>
          <p:cNvPr id="13" name="TextBox 13"/>
          <p:cNvSpPr txBox="1"/>
          <p:nvPr/>
        </p:nvSpPr>
        <p:spPr>
          <a:xfrm>
            <a:off x="6653555" y="6958901"/>
            <a:ext cx="9485158"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Duties and responsibilities of individual actors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Individuals working in the fossil fuel industry, among others</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ClientEarth’s pre-action letter to Shell’s Board of Directors</a:t>
            </a:r>
          </a:p>
        </p:txBody>
      </p:sp>
      <p:sp>
        <p:nvSpPr>
          <p:cNvPr id="14" name="TextBox 14"/>
          <p:cNvSpPr txBox="1"/>
          <p:nvPr/>
        </p:nvSpPr>
        <p:spPr>
          <a:xfrm>
            <a:off x="7486780" y="224478"/>
            <a:ext cx="10465334"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5B6564"/>
                </a:solidFill>
                <a:latin typeface="Open Sauce 1 Italics"/>
                <a:ea typeface="Open Sauce 1 Italics"/>
                <a:cs typeface="Open Sauce 1 Italics"/>
                <a:sym typeface="Open Sauce 1 Italics"/>
              </a:rPr>
              <a:t>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overview-european-climate-litigation">
                  <a:extLst>
                    <a:ext uri="{A12FA001-AC4F-418D-AE19-62706E023703}">
                      <ahyp:hlinkClr xmlns:ahyp="http://schemas.microsoft.com/office/drawing/2018/hyperlinkcolor" val="tx"/>
                    </a:ext>
                  </a:extLst>
                </a:hlinkClick>
              </a:rPr>
              <a:t>Overview of European Climate Litigation</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5" name="TextBox 15"/>
          <p:cNvSpPr txBox="1"/>
          <p:nvPr/>
        </p:nvSpPr>
        <p:spPr>
          <a:xfrm>
            <a:off x="1028700" y="2147254"/>
            <a:ext cx="16230600" cy="819216"/>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After the United States, European courts account for the greatest number of climate cases. Examples of expected trends in national and international courts in Europe include:</a:t>
            </a:r>
          </a:p>
        </p:txBody>
      </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cxnSp>
        <p:nvCxnSpPr>
          <p:cNvPr id="29" name="Straight Connector 28">
            <a:extLst>
              <a:ext uri="{FF2B5EF4-FFF2-40B4-BE49-F238E27FC236}">
                <a16:creationId xmlns:a16="http://schemas.microsoft.com/office/drawing/2014/main" id="{2AEF7B58-726B-1351-341F-25279662C832}"/>
              </a:ext>
            </a:extLst>
          </p:cNvPr>
          <p:cNvCxnSpPr>
            <a:cxnSpLocks/>
          </p:cNvCxnSpPr>
          <p:nvPr/>
        </p:nvCxnSpPr>
        <p:spPr>
          <a:xfrm>
            <a:off x="6653555" y="2915577"/>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A0A68F-C2A6-EEE3-EB1C-13C9CEC946F5}"/>
              </a:ext>
            </a:extLst>
          </p:cNvPr>
          <p:cNvCxnSpPr>
            <a:cxnSpLocks/>
          </p:cNvCxnSpPr>
          <p:nvPr/>
        </p:nvCxnSpPr>
        <p:spPr>
          <a:xfrm>
            <a:off x="993643" y="4381500"/>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9DB0AB-F923-6C70-A449-24B01C1F2A1C}"/>
              </a:ext>
            </a:extLst>
          </p:cNvPr>
          <p:cNvCxnSpPr>
            <a:cxnSpLocks/>
          </p:cNvCxnSpPr>
          <p:nvPr/>
        </p:nvCxnSpPr>
        <p:spPr>
          <a:xfrm>
            <a:off x="892177" y="5600700"/>
            <a:ext cx="16175914"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8A4C7C-567E-C3E5-1301-7D27C2F82C3B}"/>
              </a:ext>
            </a:extLst>
          </p:cNvPr>
          <p:cNvCxnSpPr>
            <a:cxnSpLocks/>
          </p:cNvCxnSpPr>
          <p:nvPr/>
        </p:nvCxnSpPr>
        <p:spPr>
          <a:xfrm>
            <a:off x="1028700" y="6896100"/>
            <a:ext cx="1614471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9C2077-B31B-7DCA-C7B5-4E9738935E13}"/>
              </a:ext>
            </a:extLst>
          </p:cNvPr>
          <p:cNvCxnSpPr>
            <a:cxnSpLocks/>
          </p:cNvCxnSpPr>
          <p:nvPr/>
        </p:nvCxnSpPr>
        <p:spPr>
          <a:xfrm>
            <a:off x="942975" y="8090522"/>
            <a:ext cx="16316325" cy="11137"/>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4" name="Group 4"/>
          <p:cNvGrpSpPr/>
          <p:nvPr/>
        </p:nvGrpSpPr>
        <p:grpSpPr>
          <a:xfrm>
            <a:off x="0" y="0"/>
            <a:ext cx="18288000" cy="10287000"/>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txBody>
            <a:bodyPr/>
            <a:lstStyle/>
            <a:p>
              <a:endParaRPr lang="en-US"/>
            </a:p>
          </p:txBody>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9" name="TextBox 9"/>
          <p:cNvSpPr txBox="1"/>
          <p:nvPr/>
        </p:nvSpPr>
        <p:spPr>
          <a:xfrm>
            <a:off x="1028700" y="8032750"/>
            <a:ext cx="14634116" cy="1149350"/>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B2D235"/>
                </a:solidFill>
                <a:latin typeface="Open Sauce 1 Heavy"/>
                <a:ea typeface="Open Sauce 1 Heavy"/>
                <a:cs typeface="Open Sauce 1 Heavy"/>
                <a:sym typeface="Open Sauce 1 Heavy"/>
              </a:rPr>
              <a:t>LEGAL LANDSCAPE</a:t>
            </a:r>
          </a:p>
        </p:txBody>
      </p:sp>
      <p:sp>
        <p:nvSpPr>
          <p:cNvPr id="10" name="TextBox 10"/>
          <p:cNvSpPr txBox="1"/>
          <p:nvPr/>
        </p:nvSpPr>
        <p:spPr>
          <a:xfrm>
            <a:off x="1028700" y="1028700"/>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2</a:t>
            </a:r>
          </a:p>
        </p:txBody>
      </p:sp>
      <p:sp>
        <p:nvSpPr>
          <p:cNvPr id="11" name="Freeform 1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2271107" y="1385145"/>
            <a:ext cx="13279324" cy="8949791"/>
          </a:xfrm>
          <a:custGeom>
            <a:avLst/>
            <a:gdLst/>
            <a:ahLst/>
            <a:cxnLst/>
            <a:rect l="l" t="t" r="r" b="b"/>
            <a:pathLst>
              <a:path w="13279324" h="8949791">
                <a:moveTo>
                  <a:pt x="0" y="0"/>
                </a:moveTo>
                <a:lnTo>
                  <a:pt x="13279324" y="0"/>
                </a:lnTo>
                <a:lnTo>
                  <a:pt x="13279324" y="8949791"/>
                </a:lnTo>
                <a:lnTo>
                  <a:pt x="0" y="8949791"/>
                </a:lnTo>
                <a:lnTo>
                  <a:pt x="0" y="0"/>
                </a:lnTo>
                <a:close/>
              </a:path>
            </a:pathLst>
          </a:custGeom>
          <a:blipFill>
            <a:blip r:embed="rId2" cstate="screen">
              <a:extLst>
                <a:ext uri="{28A0092B-C50C-407E-A947-70E740481C1C}">
                  <a14:useLocalDpi xmlns:a14="http://schemas.microsoft.com/office/drawing/2010/main"/>
                </a:ext>
              </a:extLst>
            </a:blip>
            <a:stretch>
              <a:fillRect r="-9595" b="-13829"/>
            </a:stretch>
          </a:blipFill>
        </p:spPr>
        <p:txBody>
          <a:bodyPr/>
          <a:lstStyle/>
          <a:p>
            <a:endParaRPr lang="en-US"/>
          </a:p>
        </p:txBody>
      </p:sp>
      <p:sp>
        <p:nvSpPr>
          <p:cNvPr id="3" name="AutoShape 3"/>
          <p:cNvSpPr/>
          <p:nvPr/>
        </p:nvSpPr>
        <p:spPr>
          <a:xfrm>
            <a:off x="13184317" y="5508571"/>
            <a:ext cx="471527" cy="351470"/>
          </a:xfrm>
          <a:prstGeom prst="line">
            <a:avLst/>
          </a:prstGeom>
          <a:ln w="19050"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13116595" y="5264294"/>
            <a:ext cx="501642" cy="355442"/>
          </a:xfrm>
          <a:prstGeom prst="line">
            <a:avLst/>
          </a:prstGeom>
          <a:ln w="190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13773169" y="5170713"/>
            <a:ext cx="475350"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DE</a:t>
            </a:r>
          </a:p>
        </p:txBody>
      </p:sp>
      <p:sp>
        <p:nvSpPr>
          <p:cNvPr id="6" name="AutoShape 6"/>
          <p:cNvSpPr/>
          <p:nvPr/>
        </p:nvSpPr>
        <p:spPr>
          <a:xfrm flipV="1">
            <a:off x="13551224" y="4980540"/>
            <a:ext cx="459620" cy="10006"/>
          </a:xfrm>
          <a:prstGeom prst="line">
            <a:avLst/>
          </a:prstGeom>
          <a:ln w="19050" cap="flat">
            <a:solidFill>
              <a:srgbClr val="FFFFFF"/>
            </a:solidFill>
            <a:prstDash val="solid"/>
            <a:headEnd type="none" w="sm" len="sm"/>
            <a:tailEnd type="none" w="sm" len="sm"/>
          </a:ln>
        </p:spPr>
        <p:txBody>
          <a:bodyPr/>
          <a:lstStyle/>
          <a:p>
            <a:endParaRPr lang="en-US"/>
          </a:p>
        </p:txBody>
      </p:sp>
      <p:sp>
        <p:nvSpPr>
          <p:cNvPr id="7" name="AutoShape 7"/>
          <p:cNvSpPr/>
          <p:nvPr/>
        </p:nvSpPr>
        <p:spPr>
          <a:xfrm flipV="1">
            <a:off x="13474389" y="5325309"/>
            <a:ext cx="298779" cy="52865"/>
          </a:xfrm>
          <a:prstGeom prst="line">
            <a:avLst/>
          </a:prstGeom>
          <a:ln w="19050" cap="flat">
            <a:solidFill>
              <a:srgbClr val="FFFFFF"/>
            </a:solidFill>
            <a:prstDash val="solid"/>
            <a:headEnd type="none" w="sm" len="sm"/>
            <a:tailEnd type="none" w="sm" len="sm"/>
          </a:ln>
        </p:spPr>
        <p:txBody>
          <a:bodyPr/>
          <a:lstStyle/>
          <a:p>
            <a:endParaRPr lang="en-US"/>
          </a:p>
        </p:txBody>
      </p:sp>
      <p:sp>
        <p:nvSpPr>
          <p:cNvPr id="8" name="AutoShape 8"/>
          <p:cNvSpPr/>
          <p:nvPr/>
        </p:nvSpPr>
        <p:spPr>
          <a:xfrm>
            <a:off x="13991107" y="4462580"/>
            <a:ext cx="111665" cy="133330"/>
          </a:xfrm>
          <a:prstGeom prst="line">
            <a:avLst/>
          </a:prstGeom>
          <a:ln w="19050" cap="flat">
            <a:solidFill>
              <a:srgbClr val="FFFFFF"/>
            </a:solidFill>
            <a:prstDash val="solid"/>
            <a:headEnd type="none" w="sm" len="sm"/>
            <a:tailEnd type="none" w="sm" len="sm"/>
          </a:ln>
        </p:spPr>
        <p:txBody>
          <a:bodyPr/>
          <a:lstStyle/>
          <a:p>
            <a:endParaRPr lang="en-US"/>
          </a:p>
        </p:txBody>
      </p:sp>
      <p:sp>
        <p:nvSpPr>
          <p:cNvPr id="9" name="AutoShape 9"/>
          <p:cNvSpPr/>
          <p:nvPr/>
        </p:nvSpPr>
        <p:spPr>
          <a:xfrm flipH="1" flipV="1">
            <a:off x="13584611" y="3548698"/>
            <a:ext cx="62092" cy="212057"/>
          </a:xfrm>
          <a:prstGeom prst="line">
            <a:avLst/>
          </a:prstGeom>
          <a:ln w="19050" cap="flat">
            <a:solidFill>
              <a:srgbClr val="FFFFFF"/>
            </a:solidFill>
            <a:prstDash val="solid"/>
            <a:headEnd type="none" w="sm" len="sm"/>
            <a:tailEnd type="none" w="sm" len="sm"/>
          </a:ln>
        </p:spPr>
        <p:txBody>
          <a:bodyPr/>
          <a:lstStyle/>
          <a:p>
            <a:endParaRPr lang="en-US"/>
          </a:p>
        </p:txBody>
      </p:sp>
      <p:grpSp>
        <p:nvGrpSpPr>
          <p:cNvPr id="10" name="Group 10"/>
          <p:cNvGrpSpPr/>
          <p:nvPr/>
        </p:nvGrpSpPr>
        <p:grpSpPr>
          <a:xfrm>
            <a:off x="1139012" y="3296935"/>
            <a:ext cx="351018" cy="352223"/>
            <a:chOff x="0" y="0"/>
            <a:chExt cx="96206" cy="96536"/>
          </a:xfrm>
        </p:grpSpPr>
        <p:sp>
          <p:nvSpPr>
            <p:cNvPr id="11" name="Freeform 11"/>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FFFCC"/>
            </a:solidFill>
            <a:ln w="9525" cap="sq">
              <a:solidFill>
                <a:srgbClr val="F5F6F5"/>
              </a:solidFill>
              <a:prstDash val="solid"/>
              <a:miter/>
            </a:ln>
          </p:spPr>
          <p:txBody>
            <a:bodyPr/>
            <a:lstStyle/>
            <a:p>
              <a:endParaRPr lang="en-US"/>
            </a:p>
          </p:txBody>
        </p:sp>
        <p:sp>
          <p:nvSpPr>
            <p:cNvPr id="12" name="TextBox 12"/>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3" name="Group 13"/>
          <p:cNvGrpSpPr/>
          <p:nvPr/>
        </p:nvGrpSpPr>
        <p:grpSpPr>
          <a:xfrm>
            <a:off x="1139012" y="3713229"/>
            <a:ext cx="351018" cy="352223"/>
            <a:chOff x="0" y="0"/>
            <a:chExt cx="96206" cy="96536"/>
          </a:xfrm>
        </p:grpSpPr>
        <p:sp>
          <p:nvSpPr>
            <p:cNvPr id="14" name="Freeform 14"/>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FEDA0"/>
            </a:solidFill>
            <a:ln w="9525" cap="sq">
              <a:solidFill>
                <a:srgbClr val="F5F6F5"/>
              </a:solidFill>
              <a:prstDash val="solid"/>
              <a:miter/>
            </a:ln>
          </p:spPr>
          <p:txBody>
            <a:bodyPr/>
            <a:lstStyle/>
            <a:p>
              <a:endParaRPr lang="en-US"/>
            </a:p>
          </p:txBody>
        </p:sp>
        <p:sp>
          <p:nvSpPr>
            <p:cNvPr id="15" name="TextBox 15"/>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6" name="Group 16"/>
          <p:cNvGrpSpPr/>
          <p:nvPr/>
        </p:nvGrpSpPr>
        <p:grpSpPr>
          <a:xfrm>
            <a:off x="1139012" y="4129524"/>
            <a:ext cx="351018" cy="352223"/>
            <a:chOff x="0" y="0"/>
            <a:chExt cx="96206" cy="96536"/>
          </a:xfrm>
        </p:grpSpPr>
        <p:sp>
          <p:nvSpPr>
            <p:cNvPr id="17" name="Freeform 17"/>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EB24C"/>
            </a:solidFill>
            <a:ln w="9525" cap="sq">
              <a:solidFill>
                <a:srgbClr val="F5F6F5"/>
              </a:solidFill>
              <a:prstDash val="solid"/>
              <a:miter/>
            </a:ln>
          </p:spPr>
          <p:txBody>
            <a:bodyPr/>
            <a:lstStyle/>
            <a:p>
              <a:endParaRPr lang="en-US"/>
            </a:p>
          </p:txBody>
        </p:sp>
        <p:sp>
          <p:nvSpPr>
            <p:cNvPr id="18" name="TextBox 18"/>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19" name="Group 19"/>
          <p:cNvGrpSpPr/>
          <p:nvPr/>
        </p:nvGrpSpPr>
        <p:grpSpPr>
          <a:xfrm>
            <a:off x="1139012" y="4545818"/>
            <a:ext cx="351018" cy="352223"/>
            <a:chOff x="0" y="0"/>
            <a:chExt cx="96206" cy="96536"/>
          </a:xfrm>
        </p:grpSpPr>
        <p:sp>
          <p:nvSpPr>
            <p:cNvPr id="20" name="Freeform 2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F6F48"/>
            </a:solidFill>
            <a:ln w="9525" cap="sq">
              <a:solidFill>
                <a:srgbClr val="F5F6F5"/>
              </a:solidFill>
              <a:prstDash val="solid"/>
              <a:miter/>
            </a:ln>
          </p:spPr>
          <p:txBody>
            <a:bodyPr/>
            <a:lstStyle/>
            <a:p>
              <a:endParaRPr lang="en-US"/>
            </a:p>
          </p:txBody>
        </p:sp>
        <p:sp>
          <p:nvSpPr>
            <p:cNvPr id="21" name="TextBox 21"/>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2" name="Group 22"/>
          <p:cNvGrpSpPr/>
          <p:nvPr/>
        </p:nvGrpSpPr>
        <p:grpSpPr>
          <a:xfrm>
            <a:off x="1139012" y="4962113"/>
            <a:ext cx="351018" cy="352223"/>
            <a:chOff x="0" y="0"/>
            <a:chExt cx="96206" cy="96536"/>
          </a:xfrm>
        </p:grpSpPr>
        <p:sp>
          <p:nvSpPr>
            <p:cNvPr id="23" name="Freeform 23"/>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DA4949"/>
            </a:solidFill>
            <a:ln w="9525" cap="sq">
              <a:solidFill>
                <a:srgbClr val="F5F6F5"/>
              </a:solidFill>
              <a:prstDash val="solid"/>
              <a:miter/>
            </a:ln>
          </p:spPr>
          <p:txBody>
            <a:bodyPr/>
            <a:lstStyle/>
            <a:p>
              <a:endParaRPr lang="en-US"/>
            </a:p>
          </p:txBody>
        </p:sp>
        <p:sp>
          <p:nvSpPr>
            <p:cNvPr id="24" name="TextBox 24"/>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5" name="Group 25"/>
          <p:cNvGrpSpPr/>
          <p:nvPr/>
        </p:nvGrpSpPr>
        <p:grpSpPr>
          <a:xfrm>
            <a:off x="1139012" y="5378407"/>
            <a:ext cx="351018" cy="352223"/>
            <a:chOff x="0" y="0"/>
            <a:chExt cx="96206" cy="96536"/>
          </a:xfrm>
        </p:grpSpPr>
        <p:sp>
          <p:nvSpPr>
            <p:cNvPr id="26" name="Freeform 26"/>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C131E"/>
            </a:solidFill>
            <a:ln w="9525" cap="sq">
              <a:solidFill>
                <a:srgbClr val="F5F6F5"/>
              </a:solidFill>
              <a:prstDash val="solid"/>
              <a:miter/>
            </a:ln>
          </p:spPr>
          <p:txBody>
            <a:bodyPr/>
            <a:lstStyle/>
            <a:p>
              <a:endParaRPr lang="en-US"/>
            </a:p>
          </p:txBody>
        </p:sp>
        <p:sp>
          <p:nvSpPr>
            <p:cNvPr id="27" name="TextBox 27"/>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28" name="Group 28"/>
          <p:cNvGrpSpPr/>
          <p:nvPr/>
        </p:nvGrpSpPr>
        <p:grpSpPr>
          <a:xfrm>
            <a:off x="1139012" y="5794702"/>
            <a:ext cx="351018" cy="352223"/>
            <a:chOff x="0" y="0"/>
            <a:chExt cx="96206" cy="96536"/>
          </a:xfrm>
        </p:grpSpPr>
        <p:sp>
          <p:nvSpPr>
            <p:cNvPr id="29" name="Freeform 29"/>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B30000"/>
            </a:solidFill>
            <a:ln w="9525" cap="sq">
              <a:solidFill>
                <a:srgbClr val="F5F6F5"/>
              </a:solidFill>
              <a:prstDash val="solid"/>
              <a:miter/>
            </a:ln>
          </p:spPr>
          <p:txBody>
            <a:bodyPr/>
            <a:lstStyle/>
            <a:p>
              <a:endParaRPr lang="en-US"/>
            </a:p>
          </p:txBody>
        </p:sp>
        <p:sp>
          <p:nvSpPr>
            <p:cNvPr id="30" name="TextBox 30"/>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grpSp>
        <p:nvGrpSpPr>
          <p:cNvPr id="31" name="Group 31"/>
          <p:cNvGrpSpPr/>
          <p:nvPr/>
        </p:nvGrpSpPr>
        <p:grpSpPr>
          <a:xfrm>
            <a:off x="6559872" y="9039963"/>
            <a:ext cx="582849" cy="436673"/>
            <a:chOff x="0" y="0"/>
            <a:chExt cx="153507" cy="115009"/>
          </a:xfrm>
        </p:grpSpPr>
        <p:sp>
          <p:nvSpPr>
            <p:cNvPr id="32" name="Freeform 32"/>
            <p:cNvSpPr/>
            <p:nvPr/>
          </p:nvSpPr>
          <p:spPr>
            <a:xfrm>
              <a:off x="0" y="0"/>
              <a:ext cx="153507" cy="115009"/>
            </a:xfrm>
            <a:custGeom>
              <a:avLst/>
              <a:gdLst/>
              <a:ahLst/>
              <a:cxnLst/>
              <a:rect l="l" t="t" r="r" b="b"/>
              <a:pathLst>
                <a:path w="153507" h="115009">
                  <a:moveTo>
                    <a:pt x="0" y="0"/>
                  </a:moveTo>
                  <a:lnTo>
                    <a:pt x="153507" y="0"/>
                  </a:lnTo>
                  <a:lnTo>
                    <a:pt x="153507" y="115009"/>
                  </a:lnTo>
                  <a:lnTo>
                    <a:pt x="0" y="115009"/>
                  </a:lnTo>
                  <a:close/>
                </a:path>
              </a:pathLst>
            </a:custGeom>
            <a:solidFill>
              <a:srgbClr val="263036"/>
            </a:solidFill>
          </p:spPr>
          <p:txBody>
            <a:bodyPr/>
            <a:lstStyle/>
            <a:p>
              <a:endParaRPr lang="en-US"/>
            </a:p>
          </p:txBody>
        </p:sp>
        <p:sp>
          <p:nvSpPr>
            <p:cNvPr id="33" name="TextBox 33"/>
            <p:cNvSpPr txBox="1"/>
            <p:nvPr/>
          </p:nvSpPr>
          <p:spPr>
            <a:xfrm>
              <a:off x="0" y="-38100"/>
              <a:ext cx="153507" cy="153109"/>
            </a:xfrm>
            <a:prstGeom prst="rect">
              <a:avLst/>
            </a:prstGeom>
          </p:spPr>
          <p:txBody>
            <a:bodyPr lIns="50800" tIns="50800" rIns="50800" bIns="50800" rtlCol="0" anchor="ctr"/>
            <a:lstStyle/>
            <a:p>
              <a:pPr algn="ctr">
                <a:lnSpc>
                  <a:spcPts val="2728"/>
                </a:lnSpc>
              </a:pPr>
              <a:endParaRPr/>
            </a:p>
          </p:txBody>
        </p:sp>
      </p:grpSp>
      <p:sp>
        <p:nvSpPr>
          <p:cNvPr id="34" name="TextBox 34"/>
          <p:cNvSpPr txBox="1"/>
          <p:nvPr/>
        </p:nvSpPr>
        <p:spPr>
          <a:xfrm>
            <a:off x="13679799" y="5749580"/>
            <a:ext cx="331045"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DC</a:t>
            </a:r>
          </a:p>
        </p:txBody>
      </p:sp>
      <p:sp>
        <p:nvSpPr>
          <p:cNvPr id="35" name="TextBox 35"/>
          <p:cNvSpPr txBox="1"/>
          <p:nvPr/>
        </p:nvSpPr>
        <p:spPr>
          <a:xfrm>
            <a:off x="13655844" y="5460147"/>
            <a:ext cx="372046"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MD</a:t>
            </a:r>
          </a:p>
        </p:txBody>
      </p:sp>
      <p:sp>
        <p:nvSpPr>
          <p:cNvPr id="36" name="TextBox 36"/>
          <p:cNvSpPr txBox="1"/>
          <p:nvPr/>
        </p:nvSpPr>
        <p:spPr>
          <a:xfrm>
            <a:off x="14119686" y="4567334"/>
            <a:ext cx="211193"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RI</a:t>
            </a:r>
          </a:p>
        </p:txBody>
      </p:sp>
      <p:sp>
        <p:nvSpPr>
          <p:cNvPr id="37" name="TextBox 37"/>
          <p:cNvSpPr txBox="1"/>
          <p:nvPr/>
        </p:nvSpPr>
        <p:spPr>
          <a:xfrm>
            <a:off x="14027890" y="4835951"/>
            <a:ext cx="286580"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NJ</a:t>
            </a:r>
          </a:p>
        </p:txBody>
      </p:sp>
      <p:sp>
        <p:nvSpPr>
          <p:cNvPr id="38" name="Freeform 38"/>
          <p:cNvSpPr/>
          <p:nvPr/>
        </p:nvSpPr>
        <p:spPr>
          <a:xfrm>
            <a:off x="13854187" y="6889666"/>
            <a:ext cx="904251" cy="1128550"/>
          </a:xfrm>
          <a:custGeom>
            <a:avLst/>
            <a:gdLst/>
            <a:ahLst/>
            <a:cxnLst/>
            <a:rect l="l" t="t" r="r" b="b"/>
            <a:pathLst>
              <a:path w="904251" h="1128550">
                <a:moveTo>
                  <a:pt x="0" y="0"/>
                </a:moveTo>
                <a:lnTo>
                  <a:pt x="904251" y="0"/>
                </a:lnTo>
                <a:lnTo>
                  <a:pt x="904251" y="1128550"/>
                </a:lnTo>
                <a:lnTo>
                  <a:pt x="0" y="1128550"/>
                </a:lnTo>
                <a:lnTo>
                  <a:pt x="0" y="0"/>
                </a:lnTo>
                <a:close/>
              </a:path>
            </a:pathLst>
          </a:custGeom>
          <a:blipFill>
            <a:blip r:embed="rId3">
              <a:alphaModFix amt="51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9" name="Freeform 39"/>
          <p:cNvSpPr/>
          <p:nvPr/>
        </p:nvSpPr>
        <p:spPr>
          <a:xfrm>
            <a:off x="13787481" y="6789837"/>
            <a:ext cx="904251" cy="1128550"/>
          </a:xfrm>
          <a:custGeom>
            <a:avLst/>
            <a:gdLst/>
            <a:ahLst/>
            <a:cxnLst/>
            <a:rect l="l" t="t" r="r" b="b"/>
            <a:pathLst>
              <a:path w="904251" h="1128550">
                <a:moveTo>
                  <a:pt x="0" y="0"/>
                </a:moveTo>
                <a:lnTo>
                  <a:pt x="904251" y="0"/>
                </a:lnTo>
                <a:lnTo>
                  <a:pt x="904251" y="1128550"/>
                </a:lnTo>
                <a:lnTo>
                  <a:pt x="0" y="112855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0" name="TextBox 40"/>
          <p:cNvSpPr txBox="1"/>
          <p:nvPr/>
        </p:nvSpPr>
        <p:spPr>
          <a:xfrm>
            <a:off x="14239606" y="7425366"/>
            <a:ext cx="634670" cy="280670"/>
          </a:xfrm>
          <a:prstGeom prst="rect">
            <a:avLst/>
          </a:prstGeom>
        </p:spPr>
        <p:txBody>
          <a:bodyPr lIns="0" tIns="0" rIns="0" bIns="0" rtlCol="0" anchor="t">
            <a:spAutoFit/>
          </a:bodyPr>
          <a:lstStyle/>
          <a:p>
            <a:pPr algn="ctr">
              <a:lnSpc>
                <a:spcPts val="2380"/>
              </a:lnSpc>
            </a:pPr>
            <a:r>
              <a:rPr lang="en-US" sz="1700">
                <a:solidFill>
                  <a:srgbClr val="F3F4F4"/>
                </a:solidFill>
                <a:latin typeface="Open Sauce 1"/>
                <a:ea typeface="Open Sauce 1"/>
                <a:cs typeface="Open Sauce 1"/>
                <a:sym typeface="Open Sauce 1"/>
              </a:rPr>
              <a:t>GU</a:t>
            </a:r>
          </a:p>
        </p:txBody>
      </p:sp>
      <p:sp>
        <p:nvSpPr>
          <p:cNvPr id="41" name="TextBox 41"/>
          <p:cNvSpPr txBox="1"/>
          <p:nvPr/>
        </p:nvSpPr>
        <p:spPr>
          <a:xfrm>
            <a:off x="1139012" y="2597906"/>
            <a:ext cx="2082426" cy="628606"/>
          </a:xfrm>
          <a:prstGeom prst="rect">
            <a:avLst/>
          </a:prstGeom>
        </p:spPr>
        <p:txBody>
          <a:bodyPr lIns="0" tIns="0" rIns="0" bIns="0" rtlCol="0" anchor="t">
            <a:spAutoFit/>
          </a:bodyPr>
          <a:lstStyle/>
          <a:p>
            <a:pPr algn="l">
              <a:lnSpc>
                <a:spcPts val="2532"/>
              </a:lnSpc>
            </a:pPr>
            <a:r>
              <a:rPr lang="en-US" sz="2110" b="1">
                <a:solidFill>
                  <a:srgbClr val="FFFFFF"/>
                </a:solidFill>
                <a:latin typeface="Open Sauce 1 Medium"/>
                <a:ea typeface="Open Sauce 1 Medium"/>
                <a:cs typeface="Open Sauce 1 Medium"/>
                <a:sym typeface="Open Sauce 1 Medium"/>
              </a:rPr>
              <a:t>Number of climate cases*</a:t>
            </a:r>
          </a:p>
        </p:txBody>
      </p:sp>
      <p:sp>
        <p:nvSpPr>
          <p:cNvPr id="42" name="TextBox 42"/>
          <p:cNvSpPr txBox="1"/>
          <p:nvPr/>
        </p:nvSpPr>
        <p:spPr>
          <a:xfrm>
            <a:off x="1596279" y="3284312"/>
            <a:ext cx="383073"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1-5</a:t>
            </a:r>
          </a:p>
        </p:txBody>
      </p:sp>
      <p:sp>
        <p:nvSpPr>
          <p:cNvPr id="43" name="TextBox 43"/>
          <p:cNvSpPr txBox="1"/>
          <p:nvPr/>
        </p:nvSpPr>
        <p:spPr>
          <a:xfrm>
            <a:off x="1581112" y="3700607"/>
            <a:ext cx="561580"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6-10</a:t>
            </a:r>
          </a:p>
        </p:txBody>
      </p:sp>
      <p:sp>
        <p:nvSpPr>
          <p:cNvPr id="44" name="TextBox 44"/>
          <p:cNvSpPr txBox="1"/>
          <p:nvPr/>
        </p:nvSpPr>
        <p:spPr>
          <a:xfrm>
            <a:off x="1596279" y="4116902"/>
            <a:ext cx="674828"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11-25</a:t>
            </a:r>
          </a:p>
        </p:txBody>
      </p:sp>
      <p:sp>
        <p:nvSpPr>
          <p:cNvPr id="45" name="TextBox 45"/>
          <p:cNvSpPr txBox="1"/>
          <p:nvPr/>
        </p:nvSpPr>
        <p:spPr>
          <a:xfrm>
            <a:off x="1581112" y="4533196"/>
            <a:ext cx="868501" cy="339367"/>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26-50</a:t>
            </a:r>
          </a:p>
        </p:txBody>
      </p:sp>
      <p:sp>
        <p:nvSpPr>
          <p:cNvPr id="46" name="TextBox 46"/>
          <p:cNvSpPr txBox="1"/>
          <p:nvPr/>
        </p:nvSpPr>
        <p:spPr>
          <a:xfrm>
            <a:off x="1596279" y="4949491"/>
            <a:ext cx="853334"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51-129</a:t>
            </a:r>
          </a:p>
        </p:txBody>
      </p:sp>
      <p:sp>
        <p:nvSpPr>
          <p:cNvPr id="47" name="TextBox 47"/>
          <p:cNvSpPr txBox="1"/>
          <p:nvPr/>
        </p:nvSpPr>
        <p:spPr>
          <a:xfrm>
            <a:off x="1596279" y="5365785"/>
            <a:ext cx="1238087"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235 (DC)</a:t>
            </a:r>
          </a:p>
        </p:txBody>
      </p:sp>
      <p:sp>
        <p:nvSpPr>
          <p:cNvPr id="48" name="TextBox 48"/>
          <p:cNvSpPr txBox="1"/>
          <p:nvPr/>
        </p:nvSpPr>
        <p:spPr>
          <a:xfrm>
            <a:off x="1596279" y="5782080"/>
            <a:ext cx="1238087" cy="339394"/>
          </a:xfrm>
          <a:prstGeom prst="rect">
            <a:avLst/>
          </a:prstGeom>
        </p:spPr>
        <p:txBody>
          <a:bodyPr lIns="0" tIns="0" rIns="0" bIns="0" rtlCol="0" anchor="t">
            <a:spAutoFit/>
          </a:bodyPr>
          <a:lstStyle/>
          <a:p>
            <a:pPr algn="l">
              <a:lnSpc>
                <a:spcPts val="2819"/>
              </a:lnSpc>
            </a:pPr>
            <a:r>
              <a:rPr lang="en-US" sz="2014">
                <a:solidFill>
                  <a:srgbClr val="FFFFFF"/>
                </a:solidFill>
                <a:latin typeface="Open Sauce 1"/>
                <a:ea typeface="Open Sauce 1"/>
                <a:cs typeface="Open Sauce 1"/>
                <a:sym typeface="Open Sauce 1"/>
              </a:rPr>
              <a:t>556 (CA)</a:t>
            </a:r>
          </a:p>
        </p:txBody>
      </p:sp>
      <p:sp>
        <p:nvSpPr>
          <p:cNvPr id="49" name="TextBox 49"/>
          <p:cNvSpPr txBox="1"/>
          <p:nvPr/>
        </p:nvSpPr>
        <p:spPr>
          <a:xfrm>
            <a:off x="1028700" y="6946058"/>
            <a:ext cx="2917243" cy="1072159"/>
          </a:xfrm>
          <a:prstGeom prst="rect">
            <a:avLst/>
          </a:prstGeom>
        </p:spPr>
        <p:txBody>
          <a:bodyPr lIns="0" tIns="0" rIns="0" bIns="0" rtlCol="0" anchor="t">
            <a:spAutoFit/>
          </a:bodyPr>
          <a:lstStyle/>
          <a:p>
            <a:pPr marL="0" lvl="0" indent="0" algn="l">
              <a:lnSpc>
                <a:spcPts val="2114"/>
              </a:lnSpc>
              <a:spcBef>
                <a:spcPct val="0"/>
              </a:spcBef>
            </a:pPr>
            <a:r>
              <a:rPr lang="en-US" sz="1921" i="1" u="none" strike="noStrike">
                <a:solidFill>
                  <a:srgbClr val="FFFFFF"/>
                </a:solidFill>
                <a:latin typeface="Open Sauce 1 Light Italics"/>
                <a:ea typeface="Open Sauce 1 Light Italics"/>
                <a:cs typeface="Open Sauce 1 Light Italics"/>
                <a:sym typeface="Open Sauce 1 Light Italics"/>
              </a:rPr>
              <a:t>*</a:t>
            </a:r>
            <a:r>
              <a:rPr lang="en-US" sz="1921" u="none" strike="noStrike">
                <a:solidFill>
                  <a:srgbClr val="FFFFFF"/>
                </a:solidFill>
                <a:latin typeface="Open Sauce 1 Light Italics"/>
                <a:ea typeface="Open Sauce 1 Light Italics"/>
                <a:cs typeface="Open Sauce 1 Light Italics"/>
                <a:sym typeface="Open Sauce 1 Light Italics"/>
              </a:rPr>
              <a:t>some cases may be counted more than once if they appeared before more than one court.</a:t>
            </a:r>
          </a:p>
        </p:txBody>
      </p:sp>
      <p:sp>
        <p:nvSpPr>
          <p:cNvPr id="50" name="TextBox 50"/>
          <p:cNvSpPr txBox="1"/>
          <p:nvPr/>
        </p:nvSpPr>
        <p:spPr>
          <a:xfrm>
            <a:off x="15193521" y="5937903"/>
            <a:ext cx="2474410" cy="3220160"/>
          </a:xfrm>
          <a:prstGeom prst="rect">
            <a:avLst/>
          </a:prstGeom>
        </p:spPr>
        <p:txBody>
          <a:bodyPr lIns="0" tIns="0" rIns="0" bIns="0" rtlCol="0" anchor="t">
            <a:spAutoFit/>
          </a:bodyPr>
          <a:lstStyle/>
          <a:p>
            <a:pPr algn="l">
              <a:lnSpc>
                <a:spcPts val="2325"/>
              </a:lnSpc>
            </a:pPr>
            <a:r>
              <a:rPr lang="en-US" sz="2114">
                <a:solidFill>
                  <a:srgbClr val="FFFFFF"/>
                </a:solidFill>
                <a:latin typeface="Open Sauce 1"/>
                <a:ea typeface="Open Sauce 1"/>
                <a:cs typeface="Open Sauce 1"/>
                <a:sym typeface="Open Sauce 1"/>
              </a:rPr>
              <a:t>This map is based on cases in state courts, before state agencies, and in federal district courts. </a:t>
            </a:r>
          </a:p>
          <a:p>
            <a:pPr algn="l">
              <a:lnSpc>
                <a:spcPts val="2325"/>
              </a:lnSpc>
            </a:pPr>
            <a:endParaRPr lang="en-US" sz="2114">
              <a:solidFill>
                <a:srgbClr val="FFFFFF"/>
              </a:solidFill>
              <a:latin typeface="Open Sauce 1"/>
              <a:ea typeface="Open Sauce 1"/>
              <a:cs typeface="Open Sauce 1"/>
              <a:sym typeface="Open Sauce 1"/>
            </a:endParaRPr>
          </a:p>
          <a:p>
            <a:pPr algn="l">
              <a:lnSpc>
                <a:spcPts val="2325"/>
              </a:lnSpc>
            </a:pPr>
            <a:r>
              <a:rPr lang="en-US" sz="2114" i="1">
                <a:solidFill>
                  <a:srgbClr val="FFFFFF"/>
                </a:solidFill>
                <a:latin typeface="Open Sauce 1 Italics"/>
                <a:ea typeface="Open Sauce 1 Italics"/>
                <a:cs typeface="Open Sauce 1 Italics"/>
                <a:sym typeface="Open Sauce 1 Italics"/>
              </a:rPr>
              <a:t>It does not include cases in U.S. federal courts of appeals.</a:t>
            </a:r>
          </a:p>
        </p:txBody>
      </p:sp>
      <p:sp>
        <p:nvSpPr>
          <p:cNvPr id="51" name="TextBox 51"/>
          <p:cNvSpPr txBox="1"/>
          <p:nvPr/>
        </p:nvSpPr>
        <p:spPr>
          <a:xfrm>
            <a:off x="1028700" y="835198"/>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BY STATE</a:t>
            </a:r>
          </a:p>
        </p:txBody>
      </p:sp>
      <p:sp>
        <p:nvSpPr>
          <p:cNvPr id="52" name="TextBox 52"/>
          <p:cNvSpPr txBox="1"/>
          <p:nvPr/>
        </p:nvSpPr>
        <p:spPr>
          <a:xfrm>
            <a:off x="13440253" y="3265406"/>
            <a:ext cx="332916" cy="280616"/>
          </a:xfrm>
          <a:prstGeom prst="rect">
            <a:avLst/>
          </a:prstGeom>
        </p:spPr>
        <p:txBody>
          <a:bodyPr lIns="0" tIns="0" rIns="0" bIns="0" rtlCol="0" anchor="t">
            <a:spAutoFit/>
          </a:bodyPr>
          <a:lstStyle/>
          <a:p>
            <a:pPr marL="0" lvl="0" indent="0" algn="l">
              <a:lnSpc>
                <a:spcPts val="2380"/>
              </a:lnSpc>
              <a:spcBef>
                <a:spcPct val="0"/>
              </a:spcBef>
            </a:pPr>
            <a:r>
              <a:rPr lang="en-US" sz="1700" u="none" strike="noStrike">
                <a:solidFill>
                  <a:srgbClr val="FFFFFF"/>
                </a:solidFill>
                <a:latin typeface="Open Sauce 1 Light"/>
                <a:ea typeface="Open Sauce 1 Light"/>
                <a:cs typeface="Open Sauce 1 Light"/>
                <a:sym typeface="Open Sauce 1 Light"/>
              </a:rPr>
              <a:t>VT</a:t>
            </a:r>
          </a:p>
        </p:txBody>
      </p:sp>
      <p:sp>
        <p:nvSpPr>
          <p:cNvPr id="53" name="TextBox 53"/>
          <p:cNvSpPr txBox="1"/>
          <p:nvPr/>
        </p:nvSpPr>
        <p:spPr>
          <a:xfrm>
            <a:off x="6529451" y="9103677"/>
            <a:ext cx="511707" cy="280670"/>
          </a:xfrm>
          <a:prstGeom prst="rect">
            <a:avLst/>
          </a:prstGeom>
        </p:spPr>
        <p:txBody>
          <a:bodyPr lIns="0" tIns="0" rIns="0" bIns="0" rtlCol="0" anchor="t">
            <a:spAutoFit/>
          </a:bodyPr>
          <a:lstStyle/>
          <a:p>
            <a:pPr algn="ctr">
              <a:lnSpc>
                <a:spcPts val="2379"/>
              </a:lnSpc>
            </a:pPr>
            <a:r>
              <a:rPr lang="en-US" sz="1699">
                <a:solidFill>
                  <a:srgbClr val="FFFFFF"/>
                </a:solidFill>
                <a:latin typeface="Open Sauce 1 Light"/>
                <a:ea typeface="Open Sauce 1 Light"/>
                <a:cs typeface="Open Sauce 1 Light"/>
                <a:sym typeface="Open Sauce 1 Light"/>
              </a:rPr>
              <a:t>HI</a:t>
            </a:r>
          </a:p>
        </p:txBody>
      </p:sp>
      <p:sp>
        <p:nvSpPr>
          <p:cNvPr id="54" name="TextBox 54"/>
          <p:cNvSpPr txBox="1"/>
          <p:nvPr/>
        </p:nvSpPr>
        <p:spPr>
          <a:xfrm>
            <a:off x="5759228" y="1911523"/>
            <a:ext cx="7417912" cy="600075"/>
          </a:xfrm>
          <a:prstGeom prst="rect">
            <a:avLst/>
          </a:prstGeom>
        </p:spPr>
        <p:txBody>
          <a:bodyPr lIns="0" tIns="0" rIns="0" bIns="0" rtlCol="0" anchor="t">
            <a:spAutoFit/>
          </a:bodyPr>
          <a:lstStyle/>
          <a:p>
            <a:pPr marL="0" lvl="0" indent="0" algn="r">
              <a:lnSpc>
                <a:spcPts val="4799"/>
              </a:lnSpc>
            </a:pPr>
            <a:r>
              <a:rPr lang="en-US" sz="3999" b="1">
                <a:solidFill>
                  <a:srgbClr val="E06666"/>
                </a:solidFill>
                <a:latin typeface="Open Sauce 1 Heavy Italics"/>
                <a:ea typeface="Open Sauce 1 Heavy Italics"/>
                <a:cs typeface="Open Sauce 1 Heavy Italics"/>
                <a:sym typeface="Open Sauce 1 Heavy Italics"/>
              </a:rPr>
              <a:t>(STATE &amp; FEDERAL COURTS)</a:t>
            </a:r>
          </a:p>
        </p:txBody>
      </p:sp>
      <p:sp>
        <p:nvSpPr>
          <p:cNvPr id="55" name="Freeform 55"/>
          <p:cNvSpPr/>
          <p:nvPr/>
        </p:nvSpPr>
        <p:spPr>
          <a:xfrm>
            <a:off x="13424324" y="9507937"/>
            <a:ext cx="1006375" cy="384944"/>
          </a:xfrm>
          <a:custGeom>
            <a:avLst/>
            <a:gdLst/>
            <a:ahLst/>
            <a:cxnLst/>
            <a:rect l="l" t="t" r="r" b="b"/>
            <a:pathLst>
              <a:path w="1006375" h="384944">
                <a:moveTo>
                  <a:pt x="0" y="0"/>
                </a:moveTo>
                <a:lnTo>
                  <a:pt x="1006375" y="0"/>
                </a:lnTo>
                <a:lnTo>
                  <a:pt x="1006375" y="384944"/>
                </a:lnTo>
                <a:lnTo>
                  <a:pt x="0" y="384944"/>
                </a:lnTo>
                <a:lnTo>
                  <a:pt x="0" y="0"/>
                </a:lnTo>
                <a:close/>
              </a:path>
            </a:pathLst>
          </a:custGeom>
          <a:blipFill>
            <a:blip r:embed="rId7">
              <a:alphaModFix amt="32999"/>
              <a:extLst>
                <a:ext uri="{96DAC541-7B7A-43D3-8B79-37D633B846F1}">
                  <asvg:svgBlip xmlns:asvg="http://schemas.microsoft.com/office/drawing/2016/SVG/main" r:embed="rId8"/>
                </a:ext>
              </a:extLst>
            </a:blip>
            <a:stretch>
              <a:fillRect r="-20950"/>
            </a:stretch>
          </a:blipFill>
        </p:spPr>
        <p:txBody>
          <a:bodyPr/>
          <a:lstStyle/>
          <a:p>
            <a:endParaRPr lang="en-US"/>
          </a:p>
        </p:txBody>
      </p:sp>
      <p:sp>
        <p:nvSpPr>
          <p:cNvPr id="56" name="TextBox 56"/>
          <p:cNvSpPr txBox="1"/>
          <p:nvPr/>
        </p:nvSpPr>
        <p:spPr>
          <a:xfrm>
            <a:off x="13599589" y="9479362"/>
            <a:ext cx="634670" cy="255009"/>
          </a:xfrm>
          <a:prstGeom prst="rect">
            <a:avLst/>
          </a:prstGeom>
        </p:spPr>
        <p:txBody>
          <a:bodyPr lIns="0" tIns="0" rIns="0" bIns="0" rtlCol="0" anchor="t">
            <a:spAutoFit/>
          </a:bodyPr>
          <a:lstStyle/>
          <a:p>
            <a:pPr algn="ctr">
              <a:lnSpc>
                <a:spcPts val="2149"/>
              </a:lnSpc>
            </a:pPr>
            <a:r>
              <a:rPr lang="en-US" sz="1535" b="1">
                <a:solidFill>
                  <a:srgbClr val="000000"/>
                </a:solidFill>
                <a:latin typeface="Open Sauce 1 Medium"/>
                <a:ea typeface="Open Sauce 1 Medium"/>
                <a:cs typeface="Open Sauce 1 Medium"/>
                <a:sym typeface="Open Sauce 1 Medium"/>
              </a:rPr>
              <a:t>PR</a:t>
            </a:r>
          </a:p>
        </p:txBody>
      </p:sp>
      <p:sp>
        <p:nvSpPr>
          <p:cNvPr id="57" name="Freeform 57"/>
          <p:cNvSpPr/>
          <p:nvPr/>
        </p:nvSpPr>
        <p:spPr>
          <a:xfrm>
            <a:off x="13454709" y="9441786"/>
            <a:ext cx="955620" cy="365725"/>
          </a:xfrm>
          <a:custGeom>
            <a:avLst/>
            <a:gdLst/>
            <a:ahLst/>
            <a:cxnLst/>
            <a:rect l="l" t="t" r="r" b="b"/>
            <a:pathLst>
              <a:path w="955620" h="365725">
                <a:moveTo>
                  <a:pt x="0" y="0"/>
                </a:moveTo>
                <a:lnTo>
                  <a:pt x="955619" y="0"/>
                </a:lnTo>
                <a:lnTo>
                  <a:pt x="955619" y="365725"/>
                </a:lnTo>
                <a:lnTo>
                  <a:pt x="0" y="365725"/>
                </a:lnTo>
                <a:lnTo>
                  <a:pt x="0" y="0"/>
                </a:lnTo>
                <a:close/>
              </a:path>
            </a:pathLst>
          </a:custGeom>
          <a:blipFill>
            <a:blip r:embed="rId9">
              <a:extLst>
                <a:ext uri="{96DAC541-7B7A-43D3-8B79-37D633B846F1}">
                  <asvg:svgBlip xmlns:asvg="http://schemas.microsoft.com/office/drawing/2016/SVG/main" r:embed="rId10"/>
                </a:ext>
              </a:extLst>
            </a:blip>
            <a:stretch>
              <a:fillRect r="-21015"/>
            </a:stretch>
          </a:blipFill>
        </p:spPr>
        <p:txBody>
          <a:bodyPr/>
          <a:lstStyle/>
          <a:p>
            <a:endParaRPr lang="en-US"/>
          </a:p>
        </p:txBody>
      </p:sp>
      <p:sp>
        <p:nvSpPr>
          <p:cNvPr id="58" name="TextBox 58"/>
          <p:cNvSpPr txBox="1"/>
          <p:nvPr/>
        </p:nvSpPr>
        <p:spPr>
          <a:xfrm>
            <a:off x="13596006" y="9496229"/>
            <a:ext cx="634670" cy="255009"/>
          </a:xfrm>
          <a:prstGeom prst="rect">
            <a:avLst/>
          </a:prstGeom>
        </p:spPr>
        <p:txBody>
          <a:bodyPr lIns="0" tIns="0" rIns="0" bIns="0" rtlCol="0" anchor="t">
            <a:spAutoFit/>
          </a:bodyPr>
          <a:lstStyle/>
          <a:p>
            <a:pPr algn="ctr">
              <a:lnSpc>
                <a:spcPts val="2149"/>
              </a:lnSpc>
            </a:pPr>
            <a:r>
              <a:rPr lang="en-US" sz="1535" b="1">
                <a:solidFill>
                  <a:srgbClr val="000000"/>
                </a:solidFill>
                <a:latin typeface="Open Sauce 1 Medium"/>
                <a:ea typeface="Open Sauce 1 Medium"/>
                <a:cs typeface="Open Sauce 1 Medium"/>
                <a:sym typeface="Open Sauce 1 Medium"/>
              </a:rPr>
              <a:t>PR</a:t>
            </a:r>
          </a:p>
        </p:txBody>
      </p:sp>
      <p:sp>
        <p:nvSpPr>
          <p:cNvPr id="59" name="Freeform 59"/>
          <p:cNvSpPr/>
          <p:nvPr/>
        </p:nvSpPr>
        <p:spPr>
          <a:xfrm>
            <a:off x="14548461" y="9628225"/>
            <a:ext cx="527312" cy="179286"/>
          </a:xfrm>
          <a:custGeom>
            <a:avLst/>
            <a:gdLst/>
            <a:ahLst/>
            <a:cxnLst/>
            <a:rect l="l" t="t" r="r" b="b"/>
            <a:pathLst>
              <a:path w="527312" h="179286">
                <a:moveTo>
                  <a:pt x="0" y="0"/>
                </a:moveTo>
                <a:lnTo>
                  <a:pt x="527312" y="0"/>
                </a:lnTo>
                <a:lnTo>
                  <a:pt x="527312" y="179286"/>
                </a:lnTo>
                <a:lnTo>
                  <a:pt x="0" y="17928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0" name="TextBox 60"/>
          <p:cNvSpPr txBox="1"/>
          <p:nvPr/>
        </p:nvSpPr>
        <p:spPr>
          <a:xfrm>
            <a:off x="14410328" y="9340484"/>
            <a:ext cx="634670" cy="280670"/>
          </a:xfrm>
          <a:prstGeom prst="rect">
            <a:avLst/>
          </a:prstGeom>
        </p:spPr>
        <p:txBody>
          <a:bodyPr lIns="0" tIns="0" rIns="0" bIns="0" rtlCol="0" anchor="t">
            <a:spAutoFit/>
          </a:bodyPr>
          <a:lstStyle/>
          <a:p>
            <a:pPr algn="ctr">
              <a:lnSpc>
                <a:spcPts val="2380"/>
              </a:lnSpc>
            </a:pPr>
            <a:r>
              <a:rPr lang="en-US" sz="1700">
                <a:solidFill>
                  <a:srgbClr val="F3F4F4"/>
                </a:solidFill>
                <a:latin typeface="Open Sauce 1"/>
                <a:ea typeface="Open Sauce 1"/>
                <a:cs typeface="Open Sauce 1"/>
                <a:sym typeface="Open Sauce 1"/>
              </a:rPr>
              <a:t>VI</a:t>
            </a:r>
          </a:p>
        </p:txBody>
      </p:sp>
      <p:sp>
        <p:nvSpPr>
          <p:cNvPr id="61" name="TextBox 61"/>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62" name="Freeform 6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3" name="TextBox 63"/>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a:t>
            </a:r>
            <a:r>
              <a:rPr lang="en-US" sz="2499" i="1" u="none" strike="noStrike">
                <a:solidFill>
                  <a:srgbClr val="616C6A"/>
                </a:solidFill>
                <a:latin typeface="Open Sauce 1 Italics"/>
                <a:ea typeface="Open Sauce 1 Italics"/>
                <a:cs typeface="Open Sauce 1 Italics"/>
                <a:sym typeface="Open Sauce 1 Italics"/>
              </a:rPr>
              <a:t>the </a:t>
            </a:r>
            <a:r>
              <a:rPr lang="en-US" sz="2499" i="1" u="sng" strike="noStrike">
                <a:solidFill>
                  <a:srgbClr val="616C6A"/>
                </a:solidFill>
                <a:latin typeface="Open Sauce 1 Italics"/>
                <a:ea typeface="Open Sauce 1 Italics"/>
                <a:cs typeface="Open Sauce 1 Italics"/>
                <a:sym typeface="Open Sauce 1 Italics"/>
                <a:hlinkClick r:id="rId1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4578925" y="2043146"/>
            <a:ext cx="9003566" cy="7755929"/>
          </a:xfrm>
          <a:custGeom>
            <a:avLst/>
            <a:gdLst/>
            <a:ahLst/>
            <a:cxnLst/>
            <a:rect l="l" t="t" r="r" b="b"/>
            <a:pathLst>
              <a:path w="9003566" h="7755929">
                <a:moveTo>
                  <a:pt x="0" y="0"/>
                </a:moveTo>
                <a:lnTo>
                  <a:pt x="9003566" y="0"/>
                </a:lnTo>
                <a:lnTo>
                  <a:pt x="9003566" y="7755929"/>
                </a:lnTo>
                <a:lnTo>
                  <a:pt x="0" y="775592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27112" y="7462540"/>
            <a:ext cx="4398251" cy="824110"/>
            <a:chOff x="0" y="0"/>
            <a:chExt cx="1293565" cy="242378"/>
          </a:xfrm>
        </p:grpSpPr>
        <p:sp>
          <p:nvSpPr>
            <p:cNvPr id="4" name="Freeform 4"/>
            <p:cNvSpPr/>
            <p:nvPr/>
          </p:nvSpPr>
          <p:spPr>
            <a:xfrm>
              <a:off x="0" y="0"/>
              <a:ext cx="1293565" cy="242378"/>
            </a:xfrm>
            <a:custGeom>
              <a:avLst/>
              <a:gdLst/>
              <a:ahLst/>
              <a:cxnLst/>
              <a:rect l="l" t="t" r="r" b="b"/>
              <a:pathLst>
                <a:path w="1293565" h="242378">
                  <a:moveTo>
                    <a:pt x="89772" y="0"/>
                  </a:moveTo>
                  <a:lnTo>
                    <a:pt x="1203793" y="0"/>
                  </a:lnTo>
                  <a:cubicBezTo>
                    <a:pt x="1227602" y="0"/>
                    <a:pt x="1250436" y="9458"/>
                    <a:pt x="1267271" y="26293"/>
                  </a:cubicBezTo>
                  <a:cubicBezTo>
                    <a:pt x="1284107" y="43129"/>
                    <a:pt x="1293565" y="65963"/>
                    <a:pt x="1293565" y="89772"/>
                  </a:cubicBezTo>
                  <a:lnTo>
                    <a:pt x="1293565" y="152606"/>
                  </a:lnTo>
                  <a:cubicBezTo>
                    <a:pt x="1293565" y="176415"/>
                    <a:pt x="1284107" y="199249"/>
                    <a:pt x="1267271" y="216085"/>
                  </a:cubicBezTo>
                  <a:cubicBezTo>
                    <a:pt x="1250436" y="232920"/>
                    <a:pt x="1227602" y="242378"/>
                    <a:pt x="1203793" y="242378"/>
                  </a:cubicBezTo>
                  <a:lnTo>
                    <a:pt x="89772" y="242378"/>
                  </a:lnTo>
                  <a:cubicBezTo>
                    <a:pt x="65963" y="242378"/>
                    <a:pt x="43129" y="232920"/>
                    <a:pt x="26293" y="216085"/>
                  </a:cubicBezTo>
                  <a:cubicBezTo>
                    <a:pt x="9458" y="199249"/>
                    <a:pt x="0" y="176415"/>
                    <a:pt x="0" y="152606"/>
                  </a:cubicBezTo>
                  <a:lnTo>
                    <a:pt x="0" y="89772"/>
                  </a:lnTo>
                  <a:cubicBezTo>
                    <a:pt x="0" y="65963"/>
                    <a:pt x="9458" y="43129"/>
                    <a:pt x="26293" y="26293"/>
                  </a:cubicBezTo>
                  <a:cubicBezTo>
                    <a:pt x="43129" y="9458"/>
                    <a:pt x="65963" y="0"/>
                    <a:pt x="89772" y="0"/>
                  </a:cubicBezTo>
                  <a:close/>
                </a:path>
              </a:pathLst>
            </a:custGeom>
            <a:ln w="38100" cap="rnd">
              <a:solidFill>
                <a:srgbClr val="62C7CE"/>
              </a:solidFill>
              <a:prstDash val="solid"/>
              <a:round/>
            </a:ln>
          </p:spPr>
          <p:txBody>
            <a:bodyPr/>
            <a:lstStyle/>
            <a:p>
              <a:endParaRPr lang="en-US"/>
            </a:p>
          </p:txBody>
        </p:sp>
        <p:sp>
          <p:nvSpPr>
            <p:cNvPr id="5" name="TextBox 5"/>
            <p:cNvSpPr txBox="1"/>
            <p:nvPr/>
          </p:nvSpPr>
          <p:spPr>
            <a:xfrm>
              <a:off x="0" y="47625"/>
              <a:ext cx="1293565" cy="194753"/>
            </a:xfrm>
            <a:prstGeom prst="rect">
              <a:avLst/>
            </a:prstGeom>
          </p:spPr>
          <p:txBody>
            <a:bodyPr lIns="45491" tIns="45491" rIns="45491" bIns="45491" rtlCol="0" anchor="ctr"/>
            <a:lstStyle/>
            <a:p>
              <a:pPr algn="ctr">
                <a:lnSpc>
                  <a:spcPts val="2499"/>
                </a:lnSpc>
              </a:pPr>
              <a:endParaRPr/>
            </a:p>
          </p:txBody>
        </p:sp>
      </p:grpSp>
      <p:grpSp>
        <p:nvGrpSpPr>
          <p:cNvPr id="6" name="Group 6"/>
          <p:cNvGrpSpPr/>
          <p:nvPr/>
        </p:nvGrpSpPr>
        <p:grpSpPr>
          <a:xfrm>
            <a:off x="13243980" y="6381255"/>
            <a:ext cx="3746932" cy="824110"/>
            <a:chOff x="0" y="0"/>
            <a:chExt cx="1102006" cy="242378"/>
          </a:xfrm>
        </p:grpSpPr>
        <p:sp>
          <p:nvSpPr>
            <p:cNvPr id="7" name="Freeform 7"/>
            <p:cNvSpPr/>
            <p:nvPr/>
          </p:nvSpPr>
          <p:spPr>
            <a:xfrm>
              <a:off x="0" y="0"/>
              <a:ext cx="1102006" cy="242378"/>
            </a:xfrm>
            <a:custGeom>
              <a:avLst/>
              <a:gdLst/>
              <a:ahLst/>
              <a:cxnLst/>
              <a:rect l="l" t="t" r="r" b="b"/>
              <a:pathLst>
                <a:path w="1102006" h="242378">
                  <a:moveTo>
                    <a:pt x="105376" y="0"/>
                  </a:moveTo>
                  <a:lnTo>
                    <a:pt x="996630" y="0"/>
                  </a:lnTo>
                  <a:cubicBezTo>
                    <a:pt x="1054828" y="0"/>
                    <a:pt x="1102006" y="47179"/>
                    <a:pt x="1102006" y="105376"/>
                  </a:cubicBezTo>
                  <a:lnTo>
                    <a:pt x="1102006" y="137002"/>
                  </a:lnTo>
                  <a:cubicBezTo>
                    <a:pt x="1102006" y="164949"/>
                    <a:pt x="1090904" y="191752"/>
                    <a:pt x="1071142" y="211514"/>
                  </a:cubicBezTo>
                  <a:cubicBezTo>
                    <a:pt x="1051380" y="231276"/>
                    <a:pt x="1024578" y="242378"/>
                    <a:pt x="996630" y="242378"/>
                  </a:cubicBezTo>
                  <a:lnTo>
                    <a:pt x="105376" y="242378"/>
                  </a:lnTo>
                  <a:cubicBezTo>
                    <a:pt x="77429" y="242378"/>
                    <a:pt x="50626" y="231276"/>
                    <a:pt x="30864" y="211514"/>
                  </a:cubicBezTo>
                  <a:cubicBezTo>
                    <a:pt x="11102" y="191752"/>
                    <a:pt x="0" y="164949"/>
                    <a:pt x="0" y="137002"/>
                  </a:cubicBezTo>
                  <a:lnTo>
                    <a:pt x="0" y="105376"/>
                  </a:lnTo>
                  <a:cubicBezTo>
                    <a:pt x="0" y="77429"/>
                    <a:pt x="11102" y="50626"/>
                    <a:pt x="30864" y="30864"/>
                  </a:cubicBezTo>
                  <a:cubicBezTo>
                    <a:pt x="50626" y="11102"/>
                    <a:pt x="77429" y="0"/>
                    <a:pt x="105376" y="0"/>
                  </a:cubicBezTo>
                  <a:close/>
                </a:path>
              </a:pathLst>
            </a:custGeom>
            <a:ln w="38100" cap="rnd">
              <a:solidFill>
                <a:srgbClr val="62C7CE"/>
              </a:solidFill>
              <a:prstDash val="solid"/>
              <a:round/>
            </a:ln>
          </p:spPr>
          <p:txBody>
            <a:bodyPr/>
            <a:lstStyle/>
            <a:p>
              <a:endParaRPr lang="en-US"/>
            </a:p>
          </p:txBody>
        </p:sp>
        <p:sp>
          <p:nvSpPr>
            <p:cNvPr id="8" name="TextBox 8"/>
            <p:cNvSpPr txBox="1"/>
            <p:nvPr/>
          </p:nvSpPr>
          <p:spPr>
            <a:xfrm>
              <a:off x="0" y="47625"/>
              <a:ext cx="1102006" cy="194753"/>
            </a:xfrm>
            <a:prstGeom prst="rect">
              <a:avLst/>
            </a:prstGeom>
          </p:spPr>
          <p:txBody>
            <a:bodyPr lIns="45491" tIns="45491" rIns="45491" bIns="45491" rtlCol="0" anchor="ctr"/>
            <a:lstStyle/>
            <a:p>
              <a:pPr algn="ctr">
                <a:lnSpc>
                  <a:spcPts val="2499"/>
                </a:lnSpc>
              </a:pPr>
              <a:endParaRPr/>
            </a:p>
          </p:txBody>
        </p:sp>
      </p:grpSp>
      <p:sp>
        <p:nvSpPr>
          <p:cNvPr id="9" name="TextBox 9"/>
          <p:cNvSpPr txBox="1"/>
          <p:nvPr/>
        </p:nvSpPr>
        <p:spPr>
          <a:xfrm>
            <a:off x="2378782" y="3198628"/>
            <a:ext cx="2321632" cy="409649"/>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Adaptation, 6.9%</a:t>
            </a:r>
          </a:p>
        </p:txBody>
      </p:sp>
      <p:sp>
        <p:nvSpPr>
          <p:cNvPr id="10" name="AutoShape 10"/>
          <p:cNvSpPr/>
          <p:nvPr/>
        </p:nvSpPr>
        <p:spPr>
          <a:xfrm flipH="1" flipV="1">
            <a:off x="5819996" y="8935803"/>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11" name="TextBox 11"/>
          <p:cNvSpPr txBox="1"/>
          <p:nvPr/>
        </p:nvSpPr>
        <p:spPr>
          <a:xfrm>
            <a:off x="2112149" y="2406022"/>
            <a:ext cx="4044008"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Climate Change Protesters and Scientists, 2.4%</a:t>
            </a:r>
          </a:p>
        </p:txBody>
      </p:sp>
      <p:sp>
        <p:nvSpPr>
          <p:cNvPr id="12" name="TextBox 12"/>
          <p:cNvSpPr txBox="1"/>
          <p:nvPr/>
        </p:nvSpPr>
        <p:spPr>
          <a:xfrm>
            <a:off x="11961093" y="8718250"/>
            <a:ext cx="4487038" cy="405703"/>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Other Federal Statutes, 11.0%</a:t>
            </a:r>
          </a:p>
        </p:txBody>
      </p:sp>
      <p:sp>
        <p:nvSpPr>
          <p:cNvPr id="13" name="TextBox 13"/>
          <p:cNvSpPr txBox="1"/>
          <p:nvPr/>
        </p:nvSpPr>
        <p:spPr>
          <a:xfrm>
            <a:off x="13040137" y="5286375"/>
            <a:ext cx="3356235" cy="405703"/>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Clean Water Act, 2.7%</a:t>
            </a:r>
          </a:p>
        </p:txBody>
      </p:sp>
      <p:sp>
        <p:nvSpPr>
          <p:cNvPr id="14" name="AutoShape 14"/>
          <p:cNvSpPr/>
          <p:nvPr/>
        </p:nvSpPr>
        <p:spPr>
          <a:xfrm flipH="1">
            <a:off x="4098993" y="6651393"/>
            <a:ext cx="1904621" cy="0"/>
          </a:xfrm>
          <a:prstGeom prst="line">
            <a:avLst/>
          </a:prstGeom>
          <a:ln w="19050" cap="flat">
            <a:solidFill>
              <a:srgbClr val="FFFFFF"/>
            </a:solidFill>
            <a:prstDash val="solid"/>
            <a:headEnd type="oval" w="lg" len="lg"/>
            <a:tailEnd type="none" w="sm" len="sm"/>
          </a:ln>
        </p:spPr>
        <p:txBody>
          <a:bodyPr/>
          <a:lstStyle/>
          <a:p>
            <a:endParaRPr lang="en-US"/>
          </a:p>
        </p:txBody>
      </p:sp>
      <p:sp>
        <p:nvSpPr>
          <p:cNvPr id="15" name="AutoShape 15"/>
          <p:cNvSpPr/>
          <p:nvPr/>
        </p:nvSpPr>
        <p:spPr>
          <a:xfrm flipH="1" flipV="1">
            <a:off x="4736455" y="5921110"/>
            <a:ext cx="1517502" cy="21504"/>
          </a:xfrm>
          <a:prstGeom prst="line">
            <a:avLst/>
          </a:prstGeom>
          <a:ln w="19050" cap="flat">
            <a:solidFill>
              <a:srgbClr val="FFFFFF"/>
            </a:solidFill>
            <a:prstDash val="solid"/>
            <a:headEnd type="oval" w="lg" len="lg"/>
            <a:tailEnd type="none" w="sm" len="sm"/>
          </a:ln>
        </p:spPr>
        <p:txBody>
          <a:bodyPr/>
          <a:lstStyle/>
          <a:p>
            <a:endParaRPr lang="en-US"/>
          </a:p>
        </p:txBody>
      </p:sp>
      <p:sp>
        <p:nvSpPr>
          <p:cNvPr id="16" name="AutoShape 16"/>
          <p:cNvSpPr/>
          <p:nvPr/>
        </p:nvSpPr>
        <p:spPr>
          <a:xfrm flipH="1" flipV="1">
            <a:off x="4904511" y="5122121"/>
            <a:ext cx="3070404" cy="9132"/>
          </a:xfrm>
          <a:prstGeom prst="line">
            <a:avLst/>
          </a:prstGeom>
          <a:ln w="19050" cap="flat">
            <a:solidFill>
              <a:srgbClr val="FFFFFF"/>
            </a:solidFill>
            <a:prstDash val="solid"/>
            <a:headEnd type="oval" w="lg" len="lg"/>
            <a:tailEnd type="none" w="sm" len="sm"/>
          </a:ln>
        </p:spPr>
        <p:txBody>
          <a:bodyPr/>
          <a:lstStyle/>
          <a:p>
            <a:endParaRPr lang="en-US"/>
          </a:p>
        </p:txBody>
      </p:sp>
      <p:sp>
        <p:nvSpPr>
          <p:cNvPr id="17" name="AutoShape 17"/>
          <p:cNvSpPr/>
          <p:nvPr/>
        </p:nvSpPr>
        <p:spPr>
          <a:xfrm flipH="1" flipV="1">
            <a:off x="4786458" y="4662493"/>
            <a:ext cx="2831121" cy="27219"/>
          </a:xfrm>
          <a:prstGeom prst="line">
            <a:avLst/>
          </a:prstGeom>
          <a:ln w="19050" cap="flat">
            <a:solidFill>
              <a:srgbClr val="FFFFFF"/>
            </a:solidFill>
            <a:prstDash val="solid"/>
            <a:headEnd type="oval" w="lg" len="lg"/>
            <a:tailEnd type="none" w="sm" len="sm"/>
          </a:ln>
        </p:spPr>
        <p:txBody>
          <a:bodyPr/>
          <a:lstStyle/>
          <a:p>
            <a:endParaRPr lang="en-US"/>
          </a:p>
        </p:txBody>
      </p:sp>
      <p:sp>
        <p:nvSpPr>
          <p:cNvPr id="18" name="AutoShape 18"/>
          <p:cNvSpPr/>
          <p:nvPr/>
        </p:nvSpPr>
        <p:spPr>
          <a:xfrm flipH="1">
            <a:off x="4700491" y="4033002"/>
            <a:ext cx="2483851" cy="1221"/>
          </a:xfrm>
          <a:prstGeom prst="line">
            <a:avLst/>
          </a:prstGeom>
          <a:ln w="19050" cap="flat">
            <a:solidFill>
              <a:srgbClr val="FFFFFF"/>
            </a:solidFill>
            <a:prstDash val="solid"/>
            <a:headEnd type="oval" w="lg" len="lg"/>
            <a:tailEnd type="none" w="sm" len="sm"/>
          </a:ln>
        </p:spPr>
        <p:txBody>
          <a:bodyPr/>
          <a:lstStyle/>
          <a:p>
            <a:endParaRPr lang="en-US"/>
          </a:p>
        </p:txBody>
      </p:sp>
      <p:sp>
        <p:nvSpPr>
          <p:cNvPr id="19" name="AutoShape 19"/>
          <p:cNvSpPr/>
          <p:nvPr/>
        </p:nvSpPr>
        <p:spPr>
          <a:xfrm flipH="1" flipV="1">
            <a:off x="4700414" y="3405651"/>
            <a:ext cx="2693703" cy="19621"/>
          </a:xfrm>
          <a:prstGeom prst="line">
            <a:avLst/>
          </a:prstGeom>
          <a:ln w="19050" cap="flat">
            <a:solidFill>
              <a:srgbClr val="FFFFFF"/>
            </a:solidFill>
            <a:prstDash val="solid"/>
            <a:headEnd type="oval" w="lg" len="lg"/>
            <a:tailEnd type="none" w="sm" len="sm"/>
          </a:ln>
        </p:spPr>
        <p:txBody>
          <a:bodyPr/>
          <a:lstStyle/>
          <a:p>
            <a:endParaRPr lang="en-US"/>
          </a:p>
        </p:txBody>
      </p:sp>
      <p:sp>
        <p:nvSpPr>
          <p:cNvPr id="20" name="AutoShape 20"/>
          <p:cNvSpPr/>
          <p:nvPr/>
        </p:nvSpPr>
        <p:spPr>
          <a:xfrm flipH="1" flipV="1">
            <a:off x="6156157" y="2836302"/>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21" name="AutoShape 21"/>
          <p:cNvSpPr/>
          <p:nvPr/>
        </p:nvSpPr>
        <p:spPr>
          <a:xfrm flipH="1" flipV="1">
            <a:off x="5325363" y="7955734"/>
            <a:ext cx="2154919" cy="9090"/>
          </a:xfrm>
          <a:prstGeom prst="line">
            <a:avLst/>
          </a:prstGeom>
          <a:ln w="19050" cap="flat">
            <a:solidFill>
              <a:srgbClr val="FFFFFF"/>
            </a:solidFill>
            <a:prstDash val="solid"/>
            <a:headEnd type="oval" w="lg" len="lg"/>
            <a:tailEnd type="none" w="sm" len="sm"/>
          </a:ln>
        </p:spPr>
        <p:txBody>
          <a:bodyPr/>
          <a:lstStyle/>
          <a:p>
            <a:endParaRPr lang="en-US"/>
          </a:p>
        </p:txBody>
      </p:sp>
      <p:sp>
        <p:nvSpPr>
          <p:cNvPr id="22" name="AutoShape 22"/>
          <p:cNvSpPr/>
          <p:nvPr/>
        </p:nvSpPr>
        <p:spPr>
          <a:xfrm flipH="1" flipV="1">
            <a:off x="10011601" y="8916182"/>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3" name="AutoShape 23"/>
          <p:cNvSpPr/>
          <p:nvPr/>
        </p:nvSpPr>
        <p:spPr>
          <a:xfrm flipH="1" flipV="1">
            <a:off x="10885218" y="8374806"/>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4" name="AutoShape 24"/>
          <p:cNvSpPr/>
          <p:nvPr/>
        </p:nvSpPr>
        <p:spPr>
          <a:xfrm flipH="1" flipV="1">
            <a:off x="11089061" y="6814492"/>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5" name="AutoShape 25"/>
          <p:cNvSpPr/>
          <p:nvPr/>
        </p:nvSpPr>
        <p:spPr>
          <a:xfrm flipH="1">
            <a:off x="10257841" y="5483714"/>
            <a:ext cx="2824084" cy="29305"/>
          </a:xfrm>
          <a:prstGeom prst="line">
            <a:avLst/>
          </a:prstGeom>
          <a:ln w="19050" cap="flat">
            <a:solidFill>
              <a:srgbClr val="FFFFFF"/>
            </a:solidFill>
            <a:prstDash val="solid"/>
            <a:headEnd type="none" w="sm" len="sm"/>
            <a:tailEnd type="oval" w="lg" len="lg"/>
          </a:ln>
        </p:spPr>
        <p:txBody>
          <a:bodyPr/>
          <a:lstStyle/>
          <a:p>
            <a:endParaRPr lang="en-US"/>
          </a:p>
        </p:txBody>
      </p:sp>
      <p:sp>
        <p:nvSpPr>
          <p:cNvPr id="26" name="AutoShape 26"/>
          <p:cNvSpPr/>
          <p:nvPr/>
        </p:nvSpPr>
        <p:spPr>
          <a:xfrm flipH="1" flipV="1">
            <a:off x="10661733" y="4721304"/>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27" name="AutoShape 27"/>
          <p:cNvSpPr/>
          <p:nvPr/>
        </p:nvSpPr>
        <p:spPr>
          <a:xfrm flipH="1">
            <a:off x="9743559" y="3853983"/>
            <a:ext cx="3073102" cy="10530"/>
          </a:xfrm>
          <a:prstGeom prst="line">
            <a:avLst/>
          </a:prstGeom>
          <a:ln w="19050" cap="flat">
            <a:solidFill>
              <a:srgbClr val="FFFFFF"/>
            </a:solidFill>
            <a:prstDash val="solid"/>
            <a:headEnd type="none" w="sm" len="sm"/>
            <a:tailEnd type="oval" w="lg" len="lg"/>
          </a:ln>
        </p:spPr>
        <p:txBody>
          <a:bodyPr/>
          <a:lstStyle/>
          <a:p>
            <a:endParaRPr lang="en-US"/>
          </a:p>
        </p:txBody>
      </p:sp>
      <p:sp>
        <p:nvSpPr>
          <p:cNvPr id="28" name="AutoShape 28"/>
          <p:cNvSpPr/>
          <p:nvPr/>
        </p:nvSpPr>
        <p:spPr>
          <a:xfrm flipH="1">
            <a:off x="9021075" y="3274806"/>
            <a:ext cx="2971777" cy="0"/>
          </a:xfrm>
          <a:prstGeom prst="line">
            <a:avLst/>
          </a:prstGeom>
          <a:ln w="19050" cap="flat">
            <a:solidFill>
              <a:srgbClr val="FFFFFF"/>
            </a:solidFill>
            <a:prstDash val="solid"/>
            <a:headEnd type="none" w="sm" len="sm"/>
            <a:tailEnd type="oval" w="lg" len="lg"/>
          </a:ln>
        </p:spPr>
        <p:txBody>
          <a:bodyPr/>
          <a:lstStyle/>
          <a:p>
            <a:endParaRPr lang="en-US"/>
          </a:p>
        </p:txBody>
      </p:sp>
      <p:sp>
        <p:nvSpPr>
          <p:cNvPr id="29" name="AutoShape 29"/>
          <p:cNvSpPr/>
          <p:nvPr/>
        </p:nvSpPr>
        <p:spPr>
          <a:xfrm flipH="1" flipV="1">
            <a:off x="8643200" y="2518456"/>
            <a:ext cx="2154919" cy="9090"/>
          </a:xfrm>
          <a:prstGeom prst="line">
            <a:avLst/>
          </a:prstGeom>
          <a:ln w="19050" cap="flat">
            <a:solidFill>
              <a:srgbClr val="FFFFFF"/>
            </a:solidFill>
            <a:prstDash val="solid"/>
            <a:headEnd type="none" w="sm" len="sm"/>
            <a:tailEnd type="oval" w="lg" len="lg"/>
          </a:ln>
        </p:spPr>
        <p:txBody>
          <a:bodyPr/>
          <a:lstStyle/>
          <a:p>
            <a:endParaRPr lang="en-US"/>
          </a:p>
        </p:txBody>
      </p:sp>
      <p:sp>
        <p:nvSpPr>
          <p:cNvPr id="30" name="TextBox 30"/>
          <p:cNvSpPr txBox="1"/>
          <p:nvPr/>
        </p:nvSpPr>
        <p:spPr>
          <a:xfrm>
            <a:off x="13500382" y="6449295"/>
            <a:ext cx="3263617" cy="734304"/>
          </a:xfrm>
          <a:prstGeom prst="rect">
            <a:avLst/>
          </a:prstGeom>
        </p:spPr>
        <p:txBody>
          <a:bodyPr wrap="square" lIns="0" tIns="0" rIns="0" bIns="0" rtlCol="0" anchor="t">
            <a:spAutoFit/>
          </a:bodyPr>
          <a:lstStyle/>
          <a:p>
            <a:pPr marL="0" lvl="0" indent="0" algn="l">
              <a:lnSpc>
                <a:spcPts val="2851"/>
              </a:lnSpc>
              <a:spcBef>
                <a:spcPct val="0"/>
              </a:spcBef>
            </a:pPr>
            <a:r>
              <a:rPr lang="en-US" sz="2376" u="none" strike="noStrike">
                <a:solidFill>
                  <a:srgbClr val="FFFFFF"/>
                </a:solidFill>
                <a:latin typeface="Arial MT Pro"/>
                <a:ea typeface="Arial MT Pro"/>
                <a:cs typeface="Arial MT Pro"/>
                <a:sym typeface="Arial MT Pro"/>
              </a:rPr>
              <a:t>National Environmental Policy Act, 16.6%</a:t>
            </a:r>
          </a:p>
        </p:txBody>
      </p:sp>
      <p:sp>
        <p:nvSpPr>
          <p:cNvPr id="31" name="TextBox 31"/>
          <p:cNvSpPr txBox="1"/>
          <p:nvPr/>
        </p:nvSpPr>
        <p:spPr>
          <a:xfrm>
            <a:off x="320905" y="6433840"/>
            <a:ext cx="3778089" cy="771674"/>
          </a:xfrm>
          <a:prstGeom prst="rect">
            <a:avLst/>
          </a:prstGeom>
        </p:spPr>
        <p:txBody>
          <a:bodyPr lIns="0" tIns="0" rIns="0" bIns="0" rtlCol="0" anchor="t">
            <a:spAutoFit/>
          </a:bodyPr>
          <a:lstStyle/>
          <a:p>
            <a:pPr marL="0" lvl="0" indent="0" algn="r">
              <a:lnSpc>
                <a:spcPts val="2851"/>
              </a:lnSpc>
              <a:spcBef>
                <a:spcPct val="0"/>
              </a:spcBef>
            </a:pPr>
            <a:r>
              <a:rPr lang="en-US" sz="2376" u="none">
                <a:solidFill>
                  <a:srgbClr val="FFFFFF"/>
                </a:solidFill>
                <a:latin typeface="Arial MT Pro"/>
                <a:ea typeface="Arial MT Pro"/>
                <a:cs typeface="Arial MT Pro"/>
                <a:sym typeface="Arial MT Pro"/>
              </a:rPr>
              <a:t>State Utility Regulation, 2.3%</a:t>
            </a:r>
          </a:p>
        </p:txBody>
      </p:sp>
      <p:sp>
        <p:nvSpPr>
          <p:cNvPr id="32" name="TextBox 32"/>
          <p:cNvSpPr txBox="1"/>
          <p:nvPr/>
        </p:nvSpPr>
        <p:spPr>
          <a:xfrm>
            <a:off x="839130" y="7506252"/>
            <a:ext cx="4242692" cy="763863"/>
          </a:xfrm>
          <a:prstGeom prst="rect">
            <a:avLst/>
          </a:prstGeom>
        </p:spPr>
        <p:txBody>
          <a:bodyPr lIns="0" tIns="0" rIns="0" bIns="0" rtlCol="0" anchor="t">
            <a:spAutoFit/>
          </a:bodyPr>
          <a:lstStyle/>
          <a:p>
            <a:pPr marL="0" lvl="0" indent="0" algn="r">
              <a:lnSpc>
                <a:spcPts val="2851"/>
              </a:lnSpc>
              <a:spcBef>
                <a:spcPct val="0"/>
              </a:spcBef>
            </a:pPr>
            <a:r>
              <a:rPr lang="en-US" sz="2376" u="none" strike="noStrike">
                <a:solidFill>
                  <a:srgbClr val="FFFFFF"/>
                </a:solidFill>
                <a:latin typeface="Arial MT Pro"/>
                <a:ea typeface="Arial MT Pro"/>
                <a:cs typeface="Arial MT Pro"/>
                <a:sym typeface="Arial MT Pro"/>
              </a:rPr>
              <a:t>State Environmental Review “Little NEPA”, 11.7%</a:t>
            </a:r>
          </a:p>
        </p:txBody>
      </p:sp>
      <p:sp>
        <p:nvSpPr>
          <p:cNvPr id="33" name="TextBox 33"/>
          <p:cNvSpPr txBox="1"/>
          <p:nvPr/>
        </p:nvSpPr>
        <p:spPr>
          <a:xfrm>
            <a:off x="57150" y="3599568"/>
            <a:ext cx="4643264"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Securities and Financial Regulation, 1.7%</a:t>
            </a:r>
          </a:p>
        </p:txBody>
      </p:sp>
      <p:sp>
        <p:nvSpPr>
          <p:cNvPr id="34" name="TextBox 34"/>
          <p:cNvSpPr txBox="1"/>
          <p:nvPr/>
        </p:nvSpPr>
        <p:spPr>
          <a:xfrm>
            <a:off x="13167209" y="8159614"/>
            <a:ext cx="5337577"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Freedom of Information Act, 3.9%</a:t>
            </a:r>
          </a:p>
        </p:txBody>
      </p:sp>
      <p:sp>
        <p:nvSpPr>
          <p:cNvPr id="35" name="TextBox 35"/>
          <p:cNvSpPr txBox="1"/>
          <p:nvPr/>
        </p:nvSpPr>
        <p:spPr>
          <a:xfrm>
            <a:off x="10885218" y="2358307"/>
            <a:ext cx="4890894"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Carbon Offsets and Credits, 2.2%</a:t>
            </a:r>
          </a:p>
        </p:txBody>
      </p:sp>
      <p:sp>
        <p:nvSpPr>
          <p:cNvPr id="36" name="TextBox 36"/>
          <p:cNvSpPr txBox="1"/>
          <p:nvPr/>
        </p:nvSpPr>
        <p:spPr>
          <a:xfrm>
            <a:off x="12166520" y="3048163"/>
            <a:ext cx="3967892"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Trade Agreements, 0.1%</a:t>
            </a:r>
          </a:p>
        </p:txBody>
      </p:sp>
      <p:sp>
        <p:nvSpPr>
          <p:cNvPr id="37" name="TextBox 37"/>
          <p:cNvSpPr txBox="1"/>
          <p:nvPr/>
        </p:nvSpPr>
        <p:spPr>
          <a:xfrm>
            <a:off x="1926222" y="4463069"/>
            <a:ext cx="2693808" cy="405744"/>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Public Trust, 1.3%</a:t>
            </a:r>
          </a:p>
        </p:txBody>
      </p:sp>
      <p:sp>
        <p:nvSpPr>
          <p:cNvPr id="38" name="TextBox 38"/>
          <p:cNvSpPr txBox="1"/>
          <p:nvPr/>
        </p:nvSpPr>
        <p:spPr>
          <a:xfrm>
            <a:off x="520207" y="4904568"/>
            <a:ext cx="4268039" cy="405744"/>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Common-Law Claims, 1.6%</a:t>
            </a:r>
          </a:p>
        </p:txBody>
      </p:sp>
      <p:sp>
        <p:nvSpPr>
          <p:cNvPr id="39" name="TextBox 39"/>
          <p:cNvSpPr txBox="1"/>
          <p:nvPr/>
        </p:nvSpPr>
        <p:spPr>
          <a:xfrm>
            <a:off x="12900940" y="3627340"/>
            <a:ext cx="3044890" cy="405703"/>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Clean Air Act, 7.8%</a:t>
            </a:r>
          </a:p>
        </p:txBody>
      </p:sp>
      <p:sp>
        <p:nvSpPr>
          <p:cNvPr id="40" name="TextBox 40"/>
          <p:cNvSpPr txBox="1"/>
          <p:nvPr/>
        </p:nvSpPr>
        <p:spPr>
          <a:xfrm>
            <a:off x="12900940" y="4315642"/>
            <a:ext cx="4802048" cy="763781"/>
          </a:xfrm>
          <a:prstGeom prst="rect">
            <a:avLst/>
          </a:prstGeom>
        </p:spPr>
        <p:txBody>
          <a:bodyPr lIns="0" tIns="0" rIns="0" bIns="0" rtlCol="0" anchor="t">
            <a:spAutoFit/>
          </a:bodyPr>
          <a:lstStyle/>
          <a:p>
            <a:pPr algn="l">
              <a:lnSpc>
                <a:spcPts val="2851"/>
              </a:lnSpc>
            </a:pPr>
            <a:r>
              <a:rPr lang="en-US" sz="2376">
                <a:solidFill>
                  <a:srgbClr val="FFFFFF"/>
                </a:solidFill>
                <a:latin typeface="Arial MT Pro"/>
                <a:ea typeface="Arial MT Pro"/>
                <a:cs typeface="Arial MT Pro"/>
                <a:sym typeface="Arial MT Pro"/>
              </a:rPr>
              <a:t>Endangered Species Act and Other Wildlife Protection Statutes, 9.6%</a:t>
            </a:r>
          </a:p>
        </p:txBody>
      </p:sp>
      <p:sp>
        <p:nvSpPr>
          <p:cNvPr id="41" name="TextBox 41"/>
          <p:cNvSpPr txBox="1"/>
          <p:nvPr/>
        </p:nvSpPr>
        <p:spPr>
          <a:xfrm>
            <a:off x="2650416" y="8772425"/>
            <a:ext cx="3129536" cy="409649"/>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Constitutional, 7.4%</a:t>
            </a:r>
          </a:p>
        </p:txBody>
      </p:sp>
      <p:sp>
        <p:nvSpPr>
          <p:cNvPr id="42" name="TextBox 42"/>
          <p:cNvSpPr txBox="1"/>
          <p:nvPr/>
        </p:nvSpPr>
        <p:spPr>
          <a:xfrm>
            <a:off x="680641" y="5536952"/>
            <a:ext cx="3939549" cy="763781"/>
          </a:xfrm>
          <a:prstGeom prst="rect">
            <a:avLst/>
          </a:prstGeom>
        </p:spPr>
        <p:txBody>
          <a:bodyPr lIns="0" tIns="0" rIns="0" bIns="0" rtlCol="0" anchor="t">
            <a:spAutoFit/>
          </a:bodyPr>
          <a:lstStyle/>
          <a:p>
            <a:pPr algn="r">
              <a:lnSpc>
                <a:spcPts val="2851"/>
              </a:lnSpc>
            </a:pPr>
            <a:r>
              <a:rPr lang="en-US" sz="2376">
                <a:solidFill>
                  <a:srgbClr val="FFFFFF"/>
                </a:solidFill>
                <a:latin typeface="Arial MT Pro"/>
                <a:ea typeface="Arial MT Pro"/>
                <a:cs typeface="Arial MT Pro"/>
                <a:sym typeface="Arial MT Pro"/>
              </a:rPr>
              <a:t>Other State Law Case Categories, 10.9%</a:t>
            </a:r>
          </a:p>
        </p:txBody>
      </p:sp>
      <p:sp>
        <p:nvSpPr>
          <p:cNvPr id="43" name="TextBox 43"/>
          <p:cNvSpPr txBox="1"/>
          <p:nvPr/>
        </p:nvSpPr>
        <p:spPr>
          <a:xfrm>
            <a:off x="1028700" y="938246"/>
            <a:ext cx="14889137"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U.S. CLIMATE CASES BY CLAIM</a:t>
            </a:r>
          </a:p>
        </p:txBody>
      </p:sp>
      <p:sp>
        <p:nvSpPr>
          <p:cNvPr id="44" name="TextBox 44"/>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45" name="Freeform 4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6" name="TextBox 46"/>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4"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353236" y="779551"/>
            <a:ext cx="10440025" cy="8988704"/>
            <a:chOff x="0" y="0"/>
            <a:chExt cx="1146808" cy="987385"/>
          </a:xfrm>
        </p:grpSpPr>
        <p:sp>
          <p:nvSpPr>
            <p:cNvPr id="3" name="Freeform 3"/>
            <p:cNvSpPr/>
            <p:nvPr/>
          </p:nvSpPr>
          <p:spPr>
            <a:xfrm>
              <a:off x="0" y="0"/>
              <a:ext cx="1146808" cy="987384"/>
            </a:xfrm>
            <a:custGeom>
              <a:avLst/>
              <a:gdLst/>
              <a:ahLst/>
              <a:cxnLst/>
              <a:rect l="l" t="t" r="r" b="b"/>
              <a:pathLst>
                <a:path w="1146808" h="987384">
                  <a:moveTo>
                    <a:pt x="573404" y="0"/>
                  </a:moveTo>
                  <a:cubicBezTo>
                    <a:pt x="256722" y="0"/>
                    <a:pt x="0" y="221034"/>
                    <a:pt x="0" y="493692"/>
                  </a:cubicBezTo>
                  <a:cubicBezTo>
                    <a:pt x="0" y="766351"/>
                    <a:pt x="256722" y="987384"/>
                    <a:pt x="573404" y="987384"/>
                  </a:cubicBezTo>
                  <a:cubicBezTo>
                    <a:pt x="890086" y="987384"/>
                    <a:pt x="1146808" y="766351"/>
                    <a:pt x="1146808" y="493692"/>
                  </a:cubicBezTo>
                  <a:cubicBezTo>
                    <a:pt x="1146808" y="221034"/>
                    <a:pt x="890086" y="0"/>
                    <a:pt x="573404" y="0"/>
                  </a:cubicBezTo>
                  <a:close/>
                </a:path>
              </a:pathLst>
            </a:custGeom>
            <a:solidFill>
              <a:srgbClr val="006D75"/>
            </a:solidFill>
          </p:spPr>
          <p:txBody>
            <a:bodyPr/>
            <a:lstStyle/>
            <a:p>
              <a:endParaRPr lang="en-US"/>
            </a:p>
          </p:txBody>
        </p:sp>
        <p:sp>
          <p:nvSpPr>
            <p:cNvPr id="4" name="TextBox 4"/>
            <p:cNvSpPr txBox="1"/>
            <p:nvPr/>
          </p:nvSpPr>
          <p:spPr>
            <a:xfrm>
              <a:off x="107513" y="140192"/>
              <a:ext cx="931782" cy="754625"/>
            </a:xfrm>
            <a:prstGeom prst="rect">
              <a:avLst/>
            </a:prstGeom>
          </p:spPr>
          <p:txBody>
            <a:bodyPr lIns="50800" tIns="50800" rIns="50800" bIns="50800" rtlCol="0" anchor="ctr"/>
            <a:lstStyle/>
            <a:p>
              <a:pPr algn="ctr">
                <a:lnSpc>
                  <a:spcPts val="2499"/>
                </a:lnSpc>
              </a:pPr>
              <a:endParaRPr/>
            </a:p>
          </p:txBody>
        </p:sp>
      </p:grpSp>
      <p:grpSp>
        <p:nvGrpSpPr>
          <p:cNvPr id="5" name="Group 5"/>
          <p:cNvGrpSpPr/>
          <p:nvPr/>
        </p:nvGrpSpPr>
        <p:grpSpPr>
          <a:xfrm>
            <a:off x="8063845" y="2924113"/>
            <a:ext cx="9018807" cy="6844142"/>
            <a:chOff x="0" y="0"/>
            <a:chExt cx="1324214" cy="1004912"/>
          </a:xfrm>
        </p:grpSpPr>
        <p:sp>
          <p:nvSpPr>
            <p:cNvPr id="6" name="Freeform 6"/>
            <p:cNvSpPr/>
            <p:nvPr/>
          </p:nvSpPr>
          <p:spPr>
            <a:xfrm>
              <a:off x="0" y="0"/>
              <a:ext cx="1324214" cy="1004912"/>
            </a:xfrm>
            <a:custGeom>
              <a:avLst/>
              <a:gdLst/>
              <a:ahLst/>
              <a:cxnLst/>
              <a:rect l="l" t="t" r="r" b="b"/>
              <a:pathLst>
                <a:path w="1324214" h="1004912">
                  <a:moveTo>
                    <a:pt x="662107" y="0"/>
                  </a:moveTo>
                  <a:cubicBezTo>
                    <a:pt x="296435" y="0"/>
                    <a:pt x="0" y="224957"/>
                    <a:pt x="0" y="502456"/>
                  </a:cubicBezTo>
                  <a:cubicBezTo>
                    <a:pt x="0" y="779955"/>
                    <a:pt x="296435" y="1004912"/>
                    <a:pt x="662107" y="1004912"/>
                  </a:cubicBezTo>
                  <a:cubicBezTo>
                    <a:pt x="1027779" y="1004912"/>
                    <a:pt x="1324214" y="779955"/>
                    <a:pt x="1324214" y="502456"/>
                  </a:cubicBezTo>
                  <a:cubicBezTo>
                    <a:pt x="1324214" y="224957"/>
                    <a:pt x="1027779" y="0"/>
                    <a:pt x="662107" y="0"/>
                  </a:cubicBezTo>
                  <a:close/>
                </a:path>
              </a:pathLst>
            </a:custGeom>
            <a:solidFill>
              <a:srgbClr val="79C5CB"/>
            </a:solidFill>
          </p:spPr>
          <p:txBody>
            <a:bodyPr/>
            <a:lstStyle/>
            <a:p>
              <a:endParaRPr lang="en-US"/>
            </a:p>
          </p:txBody>
        </p:sp>
        <p:sp>
          <p:nvSpPr>
            <p:cNvPr id="7" name="TextBox 7"/>
            <p:cNvSpPr txBox="1"/>
            <p:nvPr/>
          </p:nvSpPr>
          <p:spPr>
            <a:xfrm>
              <a:off x="124145" y="141836"/>
              <a:ext cx="1075924" cy="768866"/>
            </a:xfrm>
            <a:prstGeom prst="rect">
              <a:avLst/>
            </a:prstGeom>
          </p:spPr>
          <p:txBody>
            <a:bodyPr lIns="50800" tIns="50800" rIns="50800" bIns="50800" rtlCol="0" anchor="ctr"/>
            <a:lstStyle/>
            <a:p>
              <a:pPr algn="ctr">
                <a:lnSpc>
                  <a:spcPts val="2499"/>
                </a:lnSpc>
              </a:pPr>
              <a:endParaRPr/>
            </a:p>
          </p:txBody>
        </p:sp>
      </p:grpSp>
      <p:grpSp>
        <p:nvGrpSpPr>
          <p:cNvPr id="8" name="Group 8"/>
          <p:cNvGrpSpPr/>
          <p:nvPr/>
        </p:nvGrpSpPr>
        <p:grpSpPr>
          <a:xfrm>
            <a:off x="8800667" y="5075010"/>
            <a:ext cx="7545162" cy="4693245"/>
            <a:chOff x="0" y="0"/>
            <a:chExt cx="1107842" cy="689100"/>
          </a:xfrm>
        </p:grpSpPr>
        <p:sp>
          <p:nvSpPr>
            <p:cNvPr id="9" name="Freeform 9"/>
            <p:cNvSpPr/>
            <p:nvPr/>
          </p:nvSpPr>
          <p:spPr>
            <a:xfrm>
              <a:off x="0" y="0"/>
              <a:ext cx="1107842" cy="689100"/>
            </a:xfrm>
            <a:custGeom>
              <a:avLst/>
              <a:gdLst/>
              <a:ahLst/>
              <a:cxnLst/>
              <a:rect l="l" t="t" r="r" b="b"/>
              <a:pathLst>
                <a:path w="1107842" h="689100">
                  <a:moveTo>
                    <a:pt x="553921" y="0"/>
                  </a:moveTo>
                  <a:cubicBezTo>
                    <a:pt x="247999" y="0"/>
                    <a:pt x="0" y="154260"/>
                    <a:pt x="0" y="344550"/>
                  </a:cubicBezTo>
                  <a:cubicBezTo>
                    <a:pt x="0" y="534840"/>
                    <a:pt x="247999" y="689100"/>
                    <a:pt x="553921" y="689100"/>
                  </a:cubicBezTo>
                  <a:cubicBezTo>
                    <a:pt x="859843" y="689100"/>
                    <a:pt x="1107842" y="534840"/>
                    <a:pt x="1107842" y="344550"/>
                  </a:cubicBezTo>
                  <a:cubicBezTo>
                    <a:pt x="1107842" y="154260"/>
                    <a:pt x="859843" y="0"/>
                    <a:pt x="553921" y="0"/>
                  </a:cubicBezTo>
                  <a:close/>
                </a:path>
              </a:pathLst>
            </a:custGeom>
            <a:solidFill>
              <a:srgbClr val="A7EEF4"/>
            </a:solidFill>
          </p:spPr>
          <p:txBody>
            <a:bodyPr/>
            <a:lstStyle/>
            <a:p>
              <a:endParaRPr lang="en-US"/>
            </a:p>
          </p:txBody>
        </p:sp>
        <p:sp>
          <p:nvSpPr>
            <p:cNvPr id="10" name="TextBox 10"/>
            <p:cNvSpPr txBox="1"/>
            <p:nvPr/>
          </p:nvSpPr>
          <p:spPr>
            <a:xfrm>
              <a:off x="103860" y="112228"/>
              <a:ext cx="900121" cy="512269"/>
            </a:xfrm>
            <a:prstGeom prst="rect">
              <a:avLst/>
            </a:prstGeom>
          </p:spPr>
          <p:txBody>
            <a:bodyPr lIns="50800" tIns="50800" rIns="50800" bIns="50800" rtlCol="0" anchor="ctr"/>
            <a:lstStyle/>
            <a:p>
              <a:pPr algn="ctr">
                <a:lnSpc>
                  <a:spcPts val="2499"/>
                </a:lnSpc>
              </a:pPr>
              <a:endParaRPr/>
            </a:p>
          </p:txBody>
        </p:sp>
      </p:grpSp>
      <p:grpSp>
        <p:nvGrpSpPr>
          <p:cNvPr id="11" name="Group 11"/>
          <p:cNvGrpSpPr/>
          <p:nvPr/>
        </p:nvGrpSpPr>
        <p:grpSpPr>
          <a:xfrm>
            <a:off x="10343378" y="7175471"/>
            <a:ext cx="4488796" cy="2592784"/>
            <a:chOff x="0" y="0"/>
            <a:chExt cx="659081" cy="380694"/>
          </a:xfrm>
        </p:grpSpPr>
        <p:sp>
          <p:nvSpPr>
            <p:cNvPr id="12" name="Freeform 12"/>
            <p:cNvSpPr/>
            <p:nvPr/>
          </p:nvSpPr>
          <p:spPr>
            <a:xfrm>
              <a:off x="0" y="0"/>
              <a:ext cx="659081" cy="380694"/>
            </a:xfrm>
            <a:custGeom>
              <a:avLst/>
              <a:gdLst/>
              <a:ahLst/>
              <a:cxnLst/>
              <a:rect l="l" t="t" r="r" b="b"/>
              <a:pathLst>
                <a:path w="659081" h="380694">
                  <a:moveTo>
                    <a:pt x="329541" y="0"/>
                  </a:moveTo>
                  <a:cubicBezTo>
                    <a:pt x="147540" y="0"/>
                    <a:pt x="0" y="85221"/>
                    <a:pt x="0" y="190347"/>
                  </a:cubicBezTo>
                  <a:cubicBezTo>
                    <a:pt x="0" y="295472"/>
                    <a:pt x="147540" y="380694"/>
                    <a:pt x="329541" y="380694"/>
                  </a:cubicBezTo>
                  <a:cubicBezTo>
                    <a:pt x="511541" y="380694"/>
                    <a:pt x="659081" y="295472"/>
                    <a:pt x="659081" y="190347"/>
                  </a:cubicBezTo>
                  <a:cubicBezTo>
                    <a:pt x="659081" y="85221"/>
                    <a:pt x="511541" y="0"/>
                    <a:pt x="329541" y="0"/>
                  </a:cubicBezTo>
                  <a:close/>
                </a:path>
              </a:pathLst>
            </a:custGeom>
            <a:solidFill>
              <a:srgbClr val="F7FEFF"/>
            </a:solidFill>
          </p:spPr>
          <p:txBody>
            <a:bodyPr/>
            <a:lstStyle/>
            <a:p>
              <a:endParaRPr lang="en-US"/>
            </a:p>
          </p:txBody>
        </p:sp>
        <p:sp>
          <p:nvSpPr>
            <p:cNvPr id="13" name="TextBox 13"/>
            <p:cNvSpPr txBox="1"/>
            <p:nvPr/>
          </p:nvSpPr>
          <p:spPr>
            <a:xfrm>
              <a:off x="61789" y="83315"/>
              <a:ext cx="535504" cy="261689"/>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1028700" y="857382"/>
            <a:ext cx="7124394" cy="4276593"/>
          </a:xfrm>
          <a:prstGeom prst="rect">
            <a:avLst/>
          </a:prstGeom>
        </p:spPr>
        <p:txBody>
          <a:bodyPr lIns="0" tIns="0" rIns="0" bIns="0" rtlCol="0" anchor="t">
            <a:spAutoFit/>
          </a:bodyPr>
          <a:lstStyle/>
          <a:p>
            <a:pPr marL="0" lvl="0" indent="0" algn="l">
              <a:lnSpc>
                <a:spcPts val="8400"/>
              </a:lnSpc>
              <a:spcBef>
                <a:spcPct val="0"/>
              </a:spcBef>
            </a:pPr>
            <a:r>
              <a:rPr lang="en-US" sz="7000" b="1">
                <a:solidFill>
                  <a:srgbClr val="B2D235"/>
                </a:solidFill>
                <a:latin typeface="Open Sauce 1 Heavy"/>
                <a:ea typeface="Open Sauce 1 Heavy"/>
                <a:cs typeface="Open Sauce 1 Heavy"/>
                <a:sym typeface="Open Sauce 1 Heavy"/>
              </a:rPr>
              <a:t>ANOTHER CONCEPTION OF CLIMATE LITIGATION</a:t>
            </a:r>
          </a:p>
        </p:txBody>
      </p:sp>
      <p:sp>
        <p:nvSpPr>
          <p:cNvPr id="15" name="TextBox 15"/>
          <p:cNvSpPr txBox="1"/>
          <p:nvPr/>
        </p:nvSpPr>
        <p:spPr>
          <a:xfrm>
            <a:off x="11089368" y="7969927"/>
            <a:ext cx="2967762" cy="1019043"/>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the central issue</a:t>
            </a:r>
          </a:p>
        </p:txBody>
      </p:sp>
      <p:sp>
        <p:nvSpPr>
          <p:cNvPr id="16" name="TextBox 16"/>
          <p:cNvSpPr txBox="1"/>
          <p:nvPr/>
        </p:nvSpPr>
        <p:spPr>
          <a:xfrm>
            <a:off x="10362428" y="6012853"/>
            <a:ext cx="4421641" cy="676187"/>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a peripheral issue</a:t>
            </a:r>
          </a:p>
        </p:txBody>
      </p:sp>
      <p:sp>
        <p:nvSpPr>
          <p:cNvPr id="17" name="TextBox 17"/>
          <p:cNvSpPr txBox="1"/>
          <p:nvPr/>
        </p:nvSpPr>
        <p:spPr>
          <a:xfrm>
            <a:off x="10371301" y="3667063"/>
            <a:ext cx="4403896" cy="1019043"/>
          </a:xfrm>
          <a:prstGeom prst="rect">
            <a:avLst/>
          </a:prstGeom>
        </p:spPr>
        <p:txBody>
          <a:bodyPr lIns="0" tIns="0" rIns="0" bIns="0" rtlCol="0" anchor="t">
            <a:spAutoFit/>
          </a:bodyPr>
          <a:lstStyle/>
          <a:p>
            <a:pPr algn="ctr">
              <a:lnSpc>
                <a:spcPts val="2760"/>
              </a:lnSpc>
            </a:pPr>
            <a:r>
              <a:rPr lang="en-US" sz="2300" b="1">
                <a:solidFill>
                  <a:srgbClr val="000000"/>
                </a:solidFill>
                <a:latin typeface="Open Sauce 1 Bold"/>
                <a:ea typeface="Open Sauce 1 Bold"/>
                <a:cs typeface="Open Sauce 1 Bold"/>
                <a:sym typeface="Open Sauce 1 Bold"/>
              </a:rPr>
              <a:t>Litigation with climate change as one motivation, but not raised as an issue</a:t>
            </a:r>
          </a:p>
        </p:txBody>
      </p:sp>
      <p:sp>
        <p:nvSpPr>
          <p:cNvPr id="18" name="TextBox 18"/>
          <p:cNvSpPr txBox="1"/>
          <p:nvPr/>
        </p:nvSpPr>
        <p:spPr>
          <a:xfrm>
            <a:off x="9663950" y="1619321"/>
            <a:ext cx="5818597" cy="1019043"/>
          </a:xfrm>
          <a:prstGeom prst="rect">
            <a:avLst/>
          </a:prstGeom>
        </p:spPr>
        <p:txBody>
          <a:bodyPr lIns="0" tIns="0" rIns="0" bIns="0" rtlCol="0" anchor="t">
            <a:spAutoFit/>
          </a:bodyPr>
          <a:lstStyle/>
          <a:p>
            <a:pPr algn="ctr">
              <a:lnSpc>
                <a:spcPts val="2760"/>
              </a:lnSpc>
            </a:pPr>
            <a:r>
              <a:rPr lang="en-US" sz="2300" b="1">
                <a:solidFill>
                  <a:srgbClr val="FFFFFF"/>
                </a:solidFill>
                <a:latin typeface="Open Sauce 1 Bold"/>
                <a:ea typeface="Open Sauce 1 Bold"/>
                <a:cs typeface="Open Sauce 1 Bold"/>
                <a:sym typeface="Open Sauce 1 Bold"/>
              </a:rPr>
              <a:t>Litigation with no specific climate change framing but with implications for mitigation or adaptation </a:t>
            </a:r>
          </a:p>
        </p:txBody>
      </p:sp>
      <p:sp>
        <p:nvSpPr>
          <p:cNvPr id="19" name="TextBox 19"/>
          <p:cNvSpPr txBox="1"/>
          <p:nvPr/>
        </p:nvSpPr>
        <p:spPr>
          <a:xfrm>
            <a:off x="6538976" y="10058400"/>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Adapted from Jacqueline Peel and Hari M. Osofsky, Climate Change Litigation (2020) (Figure 1). </a:t>
            </a:r>
          </a:p>
        </p:txBody>
      </p:sp>
      <p:sp>
        <p:nvSpPr>
          <p:cNvPr id="20" name="TextBox 20"/>
          <p:cNvSpPr txBox="1"/>
          <p:nvPr/>
        </p:nvSpPr>
        <p:spPr>
          <a:xfrm>
            <a:off x="1028700" y="5459287"/>
            <a:ext cx="5825459" cy="3499485"/>
          </a:xfrm>
          <a:prstGeom prst="rect">
            <a:avLst/>
          </a:prstGeom>
        </p:spPr>
        <p:txBody>
          <a:bodyPr lIns="0" tIns="0" rIns="0" bIns="0" rtlCol="0" anchor="t">
            <a:spAutoFit/>
          </a:bodyPr>
          <a:lstStyle/>
          <a:p>
            <a:pPr algn="l">
              <a:lnSpc>
                <a:spcPts val="3510"/>
              </a:lnSpc>
            </a:pPr>
            <a:r>
              <a:rPr lang="en-US" sz="2700">
                <a:solidFill>
                  <a:srgbClr val="FFFFFF"/>
                </a:solidFill>
                <a:latin typeface="Open Sauce SemiBold"/>
                <a:ea typeface="Open Sauce SemiBold"/>
                <a:cs typeface="Open Sauce SemiBold"/>
                <a:sym typeface="Open Sauce SemiBold"/>
              </a:rPr>
              <a:t>Climate change intersects with litigation in various ways.</a:t>
            </a:r>
          </a:p>
          <a:p>
            <a:pPr algn="l">
              <a:lnSpc>
                <a:spcPts val="3510"/>
              </a:lnSpc>
            </a:pPr>
            <a:endParaRPr lang="en-US" sz="2700">
              <a:solidFill>
                <a:srgbClr val="FFFFFF"/>
              </a:solidFill>
              <a:latin typeface="Open Sauce SemiBold"/>
              <a:ea typeface="Open Sauce SemiBold"/>
              <a:cs typeface="Open Sauce SemiBold"/>
              <a:sym typeface="Open Sauce SemiBold"/>
            </a:endParaRPr>
          </a:p>
          <a:p>
            <a:pPr algn="l">
              <a:lnSpc>
                <a:spcPts val="3510"/>
              </a:lnSpc>
            </a:pPr>
            <a:r>
              <a:rPr lang="en-US" sz="2700">
                <a:solidFill>
                  <a:srgbClr val="FFFFFF"/>
                </a:solidFill>
                <a:latin typeface="Open Sauce SemiBold"/>
                <a:ea typeface="Open Sauce SemiBold"/>
                <a:cs typeface="Open Sauce SemiBold"/>
                <a:sym typeface="Open Sauce SemiBold"/>
              </a:rPr>
              <a:t>Climate impacts—and other non-environmental laws and policies that have climate implications—can lead to litigation, even without climate as a central issue.</a:t>
            </a:r>
          </a:p>
        </p:txBody>
      </p:sp>
      <p:sp>
        <p:nvSpPr>
          <p:cNvPr id="21" name="TextBox 21"/>
          <p:cNvSpPr txBox="1"/>
          <p:nvPr/>
        </p:nvSpPr>
        <p:spPr>
          <a:xfrm>
            <a:off x="9341446" y="285923"/>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06B69"/>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06B69"/>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48439" y="4637150"/>
            <a:ext cx="7312454" cy="3488886"/>
            <a:chOff x="0" y="0"/>
            <a:chExt cx="1925914" cy="918883"/>
          </a:xfrm>
        </p:grpSpPr>
        <p:sp>
          <p:nvSpPr>
            <p:cNvPr id="3" name="Freeform 3"/>
            <p:cNvSpPr/>
            <p:nvPr/>
          </p:nvSpPr>
          <p:spPr>
            <a:xfrm>
              <a:off x="0" y="0"/>
              <a:ext cx="1925914" cy="918883"/>
            </a:xfrm>
            <a:custGeom>
              <a:avLst/>
              <a:gdLst/>
              <a:ahLst/>
              <a:cxnLst/>
              <a:rect l="l" t="t" r="r" b="b"/>
              <a:pathLst>
                <a:path w="1925914" h="918883">
                  <a:moveTo>
                    <a:pt x="53995" y="0"/>
                  </a:moveTo>
                  <a:lnTo>
                    <a:pt x="1871918" y="0"/>
                  </a:lnTo>
                  <a:cubicBezTo>
                    <a:pt x="1901739" y="0"/>
                    <a:pt x="1925914" y="24175"/>
                    <a:pt x="1925914" y="53995"/>
                  </a:cubicBezTo>
                  <a:lnTo>
                    <a:pt x="1925914" y="864888"/>
                  </a:lnTo>
                  <a:cubicBezTo>
                    <a:pt x="1925914" y="894709"/>
                    <a:pt x="1901739" y="918883"/>
                    <a:pt x="1871918" y="918883"/>
                  </a:cubicBezTo>
                  <a:lnTo>
                    <a:pt x="53995" y="918883"/>
                  </a:lnTo>
                  <a:cubicBezTo>
                    <a:pt x="39675" y="918883"/>
                    <a:pt x="25941" y="913195"/>
                    <a:pt x="15815" y="903069"/>
                  </a:cubicBezTo>
                  <a:cubicBezTo>
                    <a:pt x="5689" y="892942"/>
                    <a:pt x="0" y="879209"/>
                    <a:pt x="0" y="864888"/>
                  </a:cubicBezTo>
                  <a:lnTo>
                    <a:pt x="0" y="53995"/>
                  </a:lnTo>
                  <a:cubicBezTo>
                    <a:pt x="0" y="24175"/>
                    <a:pt x="24175" y="0"/>
                    <a:pt x="53995" y="0"/>
                  </a:cubicBezTo>
                  <a:close/>
                </a:path>
              </a:pathLst>
            </a:custGeom>
            <a:ln w="76200" cap="rnd">
              <a:solidFill>
                <a:srgbClr val="41B6C4"/>
              </a:solidFill>
              <a:prstDash val="solid"/>
              <a:round/>
            </a:ln>
          </p:spPr>
          <p:txBody>
            <a:bodyPr/>
            <a:lstStyle/>
            <a:p>
              <a:endParaRPr lang="en-US"/>
            </a:p>
          </p:txBody>
        </p:sp>
        <p:sp>
          <p:nvSpPr>
            <p:cNvPr id="4" name="TextBox 4"/>
            <p:cNvSpPr txBox="1"/>
            <p:nvPr/>
          </p:nvSpPr>
          <p:spPr>
            <a:xfrm>
              <a:off x="0" y="47625"/>
              <a:ext cx="1925914" cy="871258"/>
            </a:xfrm>
            <a:prstGeom prst="rect">
              <a:avLst/>
            </a:prstGeom>
          </p:spPr>
          <p:txBody>
            <a:bodyPr lIns="50800" tIns="50800" rIns="50800" bIns="50800" rtlCol="0" anchor="ctr"/>
            <a:lstStyle/>
            <a:p>
              <a:pPr algn="ctr">
                <a:lnSpc>
                  <a:spcPts val="2499"/>
                </a:lnSpc>
              </a:pPr>
              <a:endParaRPr/>
            </a:p>
          </p:txBody>
        </p:sp>
      </p:grpSp>
      <p:grpSp>
        <p:nvGrpSpPr>
          <p:cNvPr id="5" name="Group 5"/>
          <p:cNvGrpSpPr/>
          <p:nvPr/>
        </p:nvGrpSpPr>
        <p:grpSpPr>
          <a:xfrm>
            <a:off x="9527107" y="4637150"/>
            <a:ext cx="7312454" cy="3488886"/>
            <a:chOff x="0" y="0"/>
            <a:chExt cx="1925914" cy="918883"/>
          </a:xfrm>
        </p:grpSpPr>
        <p:sp>
          <p:nvSpPr>
            <p:cNvPr id="6" name="Freeform 6"/>
            <p:cNvSpPr/>
            <p:nvPr/>
          </p:nvSpPr>
          <p:spPr>
            <a:xfrm>
              <a:off x="0" y="0"/>
              <a:ext cx="1925914" cy="918883"/>
            </a:xfrm>
            <a:custGeom>
              <a:avLst/>
              <a:gdLst/>
              <a:ahLst/>
              <a:cxnLst/>
              <a:rect l="l" t="t" r="r" b="b"/>
              <a:pathLst>
                <a:path w="1925914" h="918883">
                  <a:moveTo>
                    <a:pt x="53995" y="0"/>
                  </a:moveTo>
                  <a:lnTo>
                    <a:pt x="1871918" y="0"/>
                  </a:lnTo>
                  <a:cubicBezTo>
                    <a:pt x="1901739" y="0"/>
                    <a:pt x="1925914" y="24175"/>
                    <a:pt x="1925914" y="53995"/>
                  </a:cubicBezTo>
                  <a:lnTo>
                    <a:pt x="1925914" y="864888"/>
                  </a:lnTo>
                  <a:cubicBezTo>
                    <a:pt x="1925914" y="894709"/>
                    <a:pt x="1901739" y="918883"/>
                    <a:pt x="1871918" y="918883"/>
                  </a:cubicBezTo>
                  <a:lnTo>
                    <a:pt x="53995" y="918883"/>
                  </a:lnTo>
                  <a:cubicBezTo>
                    <a:pt x="39675" y="918883"/>
                    <a:pt x="25941" y="913195"/>
                    <a:pt x="15815" y="903069"/>
                  </a:cubicBezTo>
                  <a:cubicBezTo>
                    <a:pt x="5689" y="892942"/>
                    <a:pt x="0" y="879209"/>
                    <a:pt x="0" y="864888"/>
                  </a:cubicBezTo>
                  <a:lnTo>
                    <a:pt x="0" y="53995"/>
                  </a:lnTo>
                  <a:cubicBezTo>
                    <a:pt x="0" y="24175"/>
                    <a:pt x="24175" y="0"/>
                    <a:pt x="53995" y="0"/>
                  </a:cubicBezTo>
                  <a:close/>
                </a:path>
              </a:pathLst>
            </a:custGeom>
            <a:ln w="76200" cap="rnd">
              <a:solidFill>
                <a:srgbClr val="62C7CE"/>
              </a:solidFill>
              <a:prstDash val="solid"/>
              <a:round/>
            </a:ln>
          </p:spPr>
          <p:txBody>
            <a:bodyPr/>
            <a:lstStyle/>
            <a:p>
              <a:endParaRPr lang="en-US"/>
            </a:p>
          </p:txBody>
        </p:sp>
        <p:sp>
          <p:nvSpPr>
            <p:cNvPr id="7" name="TextBox 7"/>
            <p:cNvSpPr txBox="1"/>
            <p:nvPr/>
          </p:nvSpPr>
          <p:spPr>
            <a:xfrm>
              <a:off x="0" y="47625"/>
              <a:ext cx="1925914" cy="871258"/>
            </a:xfrm>
            <a:prstGeom prst="rect">
              <a:avLst/>
            </a:prstGeom>
          </p:spPr>
          <p:txBody>
            <a:bodyPr lIns="50800" tIns="50800" rIns="50800" bIns="50800" rtlCol="0" anchor="ctr"/>
            <a:lstStyle/>
            <a:p>
              <a:pPr algn="ctr">
                <a:lnSpc>
                  <a:spcPts val="2499"/>
                </a:lnSpc>
              </a:pPr>
              <a:endParaRPr/>
            </a:p>
          </p:txBody>
        </p:sp>
      </p:grpSp>
      <p:sp>
        <p:nvSpPr>
          <p:cNvPr id="8" name="TextBox 8"/>
          <p:cNvSpPr txBox="1"/>
          <p:nvPr/>
        </p:nvSpPr>
        <p:spPr>
          <a:xfrm>
            <a:off x="1028700" y="1000125"/>
            <a:ext cx="16230600" cy="2143059"/>
          </a:xfrm>
          <a:prstGeom prst="rect">
            <a:avLst/>
          </a:prstGeom>
        </p:spPr>
        <p:txBody>
          <a:bodyPr lIns="0" tIns="0" rIns="0" bIns="0" rtlCol="0" anchor="t">
            <a:spAutoFit/>
          </a:bodyPr>
          <a:lstStyle/>
          <a:p>
            <a:pPr algn="l">
              <a:lnSpc>
                <a:spcPts val="8400"/>
              </a:lnSpc>
            </a:pPr>
            <a:r>
              <a:rPr lang="en-US" sz="7000" b="1">
                <a:solidFill>
                  <a:srgbClr val="B2D235"/>
                </a:solidFill>
                <a:latin typeface="Open Sauce 1 Heavy"/>
                <a:ea typeface="Open Sauce 1 Heavy"/>
                <a:cs typeface="Open Sauce 1 Heavy"/>
                <a:sym typeface="Open Sauce 1 Heavy"/>
              </a:rPr>
              <a:t>NATIONAL ENVIRONMENTAL </a:t>
            </a:r>
          </a:p>
          <a:p>
            <a:pPr marL="0" lvl="0" indent="0" algn="l">
              <a:lnSpc>
                <a:spcPts val="8400"/>
              </a:lnSpc>
            </a:pPr>
            <a:r>
              <a:rPr lang="en-US" sz="7000" b="1">
                <a:solidFill>
                  <a:srgbClr val="B2D235"/>
                </a:solidFill>
                <a:latin typeface="Open Sauce 1 Heavy"/>
                <a:ea typeface="Open Sauce 1 Heavy"/>
                <a:cs typeface="Open Sauce 1 Heavy"/>
                <a:sym typeface="Open Sauce 1 Heavy"/>
              </a:rPr>
              <a:t>POLICY ACT (NEPA)</a:t>
            </a:r>
          </a:p>
        </p:txBody>
      </p:sp>
      <p:sp>
        <p:nvSpPr>
          <p:cNvPr id="9" name="TextBox 9"/>
          <p:cNvSpPr txBox="1"/>
          <p:nvPr/>
        </p:nvSpPr>
        <p:spPr>
          <a:xfrm>
            <a:off x="2228540" y="4973396"/>
            <a:ext cx="5752252" cy="1409502"/>
          </a:xfrm>
          <a:prstGeom prst="rect">
            <a:avLst/>
          </a:prstGeom>
        </p:spPr>
        <p:txBody>
          <a:bodyPr lIns="0" tIns="0" rIns="0" bIns="0" rtlCol="0" anchor="t">
            <a:spAutoFit/>
          </a:bodyPr>
          <a:lstStyle/>
          <a:p>
            <a:pPr marL="0" lvl="0" indent="0" algn="ctr">
              <a:lnSpc>
                <a:spcPts val="3719"/>
              </a:lnSpc>
            </a:pPr>
            <a:r>
              <a:rPr lang="en-US" sz="3099" b="1">
                <a:solidFill>
                  <a:srgbClr val="62C7CE"/>
                </a:solidFill>
                <a:latin typeface="Open Sauce SemiBold Bold"/>
                <a:ea typeface="Open Sauce SemiBold Bold"/>
                <a:cs typeface="Open Sauce SemiBold Bold"/>
                <a:sym typeface="Open Sauce SemiBold Bold"/>
              </a:rPr>
              <a:t>Accounted for the greenhouse gas emissions of a proposed project</a:t>
            </a:r>
          </a:p>
        </p:txBody>
      </p:sp>
      <p:sp>
        <p:nvSpPr>
          <p:cNvPr id="10" name="TextBox 10"/>
          <p:cNvSpPr txBox="1"/>
          <p:nvPr/>
        </p:nvSpPr>
        <p:spPr>
          <a:xfrm>
            <a:off x="10758486" y="4973396"/>
            <a:ext cx="4849697" cy="1409502"/>
          </a:xfrm>
          <a:prstGeom prst="rect">
            <a:avLst/>
          </a:prstGeom>
        </p:spPr>
        <p:txBody>
          <a:bodyPr lIns="0" tIns="0" rIns="0" bIns="0" rtlCol="0" anchor="t">
            <a:spAutoFit/>
          </a:bodyPr>
          <a:lstStyle/>
          <a:p>
            <a:pPr marL="0" lvl="0" indent="0" algn="ctr">
              <a:lnSpc>
                <a:spcPts val="3719"/>
              </a:lnSpc>
              <a:spcBef>
                <a:spcPct val="0"/>
              </a:spcBef>
            </a:pPr>
            <a:r>
              <a:rPr lang="en-US" sz="3099" b="1">
                <a:solidFill>
                  <a:srgbClr val="62C7CE"/>
                </a:solidFill>
                <a:latin typeface="Open Sauce SemiBold Bold"/>
                <a:ea typeface="Open Sauce SemiBold Bold"/>
                <a:cs typeface="Open Sauce SemiBold Bold"/>
                <a:sym typeface="Open Sauce SemiBold Bold"/>
              </a:rPr>
              <a:t>Evaluated effects of climate change on federal lands</a:t>
            </a:r>
          </a:p>
        </p:txBody>
      </p:sp>
      <p:sp>
        <p:nvSpPr>
          <p:cNvPr id="11" name="TextBox 11"/>
          <p:cNvSpPr txBox="1"/>
          <p:nvPr/>
        </p:nvSpPr>
        <p:spPr>
          <a:xfrm>
            <a:off x="1824685" y="6973014"/>
            <a:ext cx="6609679" cy="40957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D6E1D1"/>
                </a:solidFill>
                <a:latin typeface="Open Sauce SemiBold Italics"/>
                <a:ea typeface="Open Sauce SemiBold Italics"/>
                <a:cs typeface="Open Sauce SemiBold Italics"/>
                <a:sym typeface="Open Sauce SemiBold Italics"/>
              </a:rPr>
              <a:t>Citizens for a Healthy </a:t>
            </a:r>
            <a:r>
              <a:rPr lang="en-US" sz="2700" err="1">
                <a:solidFill>
                  <a:srgbClr val="D6E1D1"/>
                </a:solidFill>
                <a:latin typeface="Open Sauce SemiBold Italics"/>
                <a:ea typeface="Open Sauce SemiBold Italics"/>
                <a:cs typeface="Open Sauce SemiBold Italics"/>
                <a:sym typeface="Open Sauce SemiBold Italics"/>
              </a:rPr>
              <a:t>Cnty</a:t>
            </a:r>
            <a:r>
              <a:rPr lang="en-US" sz="2700">
                <a:solidFill>
                  <a:srgbClr val="D6E1D1"/>
                </a:solidFill>
                <a:latin typeface="Open Sauce SemiBold Italics"/>
                <a:ea typeface="Open Sauce SemiBold Italics"/>
                <a:cs typeface="Open Sauce SemiBold Italics"/>
                <a:sym typeface="Open Sauce SemiBold Italics"/>
              </a:rPr>
              <a:t>. v. U.S. BLM</a:t>
            </a:r>
          </a:p>
        </p:txBody>
      </p:sp>
      <p:sp>
        <p:nvSpPr>
          <p:cNvPr id="12" name="TextBox 12"/>
          <p:cNvSpPr txBox="1"/>
          <p:nvPr/>
        </p:nvSpPr>
        <p:spPr>
          <a:xfrm>
            <a:off x="2669634" y="7465940"/>
            <a:ext cx="4919783" cy="314325"/>
          </a:xfrm>
          <a:prstGeom prst="rect">
            <a:avLst/>
          </a:prstGeom>
        </p:spPr>
        <p:txBody>
          <a:bodyPr lIns="0" tIns="0" rIns="0" bIns="0" rtlCol="0" anchor="t">
            <a:spAutoFit/>
          </a:bodyPr>
          <a:lstStyle/>
          <a:p>
            <a:pPr marL="0" lvl="0" indent="0" algn="ctr">
              <a:lnSpc>
                <a:spcPts val="2400"/>
              </a:lnSpc>
              <a:spcBef>
                <a:spcPct val="0"/>
              </a:spcBef>
            </a:pPr>
            <a:r>
              <a:rPr lang="en-US" sz="2000">
                <a:solidFill>
                  <a:srgbClr val="C8CFC4"/>
                </a:solidFill>
                <a:latin typeface="Open Sauce 1"/>
                <a:ea typeface="Open Sauce 1"/>
                <a:cs typeface="Open Sauce 1"/>
                <a:sym typeface="Open Sauce 1"/>
              </a:rPr>
              <a:t>377 F. Supp. 3d 1223 (D. Colo. 2019)</a:t>
            </a:r>
          </a:p>
        </p:txBody>
      </p:sp>
      <p:sp>
        <p:nvSpPr>
          <p:cNvPr id="13" name="TextBox 13"/>
          <p:cNvSpPr txBox="1"/>
          <p:nvPr/>
        </p:nvSpPr>
        <p:spPr>
          <a:xfrm>
            <a:off x="9889317" y="6973014"/>
            <a:ext cx="6588035" cy="409575"/>
          </a:xfrm>
          <a:prstGeom prst="rect">
            <a:avLst/>
          </a:prstGeom>
        </p:spPr>
        <p:txBody>
          <a:bodyPr lIns="0" tIns="0" rIns="0" bIns="0" rtlCol="0" anchor="t">
            <a:spAutoFit/>
          </a:bodyPr>
          <a:lstStyle/>
          <a:p>
            <a:pPr algn="ctr">
              <a:lnSpc>
                <a:spcPts val="3240"/>
              </a:lnSpc>
            </a:pPr>
            <a:r>
              <a:rPr lang="en-US" sz="2700" err="1">
                <a:solidFill>
                  <a:srgbClr val="D6E1D1"/>
                </a:solidFill>
                <a:latin typeface="Open Sauce SemiBold Italics"/>
                <a:ea typeface="Open Sauce SemiBold Italics"/>
                <a:cs typeface="Open Sauce SemiBold Italics"/>
                <a:sym typeface="Open Sauce SemiBold Italics"/>
                <a:hlinkClick r:id="rId2" tooltip="http://climatecasechart.com/case/aqualliance-v-us-bureau-of-reclamation-2/">
                  <a:extLst>
                    <a:ext uri="{A12FA001-AC4F-418D-AE19-62706E023703}">
                      <ahyp:hlinkClr xmlns:ahyp="http://schemas.microsoft.com/office/drawing/2018/hyperlinkcolor" val="tx"/>
                    </a:ext>
                  </a:extLst>
                </a:hlinkClick>
              </a:rPr>
              <a:t>AquaAlliance</a:t>
            </a:r>
            <a:r>
              <a:rPr lang="en-US" sz="2700">
                <a:solidFill>
                  <a:srgbClr val="D6E1D1"/>
                </a:solidFill>
                <a:latin typeface="Open Sauce SemiBold Italics"/>
                <a:ea typeface="Open Sauce SemiBold Italics"/>
                <a:cs typeface="Open Sauce SemiBold Italics"/>
                <a:sym typeface="Open Sauce SemiBold Italics"/>
                <a:hlinkClick r:id="rId2" tooltip="http://climatecasechart.com/case/aqualliance-v-us-bureau-of-reclamation-2/">
                  <a:extLst>
                    <a:ext uri="{A12FA001-AC4F-418D-AE19-62706E023703}">
                      <ahyp:hlinkClr xmlns:ahyp="http://schemas.microsoft.com/office/drawing/2018/hyperlinkcolor" val="tx"/>
                    </a:ext>
                  </a:extLst>
                </a:hlinkClick>
              </a:rPr>
              <a:t> v. Bureau of Reclamation</a:t>
            </a:r>
          </a:p>
        </p:txBody>
      </p:sp>
      <p:sp>
        <p:nvSpPr>
          <p:cNvPr id="14" name="TextBox 14"/>
          <p:cNvSpPr txBox="1"/>
          <p:nvPr/>
        </p:nvSpPr>
        <p:spPr>
          <a:xfrm>
            <a:off x="10071248" y="7465940"/>
            <a:ext cx="6224173" cy="314325"/>
          </a:xfrm>
          <a:prstGeom prst="rect">
            <a:avLst/>
          </a:prstGeom>
        </p:spPr>
        <p:txBody>
          <a:bodyPr lIns="0" tIns="0" rIns="0" bIns="0" rtlCol="0" anchor="t">
            <a:spAutoFit/>
          </a:bodyPr>
          <a:lstStyle/>
          <a:p>
            <a:pPr algn="ctr">
              <a:lnSpc>
                <a:spcPts val="2400"/>
              </a:lnSpc>
            </a:pPr>
            <a:r>
              <a:rPr lang="en-US" sz="2000">
                <a:solidFill>
                  <a:srgbClr val="C8CFC4"/>
                </a:solidFill>
                <a:latin typeface="Open Sauce 1"/>
                <a:ea typeface="Open Sauce 1"/>
                <a:cs typeface="Open Sauce 1"/>
                <a:sym typeface="Open Sauce 1"/>
              </a:rPr>
              <a:t>287 F. Supp. 3d 969, 1023-24 (E.D. Cal. 2018)</a:t>
            </a:r>
          </a:p>
        </p:txBody>
      </p:sp>
      <p:sp>
        <p:nvSpPr>
          <p:cNvPr id="15" name="TextBox 15"/>
          <p:cNvSpPr txBox="1"/>
          <p:nvPr/>
        </p:nvSpPr>
        <p:spPr>
          <a:xfrm>
            <a:off x="1028700" y="3544165"/>
            <a:ext cx="15810861" cy="819150"/>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NEPA claims are the most common among all U.S. climate cases. For example, under NEPA, courts have examined whether agencies have adequately:</a:t>
            </a:r>
          </a:p>
        </p:txBody>
      </p:sp>
      <p:sp>
        <p:nvSpPr>
          <p:cNvPr id="16" name="AutoShape 16"/>
          <p:cNvSpPr/>
          <p:nvPr/>
        </p:nvSpPr>
        <p:spPr>
          <a:xfrm flipV="1">
            <a:off x="3537020" y="6677739"/>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7" name="AutoShape 17"/>
          <p:cNvSpPr/>
          <p:nvPr/>
        </p:nvSpPr>
        <p:spPr>
          <a:xfrm>
            <a:off x="11615688" y="6658689"/>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8" name="TextBox 18"/>
          <p:cNvSpPr txBox="1"/>
          <p:nvPr/>
        </p:nvSpPr>
        <p:spPr>
          <a:xfrm>
            <a:off x="4635309" y="231775"/>
            <a:ext cx="13430499" cy="396908"/>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see </a:t>
            </a:r>
            <a:r>
              <a:rPr lang="en-US" sz="2500" i="1" u="none" strike="noStrike">
                <a:solidFill>
                  <a:srgbClr val="616C6A"/>
                </a:solidFill>
                <a:latin typeface="Open Sauce 1 Italics"/>
                <a:ea typeface="Open Sauce 1 Italics"/>
                <a:cs typeface="Open Sauce 1 Italics"/>
                <a:sym typeface="Open Sauce 1 Italics"/>
              </a:rPr>
              <a:t>the </a:t>
            </a:r>
            <a:r>
              <a:rPr lang="en-US" sz="2500" i="1" u="sng" strike="noStrike">
                <a:solidFill>
                  <a:srgbClr val="616C6A"/>
                </a:solidFill>
                <a:latin typeface="Open Sauce 1 Italics"/>
                <a:ea typeface="Open Sauce 1 Italics"/>
                <a:cs typeface="Open Sauce 1 Italics"/>
                <a:sym typeface="Open Sauce 1 Italics"/>
                <a:hlinkClick r:id="rId3"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616C6A"/>
                </a:solidFill>
                <a:latin typeface="Open Sauce 1 Italics"/>
                <a:ea typeface="Open Sauce 1 Italics"/>
                <a:cs typeface="Open Sauce 1 Italics"/>
                <a:sym typeface="Open Sauce 1 Italics"/>
              </a:rPr>
              <a:t>and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i="1" u="none" strike="noStrike">
                <a:solidFill>
                  <a:srgbClr val="616C6A"/>
                </a:solidFill>
                <a:latin typeface="Open Sauce 1 Italics"/>
                <a:ea typeface="Open Sauce 1 Italics"/>
                <a:cs typeface="Open Sauce 1 Italics"/>
                <a:sym typeface="Open Sauce 1 Italics"/>
              </a:rPr>
              <a:t> </a:t>
            </a:r>
            <a:r>
              <a:rPr lang="en-US" sz="2500" i="1" u="none" strike="noStrike">
                <a:solidFill>
                  <a:srgbClr val="D6E1D1">
                    <a:alpha val="33725"/>
                  </a:srgbClr>
                </a:solidFill>
                <a:latin typeface="Open Sauce 1 Italics"/>
                <a:ea typeface="Open Sauce 1 Italics"/>
                <a:cs typeface="Open Sauce 1 Italics"/>
                <a:sym typeface="Open Sauce 1 Italics"/>
              </a:rPr>
              <a:t>modules.</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1028700" y="8402261"/>
            <a:ext cx="15628073" cy="1414298"/>
          </a:xfrm>
          <a:prstGeom prst="rect">
            <a:avLst/>
          </a:prstGeom>
        </p:spPr>
        <p:txBody>
          <a:bodyPr lIns="0" tIns="0" rIns="0" bIns="0" rtlCol="0" anchor="t">
            <a:spAutoFit/>
          </a:bodyPr>
          <a:lstStyle/>
          <a:p>
            <a:pPr marL="0" lvl="0" indent="0" algn="l">
              <a:lnSpc>
                <a:spcPts val="2759"/>
              </a:lnSpc>
            </a:pPr>
            <a:r>
              <a:rPr lang="en-US" sz="2299">
                <a:solidFill>
                  <a:srgbClr val="FFFFFF"/>
                </a:solidFill>
                <a:latin typeface="Open Sauce 2"/>
                <a:ea typeface="Open Sauce 2"/>
                <a:cs typeface="Open Sauce 2"/>
                <a:sym typeface="Open Sauce 2"/>
              </a:rPr>
              <a:t>The U.S. Supreme Court’s</a:t>
            </a:r>
            <a:r>
              <a:rPr lang="en-US" sz="2299" b="1">
                <a:solidFill>
                  <a:srgbClr val="FFFFFF"/>
                </a:solidFill>
                <a:latin typeface="Open Sauce 2 Bold"/>
                <a:ea typeface="Open Sauce 2 Bold"/>
                <a:cs typeface="Open Sauce 2 Bold"/>
                <a:sym typeface="Open Sauce 2 Bold"/>
              </a:rPr>
              <a:t> </a:t>
            </a:r>
            <a:r>
              <a:rPr lang="en-US" sz="2299" b="1" i="1">
                <a:solidFill>
                  <a:srgbClr val="62C7CE"/>
                </a:solidFill>
                <a:latin typeface="Open Sauce 2 Bold Italics"/>
                <a:ea typeface="Open Sauce 2 Bold Italics"/>
                <a:cs typeface="Open Sauce 2 Bold Italics"/>
                <a:sym typeface="Open Sauce 2 Bold Italics"/>
              </a:rPr>
              <a:t>Seven County Infrastructure Coalition v. Surface Transp. Bd.</a:t>
            </a:r>
            <a:r>
              <a:rPr lang="en-US" sz="2299" b="1" i="1">
                <a:solidFill>
                  <a:srgbClr val="62C7CE"/>
                </a:solidFill>
                <a:latin typeface="Open Sauce 2 Bold"/>
                <a:ea typeface="Open Sauce 2 Bold"/>
                <a:cs typeface="Open Sauce 2 Bold"/>
                <a:sym typeface="Open Sauce 2 Bold"/>
              </a:rPr>
              <a:t> </a:t>
            </a:r>
            <a:r>
              <a:rPr lang="en-US" sz="2299" b="1">
                <a:solidFill>
                  <a:srgbClr val="62C7CE"/>
                </a:solidFill>
                <a:latin typeface="Open Sauce 2 Bold"/>
                <a:ea typeface="Open Sauce 2 Bold"/>
                <a:cs typeface="Open Sauce 2 Bold"/>
                <a:sym typeface="Open Sauce 2 Bold"/>
              </a:rPr>
              <a:t>(2025)</a:t>
            </a:r>
            <a:r>
              <a:rPr lang="en-US" sz="2299">
                <a:solidFill>
                  <a:srgbClr val="FFFFFF"/>
                </a:solidFill>
                <a:latin typeface="Open Sauce 2"/>
                <a:ea typeface="Open Sauce 2"/>
                <a:cs typeface="Open Sauce 2"/>
                <a:sym typeface="Open Sauce 2"/>
              </a:rPr>
              <a:t> decision will likely serve as a guidepost for lower courts reviewing how far removed in time and place an agency must go in evaluating the environmental impacts of a proposed project. The decision is relevant to NEPA climate cases because the climate impacts from a given project do not always manifest nearby in space and time.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2878641" y="0"/>
            <a:ext cx="5409359" cy="10287000"/>
          </a:xfrm>
          <a:custGeom>
            <a:avLst/>
            <a:gdLst/>
            <a:ahLst/>
            <a:cxnLst/>
            <a:rect l="l" t="t" r="r" b="b"/>
            <a:pathLst>
              <a:path w="5409359" h="10287000">
                <a:moveTo>
                  <a:pt x="0" y="0"/>
                </a:moveTo>
                <a:lnTo>
                  <a:pt x="5409359" y="0"/>
                </a:lnTo>
                <a:lnTo>
                  <a:pt x="5409359" y="10287000"/>
                </a:lnTo>
                <a:lnTo>
                  <a:pt x="0" y="10287000"/>
                </a:lnTo>
                <a:lnTo>
                  <a:pt x="0" y="0"/>
                </a:lnTo>
                <a:close/>
              </a:path>
            </a:pathLst>
          </a:custGeom>
          <a:blipFill>
            <a:blip r:embed="rId2" cstate="screen">
              <a:alphaModFix amt="27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19175"/>
            <a:ext cx="17670451"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GOVERNMENT ACTION</a:t>
            </a:r>
          </a:p>
        </p:txBody>
      </p:sp>
      <p:sp>
        <p:nvSpPr>
          <p:cNvPr id="4" name="TextBox 4"/>
          <p:cNvSpPr txBox="1"/>
          <p:nvPr/>
        </p:nvSpPr>
        <p:spPr>
          <a:xfrm>
            <a:off x="1028700" y="3409950"/>
            <a:ext cx="10403401" cy="4134115"/>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 same general principles that apply in NEPA reviews typically apply to states with robust environmental framework laws.</a:t>
            </a:r>
          </a:p>
          <a:p>
            <a:pPr algn="l">
              <a:lnSpc>
                <a:spcPts val="2400"/>
              </a:lnSpc>
            </a:pPr>
            <a:endParaRPr lang="en-US" sz="2700">
              <a:solidFill>
                <a:srgbClr val="FFFFFF"/>
              </a:solidFill>
              <a:latin typeface="Open Sauce SemiBold"/>
              <a:ea typeface="Open Sauce SemiBold"/>
              <a:cs typeface="Open Sauce SemiBold"/>
              <a:sym typeface="Open Sauce SemiBold"/>
            </a:endParaRPr>
          </a:p>
          <a:p>
            <a:pPr algn="l">
              <a:lnSpc>
                <a:spcPts val="3240"/>
              </a:lnSpc>
            </a:pPr>
            <a:r>
              <a:rPr lang="en-US" sz="2700">
                <a:solidFill>
                  <a:srgbClr val="D6E1D1"/>
                </a:solidFill>
                <a:latin typeface="Open Sauce 1"/>
                <a:ea typeface="Open Sauce 1"/>
                <a:cs typeface="Open Sauce 1"/>
                <a:sym typeface="Open Sauce 1"/>
              </a:rPr>
              <a:t>Some states have also introduced more targeted regulations or guidance on the consideration of GHG emissions and climate change impacts under their EIA laws.</a:t>
            </a:r>
          </a:p>
          <a:p>
            <a:pPr algn="l">
              <a:lnSpc>
                <a:spcPts val="1199"/>
              </a:lnSpc>
            </a:pPr>
            <a:endParaRPr lang="en-US" sz="2700">
              <a:solidFill>
                <a:srgbClr val="D6E1D1"/>
              </a:solidFill>
              <a:latin typeface="Open Sauce 1"/>
              <a:ea typeface="Open Sauce 1"/>
              <a:cs typeface="Open Sauce 1"/>
              <a:sym typeface="Open Sauce 1"/>
            </a:endParaRPr>
          </a:p>
          <a:p>
            <a:pPr marL="582932" lvl="1" indent="-291466" algn="l">
              <a:lnSpc>
                <a:spcPts val="3240"/>
              </a:lnSpc>
              <a:buFont typeface="Arial"/>
              <a:buChar char="•"/>
            </a:pPr>
            <a:r>
              <a:rPr lang="en-US" sz="2700">
                <a:solidFill>
                  <a:srgbClr val="D6E1D1"/>
                </a:solidFill>
                <a:latin typeface="Open Sauce 1"/>
                <a:ea typeface="Open Sauce 1"/>
                <a:cs typeface="Open Sauce 1"/>
                <a:sym typeface="Open Sauce 1"/>
              </a:rPr>
              <a:t>California, New York, and Massachusetts require disclosure of direct and indirect GHG emissions from proposals undergoing EIAs.</a:t>
            </a:r>
          </a:p>
        </p:txBody>
      </p:sp>
      <p:sp>
        <p:nvSpPr>
          <p:cNvPr id="5" name="TextBox 5"/>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STATE IMPACT ASSESSMENTS</a:t>
            </a:r>
          </a:p>
        </p:txBody>
      </p:sp>
      <p:sp>
        <p:nvSpPr>
          <p:cNvPr id="6" name="TextBox 6"/>
          <p:cNvSpPr txBox="1"/>
          <p:nvPr/>
        </p:nvSpPr>
        <p:spPr>
          <a:xfrm>
            <a:off x="1028700" y="8362950"/>
            <a:ext cx="11610657" cy="476092"/>
          </a:xfrm>
          <a:prstGeom prst="rect">
            <a:avLst/>
          </a:prstGeom>
        </p:spPr>
        <p:txBody>
          <a:bodyPr lIns="0" tIns="0" rIns="0" bIns="0" rtlCol="0" anchor="t">
            <a:spAutoFit/>
          </a:bodyPr>
          <a:lstStyle/>
          <a:p>
            <a:pPr algn="l">
              <a:lnSpc>
                <a:spcPts val="4029"/>
              </a:lnSpc>
            </a:pPr>
            <a:r>
              <a:rPr lang="en-US" sz="3099" b="1" u="sng">
                <a:solidFill>
                  <a:srgbClr val="62C7CE"/>
                </a:solidFill>
                <a:latin typeface="Open Sauce SemiBold Bold Italics"/>
                <a:ea typeface="Open Sauce SemiBold Bold Italics"/>
                <a:cs typeface="Open Sauce SemiBold Bold Italics"/>
                <a:sym typeface="Open Sauce SemiBold Bold Italics"/>
                <a:hlinkClick r:id="rId3" tooltip="https://climatecasechart.com/case/sierra-club-v-county-of-san-diego-4/">
                  <a:extLst>
                    <a:ext uri="{A12FA001-AC4F-418D-AE19-62706E023703}">
                      <ahyp:hlinkClr xmlns:ahyp="http://schemas.microsoft.com/office/drawing/2018/hyperlinkcolor" val="tx"/>
                    </a:ext>
                  </a:extLst>
                </a:hlinkClick>
              </a:rPr>
              <a:t>Sierra Club v. County of San Diego</a:t>
            </a:r>
            <a:r>
              <a:rPr lang="en-US" sz="3099" b="1">
                <a:solidFill>
                  <a:srgbClr val="62C7CE"/>
                </a:solidFill>
                <a:latin typeface="Open Sauce SemiBold Bold"/>
                <a:ea typeface="Open Sauce SemiBold Bold"/>
                <a:cs typeface="Open Sauce SemiBold Bold"/>
                <a:sym typeface="Open Sauce SemiBold Bold"/>
              </a:rPr>
              <a:t> (Cal. Super. Ct. 2021)</a:t>
            </a:r>
          </a:p>
        </p:txBody>
      </p:sp>
      <p:sp>
        <p:nvSpPr>
          <p:cNvPr id="7" name="TextBox 7"/>
          <p:cNvSpPr txBox="1"/>
          <p:nvPr/>
        </p:nvSpPr>
        <p:spPr>
          <a:xfrm>
            <a:off x="10071248"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a:t>
            </a:r>
            <a:r>
              <a:rPr lang="en-US" sz="2500" i="1" u="none" strike="noStrike">
                <a:solidFill>
                  <a:srgbClr val="616C6A"/>
                </a:solidFill>
                <a:latin typeface="Open Sauce 1 Italics"/>
                <a:ea typeface="Open Sauce 1 Italics"/>
                <a:cs typeface="Open Sauce 1 Italics"/>
                <a:sym typeface="Open Sauce 1 Italics"/>
              </a:rPr>
              <a:t>see 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616C6A"/>
                </a:solidFill>
                <a:latin typeface="Open Sauce 1 Italics"/>
                <a:ea typeface="Open Sauce 1 Italics"/>
                <a:cs typeface="Open Sauce 1 Italics"/>
                <a:sym typeface="Open Sauce 1 Italics"/>
              </a:rPr>
              <a:t>module.</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2126643" y="3807619"/>
            <a:ext cx="6605946" cy="2902133"/>
            <a:chOff x="0" y="0"/>
            <a:chExt cx="8807928" cy="3869510"/>
          </a:xfrm>
        </p:grpSpPr>
        <p:grpSp>
          <p:nvGrpSpPr>
            <p:cNvPr id="3" name="Group 3"/>
            <p:cNvGrpSpPr/>
            <p:nvPr/>
          </p:nvGrpSpPr>
          <p:grpSpPr>
            <a:xfrm>
              <a:off x="198872" y="0"/>
              <a:ext cx="8410185" cy="1047750"/>
              <a:chOff x="0" y="0"/>
              <a:chExt cx="1661271" cy="206963"/>
            </a:xfrm>
          </p:grpSpPr>
          <p:sp>
            <p:nvSpPr>
              <p:cNvPr id="4" name="Freeform 4"/>
              <p:cNvSpPr/>
              <p:nvPr/>
            </p:nvSpPr>
            <p:spPr>
              <a:xfrm>
                <a:off x="0" y="0"/>
                <a:ext cx="1661271" cy="206963"/>
              </a:xfrm>
              <a:custGeom>
                <a:avLst/>
                <a:gdLst/>
                <a:ahLst/>
                <a:cxnLst/>
                <a:rect l="l" t="t" r="r" b="b"/>
                <a:pathLst>
                  <a:path w="1661271" h="206963">
                    <a:moveTo>
                      <a:pt x="0" y="0"/>
                    </a:moveTo>
                    <a:lnTo>
                      <a:pt x="1661271" y="0"/>
                    </a:lnTo>
                    <a:lnTo>
                      <a:pt x="1661271" y="206963"/>
                    </a:lnTo>
                    <a:lnTo>
                      <a:pt x="0" y="206963"/>
                    </a:lnTo>
                    <a:close/>
                  </a:path>
                </a:pathLst>
              </a:custGeom>
              <a:solidFill>
                <a:srgbClr val="B2D235"/>
              </a:solidFill>
            </p:spPr>
            <p:txBody>
              <a:bodyPr/>
              <a:lstStyle/>
              <a:p>
                <a:endParaRPr lang="en-US"/>
              </a:p>
            </p:txBody>
          </p:sp>
          <p:sp>
            <p:nvSpPr>
              <p:cNvPr id="5" name="TextBox 5"/>
              <p:cNvSpPr txBox="1"/>
              <p:nvPr/>
            </p:nvSpPr>
            <p:spPr>
              <a:xfrm>
                <a:off x="0" y="47625"/>
                <a:ext cx="1661271" cy="159338"/>
              </a:xfrm>
              <a:prstGeom prst="rect">
                <a:avLst/>
              </a:prstGeom>
            </p:spPr>
            <p:txBody>
              <a:bodyPr lIns="50800" tIns="50800" rIns="50800" bIns="50800" rtlCol="0" anchor="ctr"/>
              <a:lstStyle/>
              <a:p>
                <a:pPr algn="ctr">
                  <a:lnSpc>
                    <a:spcPts val="2499"/>
                  </a:lnSpc>
                </a:pPr>
                <a:endParaRPr/>
              </a:p>
            </p:txBody>
          </p:sp>
        </p:grpSp>
        <p:sp>
          <p:nvSpPr>
            <p:cNvPr id="6" name="TextBox 6"/>
            <p:cNvSpPr txBox="1"/>
            <p:nvPr/>
          </p:nvSpPr>
          <p:spPr>
            <a:xfrm>
              <a:off x="0" y="152430"/>
              <a:ext cx="8807928" cy="676216"/>
            </a:xfrm>
            <a:prstGeom prst="rect">
              <a:avLst/>
            </a:prstGeom>
          </p:spPr>
          <p:txBody>
            <a:bodyPr lIns="0" tIns="0" rIns="0" bIns="0" rtlCol="0" anchor="t">
              <a:spAutoFit/>
            </a:bodyPr>
            <a:lstStyle/>
            <a:p>
              <a:pPr algn="ctr">
                <a:lnSpc>
                  <a:spcPts val="4200"/>
                </a:lnSpc>
              </a:pPr>
              <a:r>
                <a:rPr lang="en-US" sz="3000" b="1">
                  <a:solidFill>
                    <a:srgbClr val="263036"/>
                  </a:solidFill>
                  <a:latin typeface="Open Sauce SemiBold Bold"/>
                  <a:ea typeface="Open Sauce SemiBold Bold"/>
                  <a:cs typeface="Open Sauce SemiBold Bold"/>
                  <a:sym typeface="Open Sauce SemiBold Bold"/>
                </a:rPr>
                <a:t>Contemporary Climate Impacts</a:t>
              </a:r>
            </a:p>
          </p:txBody>
        </p:sp>
        <p:grpSp>
          <p:nvGrpSpPr>
            <p:cNvPr id="7" name="Group 7"/>
            <p:cNvGrpSpPr/>
            <p:nvPr/>
          </p:nvGrpSpPr>
          <p:grpSpPr>
            <a:xfrm>
              <a:off x="198872" y="1047750"/>
              <a:ext cx="8410185" cy="2821760"/>
              <a:chOff x="0" y="0"/>
              <a:chExt cx="1661271" cy="557385"/>
            </a:xfrm>
          </p:grpSpPr>
          <p:sp>
            <p:nvSpPr>
              <p:cNvPr id="8" name="Freeform 8"/>
              <p:cNvSpPr/>
              <p:nvPr/>
            </p:nvSpPr>
            <p:spPr>
              <a:xfrm>
                <a:off x="0" y="0"/>
                <a:ext cx="1661271" cy="557385"/>
              </a:xfrm>
              <a:custGeom>
                <a:avLst/>
                <a:gdLst/>
                <a:ahLst/>
                <a:cxnLst/>
                <a:rect l="l" t="t" r="r" b="b"/>
                <a:pathLst>
                  <a:path w="1661271" h="557385">
                    <a:moveTo>
                      <a:pt x="0" y="0"/>
                    </a:moveTo>
                    <a:lnTo>
                      <a:pt x="1661271" y="0"/>
                    </a:lnTo>
                    <a:lnTo>
                      <a:pt x="1661271" y="557385"/>
                    </a:lnTo>
                    <a:lnTo>
                      <a:pt x="0" y="557385"/>
                    </a:lnTo>
                    <a:close/>
                  </a:path>
                </a:pathLst>
              </a:custGeom>
              <a:solidFill>
                <a:srgbClr val="CDDB97"/>
              </a:solidFill>
            </p:spPr>
            <p:txBody>
              <a:bodyPr/>
              <a:lstStyle/>
              <a:p>
                <a:endParaRPr lang="en-US"/>
              </a:p>
            </p:txBody>
          </p:sp>
          <p:sp>
            <p:nvSpPr>
              <p:cNvPr id="9" name="TextBox 9"/>
              <p:cNvSpPr txBox="1"/>
              <p:nvPr/>
            </p:nvSpPr>
            <p:spPr>
              <a:xfrm>
                <a:off x="0" y="47625"/>
                <a:ext cx="1661271" cy="509760"/>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716576" y="1226235"/>
              <a:ext cx="7374776" cy="2184283"/>
            </a:xfrm>
            <a:prstGeom prst="rect">
              <a:avLst/>
            </a:prstGeom>
          </p:spPr>
          <p:txBody>
            <a:bodyPr lIns="0" tIns="0" rIns="0" bIns="0" rtlCol="0" anchor="t">
              <a:spAutoFit/>
            </a:bodyPr>
            <a:lstStyle/>
            <a:p>
              <a:pPr algn="ctr">
                <a:lnSpc>
                  <a:spcPts val="3240"/>
                </a:lnSpc>
              </a:pPr>
              <a:r>
                <a:rPr lang="en-US" sz="2700">
                  <a:solidFill>
                    <a:srgbClr val="263036"/>
                  </a:solidFill>
                  <a:latin typeface="Open Sauce 1"/>
                  <a:ea typeface="Open Sauce 1"/>
                  <a:cs typeface="Open Sauce 1"/>
                  <a:sym typeface="Open Sauce 1"/>
                </a:rPr>
                <a:t>Reveals how climate change is affecting species and habitats and the extent to which they have already been affected</a:t>
              </a:r>
            </a:p>
          </p:txBody>
        </p:sp>
      </p:grpSp>
      <p:grpSp>
        <p:nvGrpSpPr>
          <p:cNvPr id="11" name="Group 11"/>
          <p:cNvGrpSpPr/>
          <p:nvPr/>
        </p:nvGrpSpPr>
        <p:grpSpPr>
          <a:xfrm>
            <a:off x="1704923" y="7219902"/>
            <a:ext cx="15046965" cy="2071609"/>
            <a:chOff x="0" y="0"/>
            <a:chExt cx="3962987" cy="545609"/>
          </a:xfrm>
        </p:grpSpPr>
        <p:sp>
          <p:nvSpPr>
            <p:cNvPr id="12" name="Freeform 12"/>
            <p:cNvSpPr/>
            <p:nvPr/>
          </p:nvSpPr>
          <p:spPr>
            <a:xfrm>
              <a:off x="0" y="0"/>
              <a:ext cx="3962987" cy="545609"/>
            </a:xfrm>
            <a:custGeom>
              <a:avLst/>
              <a:gdLst/>
              <a:ahLst/>
              <a:cxnLst/>
              <a:rect l="l" t="t" r="r" b="b"/>
              <a:pathLst>
                <a:path w="3962987" h="545609">
                  <a:moveTo>
                    <a:pt x="10805" y="0"/>
                  </a:moveTo>
                  <a:lnTo>
                    <a:pt x="3952182" y="0"/>
                  </a:lnTo>
                  <a:cubicBezTo>
                    <a:pt x="3955048" y="0"/>
                    <a:pt x="3957796" y="1138"/>
                    <a:pt x="3959822" y="3165"/>
                  </a:cubicBezTo>
                  <a:cubicBezTo>
                    <a:pt x="3961848" y="5191"/>
                    <a:pt x="3962987" y="7939"/>
                    <a:pt x="3962987" y="10805"/>
                  </a:cubicBezTo>
                  <a:lnTo>
                    <a:pt x="3962987" y="534804"/>
                  </a:lnTo>
                  <a:cubicBezTo>
                    <a:pt x="3962987" y="537670"/>
                    <a:pt x="3961848" y="540418"/>
                    <a:pt x="3959822" y="542444"/>
                  </a:cubicBezTo>
                  <a:cubicBezTo>
                    <a:pt x="3957796" y="544471"/>
                    <a:pt x="3955048" y="545609"/>
                    <a:pt x="3952182" y="545609"/>
                  </a:cubicBezTo>
                  <a:lnTo>
                    <a:pt x="10805" y="545609"/>
                  </a:lnTo>
                  <a:cubicBezTo>
                    <a:pt x="7939" y="545609"/>
                    <a:pt x="5191" y="544471"/>
                    <a:pt x="3165" y="542444"/>
                  </a:cubicBezTo>
                  <a:cubicBezTo>
                    <a:pt x="1138" y="540418"/>
                    <a:pt x="0" y="537670"/>
                    <a:pt x="0" y="534804"/>
                  </a:cubicBezTo>
                  <a:lnTo>
                    <a:pt x="0" y="10805"/>
                  </a:lnTo>
                  <a:cubicBezTo>
                    <a:pt x="0" y="7939"/>
                    <a:pt x="1138" y="5191"/>
                    <a:pt x="3165" y="3165"/>
                  </a:cubicBezTo>
                  <a:cubicBezTo>
                    <a:pt x="5191" y="1138"/>
                    <a:pt x="7939" y="0"/>
                    <a:pt x="10805" y="0"/>
                  </a:cubicBezTo>
                  <a:close/>
                </a:path>
              </a:pathLst>
            </a:custGeom>
            <a:solidFill>
              <a:srgbClr val="D6E1D1"/>
            </a:solidFill>
          </p:spPr>
          <p:txBody>
            <a:bodyPr/>
            <a:lstStyle/>
            <a:p>
              <a:endParaRPr lang="en-US"/>
            </a:p>
          </p:txBody>
        </p:sp>
        <p:sp>
          <p:nvSpPr>
            <p:cNvPr id="13" name="TextBox 13"/>
            <p:cNvSpPr txBox="1"/>
            <p:nvPr/>
          </p:nvSpPr>
          <p:spPr>
            <a:xfrm>
              <a:off x="0" y="47625"/>
              <a:ext cx="3962987" cy="497984"/>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1704923" y="7498358"/>
            <a:ext cx="15188353" cy="1514409"/>
          </a:xfrm>
          <a:prstGeom prst="rect">
            <a:avLst/>
          </a:prstGeom>
        </p:spPr>
        <p:txBody>
          <a:bodyPr lIns="0" tIns="0" rIns="0" bIns="0" rtlCol="0" anchor="t">
            <a:spAutoFit/>
          </a:bodyPr>
          <a:lstStyle/>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Endangered and threatened species listing decisions</a:t>
            </a:r>
          </a:p>
          <a:p>
            <a:pPr algn="l">
              <a:lnSpc>
                <a:spcPts val="1199"/>
              </a:lnSpc>
            </a:pPr>
            <a:endParaRPr lang="en-US" sz="2700" b="1">
              <a:solidFill>
                <a:srgbClr val="263036"/>
              </a:solidFill>
              <a:latin typeface="Open Sauce SemiBold Bold"/>
              <a:ea typeface="Open Sauce SemiBold Bold"/>
              <a:cs typeface="Open Sauce SemiBold Bold"/>
              <a:sym typeface="Open Sauce SemiBold Bold"/>
            </a:endParaRPr>
          </a:p>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Critical habitat designations</a:t>
            </a:r>
          </a:p>
          <a:p>
            <a:pPr algn="l">
              <a:lnSpc>
                <a:spcPts val="1199"/>
              </a:lnSpc>
            </a:pPr>
            <a:endParaRPr lang="en-US" sz="2700" b="1">
              <a:solidFill>
                <a:srgbClr val="263036"/>
              </a:solidFill>
              <a:latin typeface="Open Sauce SemiBold Bold"/>
              <a:ea typeface="Open Sauce SemiBold Bold"/>
              <a:cs typeface="Open Sauce SemiBold Bold"/>
              <a:sym typeface="Open Sauce SemiBold Bold"/>
            </a:endParaRPr>
          </a:p>
          <a:p>
            <a:pPr marL="582930" lvl="1" indent="-291465" algn="l">
              <a:lnSpc>
                <a:spcPts val="3240"/>
              </a:lnSpc>
              <a:buFont typeface="Arial"/>
              <a:buChar char="•"/>
            </a:pPr>
            <a:r>
              <a:rPr lang="en-US" sz="2700" b="1">
                <a:solidFill>
                  <a:srgbClr val="263036"/>
                </a:solidFill>
                <a:latin typeface="Open Sauce SemiBold Bold"/>
                <a:ea typeface="Open Sauce SemiBold Bold"/>
                <a:cs typeface="Open Sauce SemiBold Bold"/>
                <a:sym typeface="Open Sauce SemiBold Bold"/>
              </a:rPr>
              <a:t>Biological assessments, jeopardy determinations, and recovery plans</a:t>
            </a:r>
          </a:p>
        </p:txBody>
      </p:sp>
      <p:sp>
        <p:nvSpPr>
          <p:cNvPr id="15" name="Freeform 15"/>
          <p:cNvSpPr/>
          <p:nvPr/>
        </p:nvSpPr>
        <p:spPr>
          <a:xfrm rot="-5400000">
            <a:off x="8884162" y="5160590"/>
            <a:ext cx="519676" cy="3617998"/>
          </a:xfrm>
          <a:custGeom>
            <a:avLst/>
            <a:gdLst/>
            <a:ahLst/>
            <a:cxnLst/>
            <a:rect l="l" t="t" r="r" b="b"/>
            <a:pathLst>
              <a:path w="519676" h="3617998">
                <a:moveTo>
                  <a:pt x="0" y="0"/>
                </a:moveTo>
                <a:lnTo>
                  <a:pt x="519676" y="0"/>
                </a:lnTo>
                <a:lnTo>
                  <a:pt x="519676" y="3617998"/>
                </a:lnTo>
                <a:lnTo>
                  <a:pt x="0" y="3617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WILDLIFE AND HABITAT</a:t>
            </a:r>
          </a:p>
        </p:txBody>
      </p:sp>
      <p:sp>
        <p:nvSpPr>
          <p:cNvPr id="17" name="TextBox 17"/>
          <p:cNvSpPr txBox="1"/>
          <p:nvPr/>
        </p:nvSpPr>
        <p:spPr>
          <a:xfrm>
            <a:off x="1028700" y="2495550"/>
            <a:ext cx="15236473" cy="819216"/>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Some of the</a:t>
            </a:r>
            <a:r>
              <a:rPr lang="en-US" sz="2700">
                <a:solidFill>
                  <a:srgbClr val="62C7CE"/>
                </a:solidFill>
                <a:latin typeface="Open Sauce SemiBold"/>
                <a:ea typeface="Open Sauce SemiBold"/>
                <a:cs typeface="Open Sauce SemiBold"/>
                <a:sym typeface="Open Sauce SemiBold"/>
              </a:rPr>
              <a:t> </a:t>
            </a:r>
            <a:r>
              <a:rPr lang="en-US" sz="2700">
                <a:solidFill>
                  <a:srgbClr val="FFFFFF"/>
                </a:solidFill>
                <a:latin typeface="Open Sauce SemiBold"/>
                <a:ea typeface="Open Sauce SemiBold"/>
                <a:cs typeface="Open Sauce SemiBold"/>
                <a:sym typeface="Open Sauce SemiBold"/>
              </a:rPr>
              <a:t>most in-depth discussion of climate science occurs in climate cases involving the </a:t>
            </a:r>
            <a:r>
              <a:rPr lang="en-US" sz="2700" b="1">
                <a:solidFill>
                  <a:srgbClr val="62C7CE"/>
                </a:solidFill>
                <a:latin typeface="Open Sauce SemiBold Bold"/>
                <a:ea typeface="Open Sauce SemiBold Bold"/>
                <a:cs typeface="Open Sauce SemiBold Bold"/>
                <a:sym typeface="Open Sauce SemiBold Bold"/>
              </a:rPr>
              <a:t>Endangered Species Act.</a:t>
            </a:r>
          </a:p>
        </p:txBody>
      </p:sp>
      <p:sp>
        <p:nvSpPr>
          <p:cNvPr id="18" name="TextBox 18"/>
          <p:cNvSpPr txBox="1"/>
          <p:nvPr/>
        </p:nvSpPr>
        <p:spPr>
          <a:xfrm>
            <a:off x="10071248"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33725"/>
                  </a:srgbClr>
                </a:solidFill>
                <a:latin typeface="Open Sauce 1 Italics"/>
                <a:ea typeface="Open Sauce 1 Italics"/>
                <a:cs typeface="Open Sauce 1 Italics"/>
                <a:sym typeface="Open Sauce 1 Italics"/>
              </a:rPr>
              <a:t>For more, </a:t>
            </a:r>
            <a:r>
              <a:rPr lang="en-US" sz="2500" i="1" u="none" strike="noStrike">
                <a:solidFill>
                  <a:srgbClr val="616C6A"/>
                </a:solidFill>
                <a:latin typeface="Open Sauce 1 Italics"/>
                <a:ea typeface="Open Sauce 1 Italics"/>
                <a:cs typeface="Open Sauce 1 Italics"/>
                <a:sym typeface="Open Sauce 1 Italics"/>
              </a:rPr>
              <a:t>see 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government-action-and-climate-science">
                  <a:extLst>
                    <a:ext uri="{A12FA001-AC4F-418D-AE19-62706E023703}">
                      <ahyp:hlinkClr xmlns:ahyp="http://schemas.microsoft.com/office/drawing/2018/hyperlinkcolor" val="tx"/>
                    </a:ext>
                  </a:extLst>
                </a:hlinkClick>
              </a:rPr>
              <a:t>Government Action </a:t>
            </a:r>
            <a:r>
              <a:rPr lang="en-US" sz="2500"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20" name="Group 20"/>
          <p:cNvGrpSpPr/>
          <p:nvPr/>
        </p:nvGrpSpPr>
        <p:grpSpPr>
          <a:xfrm>
            <a:off x="9602077" y="3807619"/>
            <a:ext cx="6605946" cy="2902133"/>
            <a:chOff x="0" y="0"/>
            <a:chExt cx="8807928" cy="3869510"/>
          </a:xfrm>
        </p:grpSpPr>
        <p:grpSp>
          <p:nvGrpSpPr>
            <p:cNvPr id="21" name="Group 21"/>
            <p:cNvGrpSpPr/>
            <p:nvPr/>
          </p:nvGrpSpPr>
          <p:grpSpPr>
            <a:xfrm>
              <a:off x="198872" y="0"/>
              <a:ext cx="8410185" cy="1047750"/>
              <a:chOff x="0" y="0"/>
              <a:chExt cx="1661271" cy="206963"/>
            </a:xfrm>
          </p:grpSpPr>
          <p:sp>
            <p:nvSpPr>
              <p:cNvPr id="22" name="Freeform 22"/>
              <p:cNvSpPr/>
              <p:nvPr/>
            </p:nvSpPr>
            <p:spPr>
              <a:xfrm>
                <a:off x="0" y="0"/>
                <a:ext cx="1661271" cy="206963"/>
              </a:xfrm>
              <a:custGeom>
                <a:avLst/>
                <a:gdLst/>
                <a:ahLst/>
                <a:cxnLst/>
                <a:rect l="l" t="t" r="r" b="b"/>
                <a:pathLst>
                  <a:path w="1661271" h="206963">
                    <a:moveTo>
                      <a:pt x="0" y="0"/>
                    </a:moveTo>
                    <a:lnTo>
                      <a:pt x="1661271" y="0"/>
                    </a:lnTo>
                    <a:lnTo>
                      <a:pt x="1661271" y="206963"/>
                    </a:lnTo>
                    <a:lnTo>
                      <a:pt x="0" y="206963"/>
                    </a:lnTo>
                    <a:close/>
                  </a:path>
                </a:pathLst>
              </a:custGeom>
              <a:solidFill>
                <a:srgbClr val="B2D235"/>
              </a:solidFill>
            </p:spPr>
            <p:txBody>
              <a:bodyPr/>
              <a:lstStyle/>
              <a:p>
                <a:endParaRPr lang="en-US"/>
              </a:p>
            </p:txBody>
          </p:sp>
          <p:sp>
            <p:nvSpPr>
              <p:cNvPr id="23" name="TextBox 23"/>
              <p:cNvSpPr txBox="1"/>
              <p:nvPr/>
            </p:nvSpPr>
            <p:spPr>
              <a:xfrm>
                <a:off x="0" y="47625"/>
                <a:ext cx="1661271" cy="159338"/>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0" y="152430"/>
              <a:ext cx="8807928" cy="676216"/>
            </a:xfrm>
            <a:prstGeom prst="rect">
              <a:avLst/>
            </a:prstGeom>
          </p:spPr>
          <p:txBody>
            <a:bodyPr lIns="0" tIns="0" rIns="0" bIns="0" rtlCol="0" anchor="t">
              <a:spAutoFit/>
            </a:bodyPr>
            <a:lstStyle/>
            <a:p>
              <a:pPr algn="ctr">
                <a:lnSpc>
                  <a:spcPts val="4200"/>
                </a:lnSpc>
              </a:pPr>
              <a:r>
                <a:rPr lang="en-US" sz="3000" b="1">
                  <a:solidFill>
                    <a:srgbClr val="263036"/>
                  </a:solidFill>
                  <a:latin typeface="Open Sauce SemiBold Bold"/>
                  <a:ea typeface="Open Sauce SemiBold Bold"/>
                  <a:cs typeface="Open Sauce SemiBold Bold"/>
                  <a:sym typeface="Open Sauce SemiBold Bold"/>
                </a:rPr>
                <a:t>Future Climate Impacts</a:t>
              </a:r>
            </a:p>
          </p:txBody>
        </p:sp>
        <p:grpSp>
          <p:nvGrpSpPr>
            <p:cNvPr id="25" name="Group 25"/>
            <p:cNvGrpSpPr/>
            <p:nvPr/>
          </p:nvGrpSpPr>
          <p:grpSpPr>
            <a:xfrm>
              <a:off x="198872" y="1047750"/>
              <a:ext cx="8410185" cy="2821760"/>
              <a:chOff x="0" y="0"/>
              <a:chExt cx="1661271" cy="557385"/>
            </a:xfrm>
          </p:grpSpPr>
          <p:sp>
            <p:nvSpPr>
              <p:cNvPr id="26" name="Freeform 26"/>
              <p:cNvSpPr/>
              <p:nvPr/>
            </p:nvSpPr>
            <p:spPr>
              <a:xfrm>
                <a:off x="0" y="0"/>
                <a:ext cx="1661271" cy="557385"/>
              </a:xfrm>
              <a:custGeom>
                <a:avLst/>
                <a:gdLst/>
                <a:ahLst/>
                <a:cxnLst/>
                <a:rect l="l" t="t" r="r" b="b"/>
                <a:pathLst>
                  <a:path w="1661271" h="557385">
                    <a:moveTo>
                      <a:pt x="0" y="0"/>
                    </a:moveTo>
                    <a:lnTo>
                      <a:pt x="1661271" y="0"/>
                    </a:lnTo>
                    <a:lnTo>
                      <a:pt x="1661271" y="557385"/>
                    </a:lnTo>
                    <a:lnTo>
                      <a:pt x="0" y="557385"/>
                    </a:lnTo>
                    <a:close/>
                  </a:path>
                </a:pathLst>
              </a:custGeom>
              <a:solidFill>
                <a:srgbClr val="CDDB97"/>
              </a:solidFill>
            </p:spPr>
            <p:txBody>
              <a:bodyPr/>
              <a:lstStyle/>
              <a:p>
                <a:endParaRPr lang="en-US"/>
              </a:p>
            </p:txBody>
          </p:sp>
          <p:sp>
            <p:nvSpPr>
              <p:cNvPr id="27" name="TextBox 27"/>
              <p:cNvSpPr txBox="1"/>
              <p:nvPr/>
            </p:nvSpPr>
            <p:spPr>
              <a:xfrm>
                <a:off x="0" y="47625"/>
                <a:ext cx="1661271" cy="509760"/>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716576" y="1226235"/>
              <a:ext cx="7374776" cy="1638212"/>
            </a:xfrm>
            <a:prstGeom prst="rect">
              <a:avLst/>
            </a:prstGeom>
          </p:spPr>
          <p:txBody>
            <a:bodyPr lIns="0" tIns="0" rIns="0" bIns="0" rtlCol="0" anchor="t">
              <a:spAutoFit/>
            </a:bodyPr>
            <a:lstStyle/>
            <a:p>
              <a:pPr algn="ctr">
                <a:lnSpc>
                  <a:spcPts val="3240"/>
                </a:lnSpc>
              </a:pPr>
              <a:r>
                <a:rPr lang="en-US" sz="2700">
                  <a:solidFill>
                    <a:srgbClr val="263036"/>
                  </a:solidFill>
                  <a:latin typeface="Open Sauce 1"/>
                  <a:ea typeface="Open Sauce 1"/>
                  <a:cs typeface="Open Sauce 1"/>
                  <a:sym typeface="Open Sauce 1"/>
                </a:rPr>
                <a:t>Provides future climate trends and the long-term viability of species in light of these trends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a:extLst>
            <a:ext uri="{FF2B5EF4-FFF2-40B4-BE49-F238E27FC236}">
              <a16:creationId xmlns:a16="http://schemas.microsoft.com/office/drawing/2014/main" id="{2DE2E68E-308A-FA79-8C98-9CB3CE65E418}"/>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1C543D-BD4C-4A57-4560-7A4D7620E8CB}"/>
              </a:ext>
            </a:extLst>
          </p:cNvPr>
          <p:cNvGraphicFramePr>
            <a:graphicFrameLocks noGrp="1"/>
          </p:cNvGraphicFramePr>
          <p:nvPr>
            <p:extLst>
              <p:ext uri="{D42A27DB-BD31-4B8C-83A1-F6EECF244321}">
                <p14:modId xmlns:p14="http://schemas.microsoft.com/office/powerpoint/2010/main" val="3556795243"/>
              </p:ext>
            </p:extLst>
          </p:nvPr>
        </p:nvGraphicFramePr>
        <p:xfrm>
          <a:off x="1028700" y="2781300"/>
          <a:ext cx="16039391" cy="6011880"/>
        </p:xfrm>
        <a:graphic>
          <a:graphicData uri="http://schemas.openxmlformats.org/drawingml/2006/table">
            <a:tbl>
              <a:tblPr/>
              <a:tblGrid>
                <a:gridCol w="7360165">
                  <a:extLst>
                    <a:ext uri="{9D8B030D-6E8A-4147-A177-3AD203B41FA5}">
                      <a16:colId xmlns:a16="http://schemas.microsoft.com/office/drawing/2014/main" val="20000"/>
                    </a:ext>
                  </a:extLst>
                </a:gridCol>
                <a:gridCol w="8679226">
                  <a:extLst>
                    <a:ext uri="{9D8B030D-6E8A-4147-A177-3AD203B41FA5}">
                      <a16:colId xmlns:a16="http://schemas.microsoft.com/office/drawing/2014/main" val="20001"/>
                    </a:ext>
                  </a:extLst>
                </a:gridCol>
              </a:tblGrid>
              <a:tr h="1116738">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2088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1245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151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6029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Freeform 3">
            <a:extLst>
              <a:ext uri="{FF2B5EF4-FFF2-40B4-BE49-F238E27FC236}">
                <a16:creationId xmlns:a16="http://schemas.microsoft.com/office/drawing/2014/main" id="{5E4E5801-5B57-57AA-4CF7-AA74F4748EFA}"/>
              </a:ext>
            </a:extLst>
          </p:cNvPr>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CB7E18A7-BE78-87B0-5163-D46F7D92B9E5}"/>
              </a:ext>
            </a:extLst>
          </p:cNvPr>
          <p:cNvSpPr txBox="1"/>
          <p:nvPr/>
        </p:nvSpPr>
        <p:spPr>
          <a:xfrm>
            <a:off x="1028700" y="1019208"/>
            <a:ext cx="15236818" cy="1076292"/>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7000" b="1" i="0" u="none" strike="noStrike" kern="1200" cap="none" spc="0" normalizeH="0" baseline="0" noProof="0">
                <a:ln>
                  <a:noFill/>
                </a:ln>
                <a:solidFill>
                  <a:srgbClr val="B2D235"/>
                </a:solidFill>
                <a:effectLst/>
                <a:uLnTx/>
                <a:uFillTx/>
                <a:latin typeface="Open Sauce 1 Heavy"/>
                <a:ea typeface="Open Sauce 1 Heavy"/>
                <a:cs typeface="Open Sauce 1 Heavy"/>
                <a:sym typeface="Open Sauce 1 Heavy"/>
              </a:rPr>
              <a:t>U.S. CLIMATE CASE TRENDS</a:t>
            </a:r>
          </a:p>
        </p:txBody>
      </p:sp>
      <p:sp>
        <p:nvSpPr>
          <p:cNvPr id="5" name="TextBox 5">
            <a:extLst>
              <a:ext uri="{FF2B5EF4-FFF2-40B4-BE49-F238E27FC236}">
                <a16:creationId xmlns:a16="http://schemas.microsoft.com/office/drawing/2014/main" id="{A39B8CA3-93DF-7CC3-DAFD-56010315BF1B}"/>
              </a:ext>
            </a:extLst>
          </p:cNvPr>
          <p:cNvSpPr txBox="1"/>
          <p:nvPr/>
        </p:nvSpPr>
        <p:spPr>
          <a:xfrm>
            <a:off x="3682122" y="3022257"/>
            <a:ext cx="2066194" cy="65338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en-US" sz="3900" b="1" i="0" u="none" strike="noStrike" kern="1200" cap="none" spc="0" normalizeH="0" baseline="0" noProof="0">
                <a:ln>
                  <a:noFill/>
                </a:ln>
                <a:solidFill>
                  <a:srgbClr val="263036"/>
                </a:solidFill>
                <a:effectLst/>
                <a:uLnTx/>
                <a:uFillTx/>
                <a:latin typeface="Open Sauce 1 Heavy"/>
                <a:ea typeface="Open Sauce 1 Heavy"/>
                <a:cs typeface="Open Sauce 1 Heavy"/>
                <a:sym typeface="Open Sauce 1 Heavy"/>
              </a:rPr>
              <a:t>TREND</a:t>
            </a:r>
          </a:p>
        </p:txBody>
      </p:sp>
      <p:sp>
        <p:nvSpPr>
          <p:cNvPr id="6" name="TextBox 6">
            <a:extLst>
              <a:ext uri="{FF2B5EF4-FFF2-40B4-BE49-F238E27FC236}">
                <a16:creationId xmlns:a16="http://schemas.microsoft.com/office/drawing/2014/main" id="{F5096CDC-E4D5-FCFC-CB7D-EA27F075870C}"/>
              </a:ext>
            </a:extLst>
          </p:cNvPr>
          <p:cNvSpPr txBox="1"/>
          <p:nvPr/>
        </p:nvSpPr>
        <p:spPr>
          <a:xfrm>
            <a:off x="11140516" y="3024937"/>
            <a:ext cx="3153740" cy="653382"/>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en-US" sz="3900" b="1" i="0" u="none" strike="noStrike" kern="1200" cap="none" spc="0" normalizeH="0" baseline="0" noProof="0">
                <a:ln>
                  <a:noFill/>
                </a:ln>
                <a:solidFill>
                  <a:srgbClr val="263036"/>
                </a:solidFill>
                <a:effectLst/>
                <a:uLnTx/>
                <a:uFillTx/>
                <a:latin typeface="Open Sauce 1 Heavy"/>
                <a:ea typeface="Open Sauce 1 Heavy"/>
                <a:cs typeface="Open Sauce 1 Heavy"/>
                <a:sym typeface="Open Sauce 1 Heavy"/>
              </a:rPr>
              <a:t>EXAMPLES</a:t>
            </a:r>
          </a:p>
        </p:txBody>
      </p:sp>
      <p:sp>
        <p:nvSpPr>
          <p:cNvPr id="7" name="TextBox 7">
            <a:extLst>
              <a:ext uri="{FF2B5EF4-FFF2-40B4-BE49-F238E27FC236}">
                <a16:creationId xmlns:a16="http://schemas.microsoft.com/office/drawing/2014/main" id="{CA19C46B-D569-A69D-6B70-5D203E293A9A}"/>
              </a:ext>
            </a:extLst>
          </p:cNvPr>
          <p:cNvSpPr txBox="1"/>
          <p:nvPr/>
        </p:nvSpPr>
        <p:spPr>
          <a:xfrm>
            <a:off x="1282050" y="5295131"/>
            <a:ext cx="7157788" cy="876212"/>
          </a:xfrm>
          <a:prstGeom prst="rect">
            <a:avLst/>
          </a:prstGeom>
        </p:spPr>
        <p:txBody>
          <a:bodyPr lIns="0" tIns="0" rIns="0" bIns="0" rtlCol="0" anchor="t">
            <a:spAutoFit/>
          </a:bodyPr>
          <a:lstStyle/>
          <a:p>
            <a:pPr marL="0" marR="0" lvl="0" indent="0" algn="l" defTabSz="914400" rtl="0" eaLnBrk="1" fontAlgn="auto" latinLnBrk="0" hangingPunct="1">
              <a:lnSpc>
                <a:spcPts val="3480"/>
              </a:lnSpc>
              <a:spcBef>
                <a:spcPts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Suits by state and local governments against energy companies</a:t>
            </a:r>
          </a:p>
        </p:txBody>
      </p:sp>
      <p:sp>
        <p:nvSpPr>
          <p:cNvPr id="8" name="TextBox 8">
            <a:extLst>
              <a:ext uri="{FF2B5EF4-FFF2-40B4-BE49-F238E27FC236}">
                <a16:creationId xmlns:a16="http://schemas.microsoft.com/office/drawing/2014/main" id="{558F70C7-7335-FA17-C374-DA474099D500}"/>
              </a:ext>
            </a:extLst>
          </p:cNvPr>
          <p:cNvSpPr txBox="1"/>
          <p:nvPr/>
        </p:nvSpPr>
        <p:spPr>
          <a:xfrm>
            <a:off x="1282050" y="4014943"/>
            <a:ext cx="5598508" cy="94424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Challenges to federal climate regulations</a:t>
            </a:r>
          </a:p>
        </p:txBody>
      </p:sp>
      <p:sp>
        <p:nvSpPr>
          <p:cNvPr id="9" name="TextBox 9">
            <a:extLst>
              <a:ext uri="{FF2B5EF4-FFF2-40B4-BE49-F238E27FC236}">
                <a16:creationId xmlns:a16="http://schemas.microsoft.com/office/drawing/2014/main" id="{6F6A81D9-4F04-F669-DAE2-AD6A9C9D8007}"/>
              </a:ext>
            </a:extLst>
          </p:cNvPr>
          <p:cNvSpPr txBox="1"/>
          <p:nvPr/>
        </p:nvSpPr>
        <p:spPr>
          <a:xfrm>
            <a:off x="1282050" y="6713545"/>
            <a:ext cx="6149316" cy="46799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Climate impacts/extreme events </a:t>
            </a:r>
          </a:p>
        </p:txBody>
      </p:sp>
      <p:sp>
        <p:nvSpPr>
          <p:cNvPr id="10" name="TextBox 10">
            <a:extLst>
              <a:ext uri="{FF2B5EF4-FFF2-40B4-BE49-F238E27FC236}">
                <a16:creationId xmlns:a16="http://schemas.microsoft.com/office/drawing/2014/main" id="{76E352E2-4FC4-AA63-71A8-0C75D6E47CC6}"/>
              </a:ext>
            </a:extLst>
          </p:cNvPr>
          <p:cNvSpPr txBox="1"/>
          <p:nvPr/>
        </p:nvSpPr>
        <p:spPr>
          <a:xfrm>
            <a:off x="1282050" y="7704178"/>
            <a:ext cx="5823182" cy="944245"/>
          </a:xfrm>
          <a:prstGeom prst="rect">
            <a:avLst/>
          </a:prstGeom>
        </p:spPr>
        <p:txBody>
          <a:bodyPr lIns="0" tIns="0" rIns="0" bIns="0" rtlCol="0" anchor="t">
            <a:spAutoFit/>
          </a:bodyPr>
          <a:lstStyle/>
          <a:p>
            <a:pPr marL="0" marR="0" lvl="0" indent="0" algn="l" defTabSz="914400" rtl="0" eaLnBrk="1" fontAlgn="auto" latinLnBrk="0" hangingPunct="1">
              <a:lnSpc>
                <a:spcPts val="3770"/>
              </a:lnSpc>
              <a:spcBef>
                <a:spcPct val="0"/>
              </a:spcBef>
              <a:spcAft>
                <a:spcPts val="0"/>
              </a:spcAft>
              <a:buClrTx/>
              <a:buSzTx/>
              <a:buFontTx/>
              <a:buNone/>
              <a:tabLst/>
              <a:defRPr/>
            </a:pPr>
            <a:r>
              <a:rPr kumimoji="0" lang="en-US" sz="2900" b="1" i="0" u="none" strike="noStrike" kern="1200" cap="none" spc="0" normalizeH="0" baseline="0" noProof="0">
                <a:ln>
                  <a:noFill/>
                </a:ln>
                <a:solidFill>
                  <a:srgbClr val="263036"/>
                </a:solidFill>
                <a:effectLst/>
                <a:uLnTx/>
                <a:uFillTx/>
                <a:latin typeface="Open Sauce 1 Bold"/>
                <a:ea typeface="Open Sauce 1 Bold"/>
                <a:cs typeface="Open Sauce 1 Bold"/>
                <a:sym typeface="Open Sauce 1 Bold"/>
              </a:rPr>
              <a:t>Challenges related to the energy transition</a:t>
            </a:r>
          </a:p>
        </p:txBody>
      </p:sp>
      <p:sp>
        <p:nvSpPr>
          <p:cNvPr id="11" name="TextBox 11">
            <a:extLst>
              <a:ext uri="{FF2B5EF4-FFF2-40B4-BE49-F238E27FC236}">
                <a16:creationId xmlns:a16="http://schemas.microsoft.com/office/drawing/2014/main" id="{98613E27-0077-496E-28AE-244CABA84BC4}"/>
              </a:ext>
            </a:extLst>
          </p:cNvPr>
          <p:cNvSpPr txBox="1"/>
          <p:nvPr/>
        </p:nvSpPr>
        <p:spPr>
          <a:xfrm>
            <a:off x="8401738" y="7685664"/>
            <a:ext cx="8631296" cy="1019175"/>
          </a:xfrm>
          <a:prstGeom prst="rect">
            <a:avLst/>
          </a:prstGeom>
        </p:spPr>
        <p:txBody>
          <a:bodyPr lIns="0" tIns="0" rIns="0" bIns="0" rtlCol="0" anchor="t">
            <a:spAutoFit/>
          </a:bodyPr>
          <a:lstStyle/>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Fossil fuels and renewables​</a:t>
            </a:r>
          </a:p>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Permitting impacts on aesthetics, property, and wildlife</a:t>
            </a:r>
          </a:p>
          <a:p>
            <a:pPr marL="496572" marR="0" lvl="1" indent="-248286"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a:t>
            </a:r>
            <a:r>
              <a:rPr kumimoji="0" lang="en-US" sz="2300" b="0" i="1" u="none" strike="noStrike" kern="1200" cap="none" spc="0" normalizeH="0" baseline="0" noProof="0">
                <a:ln>
                  <a:noFill/>
                </a:ln>
                <a:solidFill>
                  <a:srgbClr val="263036"/>
                </a:solidFill>
                <a:effectLst/>
                <a:uLnTx/>
                <a:uFillTx/>
                <a:latin typeface="Open Sauce 1 Italics"/>
                <a:ea typeface="Open Sauce 1 Italics"/>
                <a:cs typeface="Open Sauce 1 Italics"/>
                <a:sym typeface="Open Sauce 1 Italics"/>
              </a:rPr>
              <a:t>Save North Livermore Valley v. County of Alameda</a:t>
            </a:r>
          </a:p>
        </p:txBody>
      </p:sp>
      <p:sp>
        <p:nvSpPr>
          <p:cNvPr id="12" name="TextBox 12">
            <a:extLst>
              <a:ext uri="{FF2B5EF4-FFF2-40B4-BE49-F238E27FC236}">
                <a16:creationId xmlns:a16="http://schemas.microsoft.com/office/drawing/2014/main" id="{BF6BF22B-6670-990F-D4F0-F5C9D36737C1}"/>
              </a:ext>
            </a:extLst>
          </p:cNvPr>
          <p:cNvSpPr txBox="1"/>
          <p:nvPr/>
        </p:nvSpPr>
        <p:spPr>
          <a:xfrm>
            <a:off x="8401738" y="5228478"/>
            <a:ext cx="7532731"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Vermont, New Jersey, Minnesota, California​</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E.g., Boulder City and County, CO; Multnomah County, OR</a:t>
            </a:r>
          </a:p>
        </p:txBody>
      </p:sp>
      <p:sp>
        <p:nvSpPr>
          <p:cNvPr id="13" name="TextBox 13">
            <a:extLst>
              <a:ext uri="{FF2B5EF4-FFF2-40B4-BE49-F238E27FC236}">
                <a16:creationId xmlns:a16="http://schemas.microsoft.com/office/drawing/2014/main" id="{803ABDA1-D5DA-EF29-F46C-5D656EF5B912}"/>
              </a:ext>
            </a:extLst>
          </p:cNvPr>
          <p:cNvSpPr txBox="1"/>
          <p:nvPr/>
        </p:nvSpPr>
        <p:spPr>
          <a:xfrm>
            <a:off x="8401738" y="3996594"/>
            <a:ext cx="8296103"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Changes in agency funding, staffing, and enforcement</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EPA rules on clean power​</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EPA, NHTSA vehicle emissions rules​; California waiver</a:t>
            </a:r>
          </a:p>
        </p:txBody>
      </p:sp>
      <p:sp>
        <p:nvSpPr>
          <p:cNvPr id="14" name="TextBox 14">
            <a:extLst>
              <a:ext uri="{FF2B5EF4-FFF2-40B4-BE49-F238E27FC236}">
                <a16:creationId xmlns:a16="http://schemas.microsoft.com/office/drawing/2014/main" id="{67343811-D9B4-B1EC-C9D8-3514A0479236}"/>
              </a:ext>
            </a:extLst>
          </p:cNvPr>
          <p:cNvSpPr txBox="1"/>
          <p:nvPr/>
        </p:nvSpPr>
        <p:spPr>
          <a:xfrm>
            <a:off x="8401738" y="6457071"/>
            <a:ext cx="8631296" cy="1019043"/>
          </a:xfrm>
          <a:prstGeom prst="rect">
            <a:avLst/>
          </a:prstGeom>
        </p:spPr>
        <p:txBody>
          <a:bodyPr lIns="0" tIns="0" rIns="0" bIns="0" rtlCol="0" anchor="t">
            <a:spAutoFit/>
          </a:bodyPr>
          <a:lstStyle/>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Heat and health </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Sea-level rise and coastal land management</a:t>
            </a:r>
          </a:p>
          <a:p>
            <a:pPr marL="496571" marR="0" lvl="1" indent="-248285" algn="l" defTabSz="914400" rtl="0" eaLnBrk="1" fontAlgn="auto" latinLnBrk="0" hangingPunct="1">
              <a:lnSpc>
                <a:spcPts val="2760"/>
              </a:lnSpc>
              <a:spcBef>
                <a:spcPts val="0"/>
              </a:spcBef>
              <a:spcAft>
                <a:spcPts val="0"/>
              </a:spcAft>
              <a:buClrTx/>
              <a:buSzTx/>
              <a:buFont typeface="Arial"/>
              <a:buChar char="•"/>
              <a:tabLst/>
              <a:defRPr/>
            </a:pPr>
            <a:r>
              <a:rPr kumimoji="0" lang="en-US" sz="2300" b="0" i="0" u="none" strike="noStrike" kern="1200" cap="none" spc="0" normalizeH="0" baseline="0" noProof="0">
                <a:ln>
                  <a:noFill/>
                </a:ln>
                <a:solidFill>
                  <a:srgbClr val="263036"/>
                </a:solidFill>
                <a:effectLst/>
                <a:uLnTx/>
                <a:uFillTx/>
                <a:latin typeface="Open Sauce 1"/>
                <a:ea typeface="Open Sauce 1"/>
                <a:cs typeface="Open Sauce 1"/>
                <a:sym typeface="Open Sauce 1"/>
              </a:rPr>
              <a:t>Hurricanes and insurance</a:t>
            </a:r>
          </a:p>
        </p:txBody>
      </p:sp>
      <p:cxnSp>
        <p:nvCxnSpPr>
          <p:cNvPr id="16" name="Straight Connector 15">
            <a:extLst>
              <a:ext uri="{FF2B5EF4-FFF2-40B4-BE49-F238E27FC236}">
                <a16:creationId xmlns:a16="http://schemas.microsoft.com/office/drawing/2014/main" id="{7446FCD3-122D-49B5-E19A-57AF74CBF419}"/>
              </a:ext>
            </a:extLst>
          </p:cNvPr>
          <p:cNvCxnSpPr>
            <a:cxnSpLocks/>
          </p:cNvCxnSpPr>
          <p:nvPr/>
        </p:nvCxnSpPr>
        <p:spPr>
          <a:xfrm>
            <a:off x="8401738" y="2770310"/>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5DDAD1-D9FB-D84B-8629-49BE148DB22D}"/>
              </a:ext>
            </a:extLst>
          </p:cNvPr>
          <p:cNvCxnSpPr>
            <a:cxnSpLocks/>
          </p:cNvCxnSpPr>
          <p:nvPr/>
        </p:nvCxnSpPr>
        <p:spPr>
          <a:xfrm>
            <a:off x="993643" y="3879301"/>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B0408C-2BF3-9387-04B8-45EAA2B6A831}"/>
              </a:ext>
            </a:extLst>
          </p:cNvPr>
          <p:cNvCxnSpPr>
            <a:cxnSpLocks/>
          </p:cNvCxnSpPr>
          <p:nvPr/>
        </p:nvCxnSpPr>
        <p:spPr>
          <a:xfrm>
            <a:off x="972091" y="51451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B10515-CE94-A5E4-B1E6-E1EBDBCAF1DA}"/>
              </a:ext>
            </a:extLst>
          </p:cNvPr>
          <p:cNvCxnSpPr>
            <a:cxnSpLocks/>
          </p:cNvCxnSpPr>
          <p:nvPr/>
        </p:nvCxnSpPr>
        <p:spPr>
          <a:xfrm>
            <a:off x="972091" y="63643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319A35-EAFA-5561-C36B-90F89D4C4391}"/>
              </a:ext>
            </a:extLst>
          </p:cNvPr>
          <p:cNvCxnSpPr>
            <a:cxnSpLocks/>
          </p:cNvCxnSpPr>
          <p:nvPr/>
        </p:nvCxnSpPr>
        <p:spPr>
          <a:xfrm>
            <a:off x="972091" y="7583505"/>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008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1340494" y="0"/>
            <a:ext cx="6947505" cy="10287000"/>
            <a:chOff x="-17011" y="0"/>
            <a:chExt cx="565950" cy="812800"/>
          </a:xfrm>
        </p:grpSpPr>
        <p:sp>
          <p:nvSpPr>
            <p:cNvPr id="3" name="Freeform 3"/>
            <p:cNvSpPr/>
            <p:nvPr/>
          </p:nvSpPr>
          <p:spPr>
            <a:xfrm>
              <a:off x="-17011" y="0"/>
              <a:ext cx="565950" cy="812800"/>
            </a:xfrm>
            <a:custGeom>
              <a:avLst/>
              <a:gdLst/>
              <a:ahLst/>
              <a:cxnLst/>
              <a:rect l="l" t="t" r="r" b="b"/>
              <a:pathLst>
                <a:path w="699672" h="812800">
                  <a:moveTo>
                    <a:pt x="0" y="0"/>
                  </a:moveTo>
                  <a:lnTo>
                    <a:pt x="699672" y="0"/>
                  </a:lnTo>
                  <a:lnTo>
                    <a:pt x="699672" y="812800"/>
                  </a:lnTo>
                  <a:lnTo>
                    <a:pt x="0" y="81280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11794718" y="2790707"/>
            <a:ext cx="6026973" cy="6521378"/>
            <a:chOff x="0" y="0"/>
            <a:chExt cx="1587351" cy="1717565"/>
          </a:xfrm>
        </p:grpSpPr>
        <p:sp>
          <p:nvSpPr>
            <p:cNvPr id="5" name="Freeform 5"/>
            <p:cNvSpPr/>
            <p:nvPr/>
          </p:nvSpPr>
          <p:spPr>
            <a:xfrm>
              <a:off x="0" y="0"/>
              <a:ext cx="1587351" cy="1717565"/>
            </a:xfrm>
            <a:custGeom>
              <a:avLst/>
              <a:gdLst/>
              <a:ahLst/>
              <a:cxnLst/>
              <a:rect l="l" t="t" r="r" b="b"/>
              <a:pathLst>
                <a:path w="1587351" h="1717565">
                  <a:moveTo>
                    <a:pt x="65512" y="0"/>
                  </a:moveTo>
                  <a:lnTo>
                    <a:pt x="1521839" y="0"/>
                  </a:lnTo>
                  <a:cubicBezTo>
                    <a:pt x="1539214" y="0"/>
                    <a:pt x="1555877" y="6902"/>
                    <a:pt x="1568163" y="19188"/>
                  </a:cubicBezTo>
                  <a:cubicBezTo>
                    <a:pt x="1580449" y="31474"/>
                    <a:pt x="1587351" y="48137"/>
                    <a:pt x="1587351" y="65512"/>
                  </a:cubicBezTo>
                  <a:lnTo>
                    <a:pt x="1587351" y="1652053"/>
                  </a:lnTo>
                  <a:cubicBezTo>
                    <a:pt x="1587351" y="1669428"/>
                    <a:pt x="1580449" y="1686091"/>
                    <a:pt x="1568163" y="1698377"/>
                  </a:cubicBezTo>
                  <a:cubicBezTo>
                    <a:pt x="1555877" y="1710662"/>
                    <a:pt x="1539214" y="1717565"/>
                    <a:pt x="1521839" y="1717565"/>
                  </a:cubicBezTo>
                  <a:lnTo>
                    <a:pt x="65512" y="1717565"/>
                  </a:lnTo>
                  <a:cubicBezTo>
                    <a:pt x="48137" y="1717565"/>
                    <a:pt x="31474" y="1710662"/>
                    <a:pt x="19188" y="1698377"/>
                  </a:cubicBezTo>
                  <a:cubicBezTo>
                    <a:pt x="6902" y="1686091"/>
                    <a:pt x="0" y="1669428"/>
                    <a:pt x="0" y="1652053"/>
                  </a:cubicBezTo>
                  <a:lnTo>
                    <a:pt x="0" y="65512"/>
                  </a:lnTo>
                  <a:cubicBezTo>
                    <a:pt x="0" y="48137"/>
                    <a:pt x="6902" y="31474"/>
                    <a:pt x="19188" y="19188"/>
                  </a:cubicBezTo>
                  <a:cubicBezTo>
                    <a:pt x="31474" y="6902"/>
                    <a:pt x="48137" y="0"/>
                    <a:pt x="65512" y="0"/>
                  </a:cubicBezTo>
                  <a:close/>
                </a:path>
              </a:pathLst>
            </a:custGeom>
            <a:solidFill>
              <a:srgbClr val="C6ECEF"/>
            </a:solidFill>
            <a:ln w="76200" cap="rnd">
              <a:solidFill>
                <a:srgbClr val="62C7CE"/>
              </a:solidFill>
              <a:prstDash val="solid"/>
              <a:round/>
            </a:ln>
          </p:spPr>
          <p:txBody>
            <a:bodyPr/>
            <a:lstStyle/>
            <a:p>
              <a:endParaRPr lang="en-US"/>
            </a:p>
          </p:txBody>
        </p:sp>
        <p:sp>
          <p:nvSpPr>
            <p:cNvPr id="6" name="TextBox 6"/>
            <p:cNvSpPr txBox="1"/>
            <p:nvPr/>
          </p:nvSpPr>
          <p:spPr>
            <a:xfrm>
              <a:off x="0" y="47625"/>
              <a:ext cx="1587351" cy="1669940"/>
            </a:xfrm>
            <a:prstGeom prst="rect">
              <a:avLst/>
            </a:prstGeom>
          </p:spPr>
          <p:txBody>
            <a:bodyPr lIns="50800" tIns="50800" rIns="50800" bIns="50800" rtlCol="0" anchor="ctr"/>
            <a:lstStyle/>
            <a:p>
              <a:pPr algn="ctr">
                <a:lnSpc>
                  <a:spcPts val="2499"/>
                </a:lnSpc>
              </a:pPr>
              <a:endParaRPr/>
            </a:p>
          </p:txBody>
        </p:sp>
      </p:grpSp>
      <p:sp>
        <p:nvSpPr>
          <p:cNvPr id="17" name="Rectangle: Rounded Corners 16">
            <a:extLst>
              <a:ext uri="{FF2B5EF4-FFF2-40B4-BE49-F238E27FC236}">
                <a16:creationId xmlns:a16="http://schemas.microsoft.com/office/drawing/2014/main" id="{FE8FA575-7554-698C-2169-3F94FDDB517F}"/>
              </a:ext>
            </a:extLst>
          </p:cNvPr>
          <p:cNvSpPr/>
          <p:nvPr/>
        </p:nvSpPr>
        <p:spPr>
          <a:xfrm>
            <a:off x="11794718" y="2790707"/>
            <a:ext cx="6026973" cy="1027487"/>
          </a:xfrm>
          <a:prstGeom prst="roundRect">
            <a:avLst/>
          </a:prstGeom>
          <a:solidFill>
            <a:srgbClr val="62C7CE"/>
          </a:solidFill>
          <a:ln>
            <a:solidFill>
              <a:srgbClr val="62C7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1970289" y="2933700"/>
            <a:ext cx="5675831" cy="762000"/>
          </a:xfrm>
          <a:prstGeom prst="rect">
            <a:avLst/>
          </a:prstGeom>
        </p:spPr>
        <p:txBody>
          <a:bodyPr lIns="0" tIns="0" rIns="0" bIns="0" rtlCol="0" anchor="t">
            <a:spAutoFit/>
          </a:bodyPr>
          <a:lstStyle/>
          <a:p>
            <a:pPr algn="ctr">
              <a:lnSpc>
                <a:spcPts val="3000"/>
              </a:lnSpc>
            </a:pPr>
            <a:r>
              <a:rPr lang="en-US" sz="2500" b="1">
                <a:solidFill>
                  <a:srgbClr val="263036"/>
                </a:solidFill>
                <a:latin typeface="Open Sauce SemiBold Bold"/>
                <a:ea typeface="Open Sauce SemiBold Bold"/>
                <a:cs typeface="Open Sauce SemiBold Bold"/>
                <a:sym typeface="Open Sauce SemiBold Bold"/>
              </a:rPr>
              <a:t>THE UNCERTAIN FUTURE OF EPA’S </a:t>
            </a:r>
          </a:p>
          <a:p>
            <a:pPr algn="ctr">
              <a:lnSpc>
                <a:spcPts val="3000"/>
              </a:lnSpc>
              <a:spcBef>
                <a:spcPct val="0"/>
              </a:spcBef>
            </a:pPr>
            <a:r>
              <a:rPr lang="en-US" sz="2500" b="1">
                <a:solidFill>
                  <a:srgbClr val="263036"/>
                </a:solidFill>
                <a:latin typeface="Open Sauce SemiBold Bold"/>
                <a:ea typeface="Open Sauce SemiBold Bold"/>
                <a:cs typeface="Open Sauce SemiBold Bold"/>
                <a:sym typeface="Open Sauce SemiBold Bold"/>
              </a:rPr>
              <a:t>ENDANGERMENT FINDING</a:t>
            </a:r>
          </a:p>
        </p:txBody>
      </p:sp>
      <p:sp>
        <p:nvSpPr>
          <p:cNvPr id="11" name="TextBox 11"/>
          <p:cNvSpPr txBox="1"/>
          <p:nvPr/>
        </p:nvSpPr>
        <p:spPr>
          <a:xfrm>
            <a:off x="12100183" y="3920389"/>
            <a:ext cx="5495297" cy="5181600"/>
          </a:xfrm>
          <a:prstGeom prst="rect">
            <a:avLst/>
          </a:prstGeom>
        </p:spPr>
        <p:txBody>
          <a:bodyPr lIns="0" tIns="0" rIns="0" bIns="0" rtlCol="0" anchor="t">
            <a:spAutoFit/>
          </a:bodyPr>
          <a:lstStyle/>
          <a:p>
            <a:pPr algn="l">
              <a:lnSpc>
                <a:spcPts val="2437"/>
              </a:lnSpc>
              <a:spcBef>
                <a:spcPct val="0"/>
              </a:spcBef>
            </a:pPr>
            <a:r>
              <a:rPr lang="en-US" sz="2031">
                <a:solidFill>
                  <a:srgbClr val="263036"/>
                </a:solidFill>
                <a:latin typeface="Open Sauce 1"/>
                <a:ea typeface="Open Sauce 1"/>
                <a:cs typeface="Open Sauce 1"/>
                <a:sym typeface="Open Sauce 1"/>
              </a:rPr>
              <a:t>In February 2026, </a:t>
            </a:r>
            <a:r>
              <a:rPr lang="en-US" sz="2031" b="1">
                <a:solidFill>
                  <a:srgbClr val="263036"/>
                </a:solidFill>
                <a:latin typeface="Open Sauce 1 Bold"/>
                <a:ea typeface="Open Sauce 1 Bold"/>
                <a:cs typeface="Open Sauce 1 Bold"/>
                <a:sym typeface="Open Sauce 1 Bold"/>
              </a:rPr>
              <a:t>EPA rescinded its </a:t>
            </a:r>
            <a:r>
              <a:rPr lang="en-US" sz="2031" b="1" u="none" strike="noStrike">
                <a:solidFill>
                  <a:srgbClr val="263036"/>
                </a:solidFill>
                <a:latin typeface="Open Sauce 1 Bold"/>
                <a:ea typeface="Open Sauce 1 Bold"/>
                <a:cs typeface="Open Sauce 1 Bold"/>
                <a:sym typeface="Open Sauce 1 Bold"/>
              </a:rPr>
              <a:t>landmark 2009 endangerment finding</a:t>
            </a:r>
            <a:r>
              <a:rPr lang="en-US" sz="2031" u="none" strike="noStrike">
                <a:solidFill>
                  <a:srgbClr val="263036"/>
                </a:solidFill>
                <a:latin typeface="Open Sauce 1"/>
                <a:ea typeface="Open Sauce 1"/>
                <a:cs typeface="Open Sauce 1"/>
                <a:sym typeface="Open Sauce 1"/>
              </a:rPr>
              <a:t>. Undoing the finding dramatically reduces the federal government’s ability to regulate greenhouse gas emissions (GHGs). </a:t>
            </a:r>
          </a:p>
          <a:p>
            <a:pPr algn="l">
              <a:lnSpc>
                <a:spcPts val="2437"/>
              </a:lnSpc>
              <a:spcBef>
                <a:spcPct val="0"/>
              </a:spcBef>
            </a:pPr>
            <a:endParaRPr lang="en-US" sz="2031" u="none" strike="noStrike">
              <a:solidFill>
                <a:srgbClr val="263036"/>
              </a:solidFill>
              <a:latin typeface="Open Sauce 1"/>
              <a:ea typeface="Open Sauce 1"/>
              <a:cs typeface="Open Sauce 1"/>
              <a:sym typeface="Open Sauce 1"/>
            </a:endParaRPr>
          </a:p>
          <a:p>
            <a:pPr algn="l">
              <a:lnSpc>
                <a:spcPts val="2437"/>
              </a:lnSpc>
              <a:spcBef>
                <a:spcPct val="0"/>
              </a:spcBef>
            </a:pPr>
            <a:r>
              <a:rPr lang="en-US" sz="2031" u="none" strike="noStrike">
                <a:solidFill>
                  <a:srgbClr val="263036"/>
                </a:solidFill>
                <a:latin typeface="Open Sauce 1"/>
                <a:ea typeface="Open Sauce 1"/>
                <a:cs typeface="Open Sauce 1"/>
                <a:sym typeface="Open Sauce 1"/>
              </a:rPr>
              <a:t>The EPA based its decision on a reinterpretation of the Clean Air Act (CAA) and the </a:t>
            </a:r>
            <a:r>
              <a:rPr lang="en-US" sz="2031" b="1" u="none" strike="noStrike">
                <a:solidFill>
                  <a:srgbClr val="263036"/>
                </a:solidFill>
                <a:latin typeface="Open Sauce 1 Bold"/>
                <a:ea typeface="Open Sauce 1 Bold"/>
                <a:cs typeface="Open Sauce 1 Bold"/>
                <a:sym typeface="Open Sauce 1 Bold"/>
              </a:rPr>
              <a:t>rejection of the legal reasoning underlying the original 2009 finding</a:t>
            </a:r>
            <a:r>
              <a:rPr lang="en-US" sz="2031" u="none" strike="noStrike">
                <a:solidFill>
                  <a:srgbClr val="263036"/>
                </a:solidFill>
                <a:latin typeface="Open Sauce 1"/>
                <a:ea typeface="Open Sauce 1"/>
                <a:cs typeface="Open Sauce 1"/>
                <a:sym typeface="Open Sauce 1"/>
              </a:rPr>
              <a:t>. EPA further concluded that GHG emissions from U.S. motor vehicles account for too minor of a share of global emissions to warrant regulation under the CAA. </a:t>
            </a:r>
          </a:p>
          <a:p>
            <a:pPr algn="l">
              <a:lnSpc>
                <a:spcPts val="2437"/>
              </a:lnSpc>
              <a:spcBef>
                <a:spcPct val="0"/>
              </a:spcBef>
            </a:pPr>
            <a:endParaRPr lang="en-US" sz="2031" u="none" strike="noStrike">
              <a:solidFill>
                <a:srgbClr val="263036"/>
              </a:solidFill>
              <a:latin typeface="Open Sauce 1"/>
              <a:ea typeface="Open Sauce 1"/>
              <a:cs typeface="Open Sauce 1"/>
              <a:sym typeface="Open Sauce 1"/>
            </a:endParaRPr>
          </a:p>
          <a:p>
            <a:pPr algn="l">
              <a:lnSpc>
                <a:spcPts val="2437"/>
              </a:lnSpc>
              <a:spcBef>
                <a:spcPct val="0"/>
              </a:spcBef>
            </a:pPr>
            <a:r>
              <a:rPr lang="en-US" sz="2031" u="none" strike="noStrike">
                <a:solidFill>
                  <a:srgbClr val="263036"/>
                </a:solidFill>
                <a:latin typeface="Open Sauce 1"/>
                <a:ea typeface="Open Sauce 1"/>
                <a:cs typeface="Open Sauce 1"/>
                <a:sym typeface="Open Sauce 1"/>
              </a:rPr>
              <a:t>The repeal is </a:t>
            </a:r>
            <a:r>
              <a:rPr lang="en-US" sz="2031" b="1" u="none" strike="noStrike">
                <a:solidFill>
                  <a:srgbClr val="263036"/>
                </a:solidFill>
                <a:latin typeface="Open Sauce 1 Bold"/>
                <a:ea typeface="Open Sauce 1 Bold"/>
                <a:cs typeface="Open Sauce 1 Bold"/>
                <a:sym typeface="Open Sauce 1 Bold"/>
              </a:rPr>
              <a:t>currently facing multiple legal challenges in the D.C. Circuit.</a:t>
            </a:r>
          </a:p>
        </p:txBody>
      </p:sp>
      <p:sp>
        <p:nvSpPr>
          <p:cNvPr id="12" name="TextBox 12"/>
          <p:cNvSpPr txBox="1"/>
          <p:nvPr/>
        </p:nvSpPr>
        <p:spPr>
          <a:xfrm>
            <a:off x="1028700" y="4350197"/>
            <a:ext cx="9392309" cy="4543723"/>
          </a:xfrm>
          <a:prstGeom prst="rect">
            <a:avLst/>
          </a:prstGeom>
        </p:spPr>
        <p:txBody>
          <a:bodyPr lIns="0" tIns="0" rIns="0" bIns="0" rtlCol="0" anchor="t">
            <a:spAutoFit/>
          </a:bodyPr>
          <a:lstStyle/>
          <a:p>
            <a:pPr algn="l">
              <a:lnSpc>
                <a:spcPts val="1199"/>
              </a:lnSpc>
            </a:pPr>
            <a:endParaRPr/>
          </a:p>
          <a:p>
            <a:pPr algn="l">
              <a:lnSpc>
                <a:spcPts val="3240"/>
              </a:lnSpc>
            </a:pPr>
            <a:r>
              <a:rPr lang="en-US" sz="2700">
                <a:solidFill>
                  <a:srgbClr val="D6E1D1"/>
                </a:solidFill>
                <a:latin typeface="Open Sauce 1"/>
                <a:ea typeface="Open Sauce 1"/>
                <a:cs typeface="Open Sauce 1"/>
                <a:sym typeface="Open Sauce 1"/>
              </a:rPr>
              <a:t>While the continued vitality of those federal agency actions is currently in significant question, many of them have resulted in litigation, such as: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Adjustments to the “social cost of carbon”</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Revisions to NEPA regulations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Fossil-fuel leasing on public lands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Office of Management and Budget (OMB) guidance</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U.S. Securities and Exchange Commission climate risk disclosure rules</a:t>
            </a:r>
          </a:p>
        </p:txBody>
      </p:sp>
      <p:sp>
        <p:nvSpPr>
          <p:cNvPr id="13" name="TextBox 13"/>
          <p:cNvSpPr txBox="1"/>
          <p:nvPr/>
        </p:nvSpPr>
        <p:spPr>
          <a:xfrm>
            <a:off x="1028700" y="1019175"/>
            <a:ext cx="16307433"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FEDERAL CLIMATE REGULATIONS</a:t>
            </a:r>
          </a:p>
        </p:txBody>
      </p:sp>
      <p:sp>
        <p:nvSpPr>
          <p:cNvPr id="14" name="TextBox 14"/>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a:t>
            </a:r>
            <a:r>
              <a:rPr lang="en-US" sz="2499" i="1" u="none" strike="noStrike">
                <a:solidFill>
                  <a:srgbClr val="616C6A"/>
                </a:solidFill>
                <a:latin typeface="Open Sauce 1 Italics"/>
                <a:ea typeface="Open Sauce 1 Italics"/>
                <a:cs typeface="Open Sauce 1 Italics"/>
                <a:sym typeface="Open Sauce 1 Italics"/>
              </a:rPr>
              <a:t>see the </a:t>
            </a:r>
            <a:r>
              <a:rPr lang="en-US" sz="2499" i="1" u="sng" strike="noStrike">
                <a:solidFill>
                  <a:srgbClr val="616C6A"/>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module.</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1028700" y="2589370"/>
            <a:ext cx="10311795" cy="1228824"/>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Numerous federal agencies in recent years, through regulations or guidance documents, </a:t>
            </a:r>
            <a:r>
              <a:rPr lang="en-US" sz="2700" b="1">
                <a:solidFill>
                  <a:srgbClr val="62C7CE"/>
                </a:solidFill>
                <a:latin typeface="Open Sauce SemiBold Bold"/>
                <a:ea typeface="Open Sauce SemiBold Bold"/>
                <a:cs typeface="Open Sauce SemiBold Bold"/>
                <a:sym typeface="Open Sauce SemiBold Bold"/>
              </a:rPr>
              <a:t>have incorporated climate change considerations into their decisionmaking.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689737" y="3246321"/>
            <a:ext cx="987597" cy="987597"/>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D235"/>
            </a:solidFill>
          </p:spPr>
          <p:txBody>
            <a:bodyPr/>
            <a:lstStyle/>
            <a:p>
              <a:endParaRPr lang="en-US"/>
            </a:p>
          </p:txBody>
        </p:sp>
      </p:grpSp>
      <p:grpSp>
        <p:nvGrpSpPr>
          <p:cNvPr id="4" name="Group 4"/>
          <p:cNvGrpSpPr/>
          <p:nvPr/>
        </p:nvGrpSpPr>
        <p:grpSpPr>
          <a:xfrm>
            <a:off x="7689737" y="5298383"/>
            <a:ext cx="997641" cy="988117"/>
            <a:chOff x="0" y="0"/>
            <a:chExt cx="1330188" cy="1317489"/>
          </a:xfrm>
        </p:grpSpPr>
        <p:grpSp>
          <p:nvGrpSpPr>
            <p:cNvPr id="5" name="Group 5"/>
            <p:cNvGrpSpPr/>
            <p:nvPr/>
          </p:nvGrpSpPr>
          <p:grpSpPr>
            <a:xfrm>
              <a:off x="0" y="0"/>
              <a:ext cx="1330188" cy="1317489"/>
              <a:chOff x="0" y="0"/>
              <a:chExt cx="6350000" cy="6353341"/>
            </a:xfrm>
          </p:grpSpPr>
          <p:sp>
            <p:nvSpPr>
              <p:cNvPr id="6" name="Freeform 6"/>
              <p:cNvSpPr/>
              <p:nvPr/>
            </p:nvSpPr>
            <p:spPr>
              <a:xfrm>
                <a:off x="0" y="0"/>
                <a:ext cx="6350000" cy="6353341"/>
              </a:xfrm>
              <a:custGeom>
                <a:avLst/>
                <a:gdLst/>
                <a:ahLst/>
                <a:cxnLst/>
                <a:rect l="l" t="t" r="r" b="b"/>
                <a:pathLst>
                  <a:path w="6350000" h="6353341">
                    <a:moveTo>
                      <a:pt x="3175000" y="0"/>
                    </a:moveTo>
                    <a:cubicBezTo>
                      <a:pt x="1421496" y="0"/>
                      <a:pt x="0" y="1422244"/>
                      <a:pt x="0" y="3176671"/>
                    </a:cubicBezTo>
                    <a:cubicBezTo>
                      <a:pt x="0" y="4931097"/>
                      <a:pt x="1421496" y="6353341"/>
                      <a:pt x="3175000" y="6353341"/>
                    </a:cubicBezTo>
                    <a:cubicBezTo>
                      <a:pt x="4928504" y="6353341"/>
                      <a:pt x="6350000" y="4931097"/>
                      <a:pt x="6350000" y="3176671"/>
                    </a:cubicBezTo>
                    <a:cubicBezTo>
                      <a:pt x="6350000" y="1422244"/>
                      <a:pt x="4928504" y="0"/>
                      <a:pt x="3175000" y="0"/>
                    </a:cubicBezTo>
                    <a:close/>
                  </a:path>
                </a:pathLst>
              </a:custGeom>
              <a:solidFill>
                <a:srgbClr val="B2D235"/>
              </a:solidFill>
            </p:spPr>
            <p:txBody>
              <a:bodyPr/>
              <a:lstStyle/>
              <a:p>
                <a:endParaRPr lang="en-US"/>
              </a:p>
            </p:txBody>
          </p:sp>
        </p:grpSp>
        <p:sp>
          <p:nvSpPr>
            <p:cNvPr id="7" name="TextBox 7"/>
            <p:cNvSpPr txBox="1"/>
            <p:nvPr/>
          </p:nvSpPr>
          <p:spPr>
            <a:xfrm>
              <a:off x="195383" y="31491"/>
              <a:ext cx="939423" cy="1092582"/>
            </a:xfrm>
            <a:prstGeom prst="rect">
              <a:avLst/>
            </a:prstGeom>
          </p:spPr>
          <p:txBody>
            <a:bodyPr lIns="0" tIns="0" rIns="0" bIns="0" rtlCol="0" anchor="t">
              <a:spAutoFit/>
            </a:bodyPr>
            <a:lstStyle/>
            <a:p>
              <a:pPr marL="0" lvl="1" indent="0" algn="ctr">
                <a:lnSpc>
                  <a:spcPts val="7230"/>
                </a:lnSpc>
                <a:spcBef>
                  <a:spcPct val="0"/>
                </a:spcBef>
              </a:pPr>
              <a:r>
                <a:rPr lang="en-US" sz="4605" b="1" u="none">
                  <a:solidFill>
                    <a:srgbClr val="263036"/>
                  </a:solidFill>
                  <a:latin typeface="Open Sauce 1 Heavy"/>
                  <a:ea typeface="Open Sauce 1 Heavy"/>
                  <a:cs typeface="Open Sauce 1 Heavy"/>
                  <a:sym typeface="Open Sauce 1 Heavy"/>
                </a:rPr>
                <a:t>2</a:t>
              </a:r>
            </a:p>
          </p:txBody>
        </p:sp>
      </p:grpSp>
      <p:grpSp>
        <p:nvGrpSpPr>
          <p:cNvPr id="12" name="Group 12"/>
          <p:cNvGrpSpPr/>
          <p:nvPr/>
        </p:nvGrpSpPr>
        <p:grpSpPr>
          <a:xfrm>
            <a:off x="7701560" y="7350965"/>
            <a:ext cx="987597" cy="988117"/>
            <a:chOff x="0" y="0"/>
            <a:chExt cx="1316796" cy="1317489"/>
          </a:xfrm>
        </p:grpSpPr>
        <p:grpSp>
          <p:nvGrpSpPr>
            <p:cNvPr id="13" name="Group 13"/>
            <p:cNvGrpSpPr/>
            <p:nvPr/>
          </p:nvGrpSpPr>
          <p:grpSpPr>
            <a:xfrm>
              <a:off x="0" y="0"/>
              <a:ext cx="1316796" cy="1317489"/>
              <a:chOff x="0" y="0"/>
              <a:chExt cx="6350000" cy="6353341"/>
            </a:xfrm>
          </p:grpSpPr>
          <p:sp>
            <p:nvSpPr>
              <p:cNvPr id="14" name="Freeform 14"/>
              <p:cNvSpPr/>
              <p:nvPr/>
            </p:nvSpPr>
            <p:spPr>
              <a:xfrm>
                <a:off x="0" y="0"/>
                <a:ext cx="6350000" cy="6353341"/>
              </a:xfrm>
              <a:custGeom>
                <a:avLst/>
                <a:gdLst/>
                <a:ahLst/>
                <a:cxnLst/>
                <a:rect l="l" t="t" r="r" b="b"/>
                <a:pathLst>
                  <a:path w="6350000" h="6353341">
                    <a:moveTo>
                      <a:pt x="3175000" y="0"/>
                    </a:moveTo>
                    <a:cubicBezTo>
                      <a:pt x="1421496" y="0"/>
                      <a:pt x="0" y="1422244"/>
                      <a:pt x="0" y="3176671"/>
                    </a:cubicBezTo>
                    <a:cubicBezTo>
                      <a:pt x="0" y="4931097"/>
                      <a:pt x="1421496" y="6353341"/>
                      <a:pt x="3175000" y="6353341"/>
                    </a:cubicBezTo>
                    <a:cubicBezTo>
                      <a:pt x="4928504" y="6353341"/>
                      <a:pt x="6350000" y="4931097"/>
                      <a:pt x="6350000" y="3176671"/>
                    </a:cubicBezTo>
                    <a:cubicBezTo>
                      <a:pt x="6350000" y="1422244"/>
                      <a:pt x="4928504" y="0"/>
                      <a:pt x="3175000" y="0"/>
                    </a:cubicBezTo>
                    <a:close/>
                  </a:path>
                </a:pathLst>
              </a:custGeom>
              <a:solidFill>
                <a:srgbClr val="B2D235"/>
              </a:solidFill>
            </p:spPr>
            <p:txBody>
              <a:bodyPr/>
              <a:lstStyle/>
              <a:p>
                <a:endParaRPr lang="en-US"/>
              </a:p>
            </p:txBody>
          </p:sp>
        </p:grpSp>
        <p:sp>
          <p:nvSpPr>
            <p:cNvPr id="15" name="TextBox 15"/>
            <p:cNvSpPr txBox="1"/>
            <p:nvPr/>
          </p:nvSpPr>
          <p:spPr>
            <a:xfrm>
              <a:off x="193416" y="31491"/>
              <a:ext cx="929965" cy="1092582"/>
            </a:xfrm>
            <a:prstGeom prst="rect">
              <a:avLst/>
            </a:prstGeom>
          </p:spPr>
          <p:txBody>
            <a:bodyPr lIns="0" tIns="0" rIns="0" bIns="0" rtlCol="0" anchor="t">
              <a:spAutoFit/>
            </a:bodyPr>
            <a:lstStyle/>
            <a:p>
              <a:pPr marL="0" lvl="1" indent="0" algn="ctr">
                <a:lnSpc>
                  <a:spcPts val="7230"/>
                </a:lnSpc>
                <a:spcBef>
                  <a:spcPct val="0"/>
                </a:spcBef>
              </a:pPr>
              <a:r>
                <a:rPr lang="en-US" sz="4605" b="1" u="none">
                  <a:solidFill>
                    <a:srgbClr val="263036"/>
                  </a:solidFill>
                  <a:latin typeface="Open Sauce 1 Heavy"/>
                  <a:ea typeface="Open Sauce 1 Heavy"/>
                  <a:cs typeface="Open Sauce 1 Heavy"/>
                  <a:sym typeface="Open Sauce 1 Heavy"/>
                </a:rPr>
                <a:t>3</a:t>
              </a:r>
            </a:p>
          </p:txBody>
        </p:sp>
      </p:gr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7" name="TextBox 17"/>
          <p:cNvSpPr txBox="1"/>
          <p:nvPr/>
        </p:nvSpPr>
        <p:spPr>
          <a:xfrm>
            <a:off x="1028700" y="1091781"/>
            <a:ext cx="5353115" cy="1171575"/>
          </a:xfrm>
          <a:prstGeom prst="rect">
            <a:avLst/>
          </a:prstGeom>
        </p:spPr>
        <p:txBody>
          <a:bodyPr lIns="0" tIns="0" rIns="0" bIns="0" rtlCol="0" anchor="t">
            <a:spAutoFit/>
          </a:bodyPr>
          <a:lstStyle/>
          <a:p>
            <a:pPr marL="0" lvl="0" indent="0" algn="l">
              <a:lnSpc>
                <a:spcPts val="9240"/>
              </a:lnSpc>
              <a:spcBef>
                <a:spcPct val="0"/>
              </a:spcBef>
            </a:pPr>
            <a:r>
              <a:rPr lang="en-US" sz="7700" b="1">
                <a:solidFill>
                  <a:srgbClr val="B2D235"/>
                </a:solidFill>
                <a:latin typeface="Open Sauce 1 Heavy"/>
                <a:ea typeface="Open Sauce 1 Heavy"/>
                <a:cs typeface="Open Sauce 1 Heavy"/>
                <a:sym typeface="Open Sauce 1 Heavy"/>
              </a:rPr>
              <a:t>ROADMAP</a:t>
            </a:r>
          </a:p>
        </p:txBody>
      </p:sp>
      <p:sp>
        <p:nvSpPr>
          <p:cNvPr id="18" name="TextBox 18"/>
          <p:cNvSpPr txBox="1"/>
          <p:nvPr/>
        </p:nvSpPr>
        <p:spPr>
          <a:xfrm>
            <a:off x="7800606" y="3246321"/>
            <a:ext cx="697473" cy="859918"/>
          </a:xfrm>
          <a:prstGeom prst="rect">
            <a:avLst/>
          </a:prstGeom>
        </p:spPr>
        <p:txBody>
          <a:bodyPr lIns="0" tIns="0" rIns="0" bIns="0" rtlCol="0" anchor="t">
            <a:spAutoFit/>
          </a:bodyPr>
          <a:lstStyle/>
          <a:p>
            <a:pPr algn="ctr">
              <a:lnSpc>
                <a:spcPts val="7230"/>
              </a:lnSpc>
            </a:pPr>
            <a:r>
              <a:rPr lang="en-US" sz="4605" b="1">
                <a:solidFill>
                  <a:srgbClr val="263036"/>
                </a:solidFill>
                <a:latin typeface="Open Sauce 1 Heavy"/>
                <a:ea typeface="Open Sauce 1 Heavy"/>
                <a:cs typeface="Open Sauce 1 Heavy"/>
                <a:sym typeface="Open Sauce 1 Heavy"/>
              </a:rPr>
              <a:t>1</a:t>
            </a:r>
          </a:p>
        </p:txBody>
      </p:sp>
      <p:sp>
        <p:nvSpPr>
          <p:cNvPr id="19" name="TextBox 19"/>
          <p:cNvSpPr txBox="1"/>
          <p:nvPr/>
        </p:nvSpPr>
        <p:spPr>
          <a:xfrm>
            <a:off x="9494261" y="3092144"/>
            <a:ext cx="7983896" cy="1285919"/>
          </a:xfrm>
          <a:prstGeom prst="rect">
            <a:avLst/>
          </a:prstGeom>
        </p:spPr>
        <p:txBody>
          <a:bodyPr lIns="0" tIns="0" rIns="0" bIns="0" rtlCol="0" anchor="t">
            <a:spAutoFit/>
          </a:bodyPr>
          <a:lstStyle/>
          <a:p>
            <a:pPr algn="l">
              <a:lnSpc>
                <a:spcPts val="5039"/>
              </a:lnSpc>
            </a:pPr>
            <a:r>
              <a:rPr lang="en-US" sz="4199" b="1">
                <a:solidFill>
                  <a:srgbClr val="D6E1D1"/>
                </a:solidFill>
                <a:latin typeface="Open Sauce 1 Heavy"/>
                <a:ea typeface="Open Sauce 1 Heavy"/>
                <a:cs typeface="Open Sauce 1 Heavy"/>
                <a:sym typeface="Open Sauce 1 Heavy"/>
              </a:rPr>
              <a:t>CLIMATE CASES </a:t>
            </a:r>
          </a:p>
          <a:p>
            <a:pPr algn="l">
              <a:lnSpc>
                <a:spcPts val="5039"/>
              </a:lnSpc>
            </a:pPr>
            <a:r>
              <a:rPr lang="en-US" sz="4199" b="1">
                <a:solidFill>
                  <a:srgbClr val="D6E1D1"/>
                </a:solidFill>
                <a:latin typeface="Open Sauce 1 Heavy"/>
                <a:ea typeface="Open Sauce 1 Heavy"/>
                <a:cs typeface="Open Sauce 1 Heavy"/>
                <a:sym typeface="Open Sauce 1 Heavy"/>
              </a:rPr>
              <a:t>BY THE NUMBERS</a:t>
            </a:r>
          </a:p>
        </p:txBody>
      </p:sp>
      <p:sp>
        <p:nvSpPr>
          <p:cNvPr id="20" name="TextBox 20"/>
          <p:cNvSpPr txBox="1"/>
          <p:nvPr/>
        </p:nvSpPr>
        <p:spPr>
          <a:xfrm>
            <a:off x="9494261" y="5579745"/>
            <a:ext cx="7322748" cy="554355"/>
          </a:xfrm>
          <a:prstGeom prst="rect">
            <a:avLst/>
          </a:prstGeom>
        </p:spPr>
        <p:txBody>
          <a:bodyPr lIns="0" tIns="0" rIns="0" bIns="0" rtlCol="0" anchor="t">
            <a:spAutoFit/>
          </a:bodyPr>
          <a:lstStyle/>
          <a:p>
            <a:pPr marL="0" lvl="1" indent="0" algn="l">
              <a:lnSpc>
                <a:spcPts val="4199"/>
              </a:lnSpc>
            </a:pPr>
            <a:r>
              <a:rPr lang="en-US" sz="4199" b="1">
                <a:solidFill>
                  <a:srgbClr val="D6E1D1"/>
                </a:solidFill>
                <a:latin typeface="Open Sauce 1 Heavy"/>
                <a:ea typeface="Open Sauce 1 Heavy"/>
                <a:cs typeface="Open Sauce 1 Heavy"/>
                <a:sym typeface="Open Sauce 1 Heavy"/>
              </a:rPr>
              <a:t>LEGAL LANDSCAPE</a:t>
            </a:r>
          </a:p>
        </p:txBody>
      </p:sp>
      <p:sp>
        <p:nvSpPr>
          <p:cNvPr id="21" name="TextBox 21"/>
          <p:cNvSpPr txBox="1"/>
          <p:nvPr/>
        </p:nvSpPr>
        <p:spPr>
          <a:xfrm>
            <a:off x="9494261" y="7202085"/>
            <a:ext cx="8078525" cy="1285875"/>
          </a:xfrm>
          <a:prstGeom prst="rect">
            <a:avLst/>
          </a:prstGeom>
        </p:spPr>
        <p:txBody>
          <a:bodyPr lIns="0" tIns="0" rIns="0" bIns="0" rtlCol="0" anchor="t">
            <a:spAutoFit/>
          </a:bodyPr>
          <a:lstStyle/>
          <a:p>
            <a:pPr marL="0" lvl="1" indent="0" algn="l">
              <a:lnSpc>
                <a:spcPts val="5039"/>
              </a:lnSpc>
            </a:pPr>
            <a:r>
              <a:rPr lang="en-US" sz="4199" b="1">
                <a:solidFill>
                  <a:srgbClr val="D6E1D1"/>
                </a:solidFill>
                <a:latin typeface="Open Sauce 1 Heavy"/>
                <a:ea typeface="Open Sauce 1 Heavy"/>
                <a:cs typeface="Open Sauce 1 Heavy"/>
                <a:sym typeface="Open Sauce 1 Heavy"/>
              </a:rPr>
              <a:t>ROLE OF CLIMATE SCIENCE IN CLIMATE LITIGATION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3781827" y="2305920"/>
            <a:ext cx="10591222" cy="7174461"/>
          </a:xfrm>
          <a:custGeom>
            <a:avLst/>
            <a:gdLst/>
            <a:ahLst/>
            <a:cxnLst/>
            <a:rect l="l" t="t" r="r" b="b"/>
            <a:pathLst>
              <a:path w="10591222" h="7174461">
                <a:moveTo>
                  <a:pt x="0" y="0"/>
                </a:moveTo>
                <a:lnTo>
                  <a:pt x="10591222" y="0"/>
                </a:lnTo>
                <a:lnTo>
                  <a:pt x="10591222" y="7174461"/>
                </a:lnTo>
                <a:lnTo>
                  <a:pt x="0" y="7174461"/>
                </a:lnTo>
                <a:lnTo>
                  <a:pt x="0" y="0"/>
                </a:lnTo>
                <a:close/>
              </a:path>
            </a:pathLst>
          </a:custGeom>
          <a:blipFill>
            <a:blip r:embed="rId2" cstate="screen">
              <a:extLst>
                <a:ext uri="{28A0092B-C50C-407E-A947-70E740481C1C}">
                  <a14:useLocalDpi xmlns:a14="http://schemas.microsoft.com/office/drawing/2010/main"/>
                </a:ext>
              </a:extLst>
            </a:blip>
            <a:stretch>
              <a:fillRect r="-14733" b="-34652"/>
            </a:stretch>
          </a:blipFill>
        </p:spPr>
        <p:txBody>
          <a:bodyPr/>
          <a:lstStyle/>
          <a:p>
            <a:endParaRPr lang="en-US"/>
          </a:p>
        </p:txBody>
      </p:sp>
      <p:grpSp>
        <p:nvGrpSpPr>
          <p:cNvPr id="3" name="Group 3"/>
          <p:cNvGrpSpPr/>
          <p:nvPr/>
        </p:nvGrpSpPr>
        <p:grpSpPr>
          <a:xfrm>
            <a:off x="14317633" y="4970846"/>
            <a:ext cx="1971659" cy="317661"/>
            <a:chOff x="0" y="0"/>
            <a:chExt cx="626911" cy="101004"/>
          </a:xfrm>
        </p:grpSpPr>
        <p:sp>
          <p:nvSpPr>
            <p:cNvPr id="4" name="Freeform 4"/>
            <p:cNvSpPr/>
            <p:nvPr/>
          </p:nvSpPr>
          <p:spPr>
            <a:xfrm>
              <a:off x="0" y="0"/>
              <a:ext cx="626911" cy="101004"/>
            </a:xfrm>
            <a:custGeom>
              <a:avLst/>
              <a:gdLst/>
              <a:ahLst/>
              <a:cxnLst/>
              <a:rect l="l" t="t" r="r" b="b"/>
              <a:pathLst>
                <a:path w="626911" h="101004">
                  <a:moveTo>
                    <a:pt x="0" y="0"/>
                  </a:moveTo>
                  <a:lnTo>
                    <a:pt x="626911" y="0"/>
                  </a:lnTo>
                  <a:lnTo>
                    <a:pt x="626911" y="101004"/>
                  </a:lnTo>
                  <a:lnTo>
                    <a:pt x="0" y="101004"/>
                  </a:lnTo>
                  <a:close/>
                </a:path>
              </a:pathLst>
            </a:custGeom>
            <a:ln w="19050" cap="sq">
              <a:solidFill>
                <a:srgbClr val="B2D235"/>
              </a:solidFill>
              <a:prstDash val="solid"/>
              <a:miter/>
            </a:ln>
          </p:spPr>
          <p:txBody>
            <a:bodyPr/>
            <a:lstStyle/>
            <a:p>
              <a:endParaRPr lang="en-US"/>
            </a:p>
          </p:txBody>
        </p:sp>
        <p:sp>
          <p:nvSpPr>
            <p:cNvPr id="5" name="TextBox 5"/>
            <p:cNvSpPr txBox="1"/>
            <p:nvPr/>
          </p:nvSpPr>
          <p:spPr>
            <a:xfrm>
              <a:off x="0" y="-38100"/>
              <a:ext cx="626911" cy="139104"/>
            </a:xfrm>
            <a:prstGeom prst="rect">
              <a:avLst/>
            </a:prstGeom>
          </p:spPr>
          <p:txBody>
            <a:bodyPr lIns="42079" tIns="42079" rIns="42079" bIns="42079" rtlCol="0" anchor="ctr"/>
            <a:lstStyle/>
            <a:p>
              <a:pPr algn="ctr">
                <a:lnSpc>
                  <a:spcPts val="2728"/>
                </a:lnSpc>
              </a:pPr>
              <a:endParaRPr/>
            </a:p>
          </p:txBody>
        </p:sp>
      </p:grpSp>
      <p:sp>
        <p:nvSpPr>
          <p:cNvPr id="6" name="TextBox 6"/>
          <p:cNvSpPr txBox="1"/>
          <p:nvPr/>
        </p:nvSpPr>
        <p:spPr>
          <a:xfrm>
            <a:off x="14111122" y="5905271"/>
            <a:ext cx="2575377" cy="733749"/>
          </a:xfrm>
          <a:prstGeom prst="rect">
            <a:avLst/>
          </a:prstGeom>
        </p:spPr>
        <p:txBody>
          <a:bodyPr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Anne Arundel County, MD</a:t>
            </a:r>
          </a:p>
          <a:p>
            <a:pPr algn="l">
              <a:lnSpc>
                <a:spcPts val="1937"/>
              </a:lnSpc>
            </a:pPr>
            <a:r>
              <a:rPr lang="en-US" sz="1614">
                <a:solidFill>
                  <a:srgbClr val="FFFFFF"/>
                </a:solidFill>
                <a:latin typeface="Open Sauce 1"/>
                <a:ea typeface="Open Sauce 1"/>
                <a:cs typeface="Open Sauce 1"/>
                <a:sym typeface="Open Sauce 1"/>
              </a:rPr>
              <a:t>Baltimore, MD</a:t>
            </a:r>
          </a:p>
          <a:p>
            <a:pPr algn="l">
              <a:lnSpc>
                <a:spcPts val="1937"/>
              </a:lnSpc>
            </a:pPr>
            <a:r>
              <a:rPr lang="en-US" sz="1614">
                <a:solidFill>
                  <a:srgbClr val="FFFFFF"/>
                </a:solidFill>
                <a:latin typeface="Open Sauce 1"/>
                <a:ea typeface="Open Sauce 1"/>
                <a:cs typeface="Open Sauce 1"/>
                <a:sym typeface="Open Sauce 1"/>
              </a:rPr>
              <a:t>Annapolis, MD</a:t>
            </a:r>
          </a:p>
        </p:txBody>
      </p:sp>
      <p:grpSp>
        <p:nvGrpSpPr>
          <p:cNvPr id="7" name="Group 7"/>
          <p:cNvGrpSpPr/>
          <p:nvPr/>
        </p:nvGrpSpPr>
        <p:grpSpPr>
          <a:xfrm>
            <a:off x="14061013" y="5859669"/>
            <a:ext cx="2675595" cy="824955"/>
            <a:chOff x="0" y="0"/>
            <a:chExt cx="850735" cy="262303"/>
          </a:xfrm>
        </p:grpSpPr>
        <p:sp>
          <p:nvSpPr>
            <p:cNvPr id="8" name="Freeform 8"/>
            <p:cNvSpPr/>
            <p:nvPr/>
          </p:nvSpPr>
          <p:spPr>
            <a:xfrm>
              <a:off x="0" y="0"/>
              <a:ext cx="850735" cy="262303"/>
            </a:xfrm>
            <a:custGeom>
              <a:avLst/>
              <a:gdLst/>
              <a:ahLst/>
              <a:cxnLst/>
              <a:rect l="l" t="t" r="r" b="b"/>
              <a:pathLst>
                <a:path w="850735" h="262303">
                  <a:moveTo>
                    <a:pt x="0" y="0"/>
                  </a:moveTo>
                  <a:lnTo>
                    <a:pt x="850735" y="0"/>
                  </a:lnTo>
                  <a:lnTo>
                    <a:pt x="850735" y="262303"/>
                  </a:lnTo>
                  <a:lnTo>
                    <a:pt x="0" y="262303"/>
                  </a:lnTo>
                  <a:close/>
                </a:path>
              </a:pathLst>
            </a:custGeom>
            <a:ln w="19050" cap="sq">
              <a:solidFill>
                <a:srgbClr val="B2D235"/>
              </a:solidFill>
              <a:prstDash val="solid"/>
              <a:miter/>
            </a:ln>
          </p:spPr>
          <p:txBody>
            <a:bodyPr/>
            <a:lstStyle/>
            <a:p>
              <a:endParaRPr lang="en-US"/>
            </a:p>
          </p:txBody>
        </p:sp>
        <p:sp>
          <p:nvSpPr>
            <p:cNvPr id="9" name="TextBox 9"/>
            <p:cNvSpPr txBox="1"/>
            <p:nvPr/>
          </p:nvSpPr>
          <p:spPr>
            <a:xfrm>
              <a:off x="0" y="-38100"/>
              <a:ext cx="850735" cy="300403"/>
            </a:xfrm>
            <a:prstGeom prst="rect">
              <a:avLst/>
            </a:prstGeom>
          </p:spPr>
          <p:txBody>
            <a:bodyPr lIns="42079" tIns="42079" rIns="42079" bIns="42079" rtlCol="0" anchor="ctr"/>
            <a:lstStyle/>
            <a:p>
              <a:pPr algn="ctr">
                <a:lnSpc>
                  <a:spcPts val="2728"/>
                </a:lnSpc>
              </a:pPr>
              <a:endParaRPr/>
            </a:p>
          </p:txBody>
        </p:sp>
      </p:grpSp>
      <p:grpSp>
        <p:nvGrpSpPr>
          <p:cNvPr id="10" name="Group 10"/>
          <p:cNvGrpSpPr/>
          <p:nvPr/>
        </p:nvGrpSpPr>
        <p:grpSpPr>
          <a:xfrm>
            <a:off x="14373049" y="5361630"/>
            <a:ext cx="1916243" cy="317661"/>
            <a:chOff x="0" y="0"/>
            <a:chExt cx="609291" cy="101004"/>
          </a:xfrm>
        </p:grpSpPr>
        <p:sp>
          <p:nvSpPr>
            <p:cNvPr id="11" name="Freeform 11"/>
            <p:cNvSpPr/>
            <p:nvPr/>
          </p:nvSpPr>
          <p:spPr>
            <a:xfrm>
              <a:off x="0" y="0"/>
              <a:ext cx="609291" cy="101004"/>
            </a:xfrm>
            <a:custGeom>
              <a:avLst/>
              <a:gdLst/>
              <a:ahLst/>
              <a:cxnLst/>
              <a:rect l="l" t="t" r="r" b="b"/>
              <a:pathLst>
                <a:path w="609291" h="101004">
                  <a:moveTo>
                    <a:pt x="0" y="0"/>
                  </a:moveTo>
                  <a:lnTo>
                    <a:pt x="609291" y="0"/>
                  </a:lnTo>
                  <a:lnTo>
                    <a:pt x="609291" y="101004"/>
                  </a:lnTo>
                  <a:lnTo>
                    <a:pt x="0" y="101004"/>
                  </a:lnTo>
                  <a:close/>
                </a:path>
              </a:pathLst>
            </a:custGeom>
            <a:ln w="19050" cap="sq">
              <a:solidFill>
                <a:srgbClr val="B2D235"/>
              </a:solidFill>
              <a:prstDash val="solid"/>
              <a:miter/>
            </a:ln>
          </p:spPr>
          <p:txBody>
            <a:bodyPr/>
            <a:lstStyle/>
            <a:p>
              <a:endParaRPr lang="en-US"/>
            </a:p>
          </p:txBody>
        </p:sp>
        <p:sp>
          <p:nvSpPr>
            <p:cNvPr id="12" name="TextBox 12"/>
            <p:cNvSpPr txBox="1"/>
            <p:nvPr/>
          </p:nvSpPr>
          <p:spPr>
            <a:xfrm>
              <a:off x="0" y="-38100"/>
              <a:ext cx="609291" cy="139104"/>
            </a:xfrm>
            <a:prstGeom prst="rect">
              <a:avLst/>
            </a:prstGeom>
          </p:spPr>
          <p:txBody>
            <a:bodyPr lIns="42079" tIns="42079" rIns="42079" bIns="42079" rtlCol="0" anchor="ctr"/>
            <a:lstStyle/>
            <a:p>
              <a:pPr algn="ctr">
                <a:lnSpc>
                  <a:spcPts val="2728"/>
                </a:lnSpc>
              </a:pPr>
              <a:endParaRPr/>
            </a:p>
          </p:txBody>
        </p:sp>
      </p:grpSp>
      <p:grpSp>
        <p:nvGrpSpPr>
          <p:cNvPr id="13" name="Group 13"/>
          <p:cNvGrpSpPr/>
          <p:nvPr/>
        </p:nvGrpSpPr>
        <p:grpSpPr>
          <a:xfrm>
            <a:off x="13162170" y="5889921"/>
            <a:ext cx="436059" cy="279828"/>
            <a:chOff x="0" y="0"/>
            <a:chExt cx="138650" cy="88975"/>
          </a:xfrm>
        </p:grpSpPr>
        <p:sp>
          <p:nvSpPr>
            <p:cNvPr id="14" name="Freeform 14"/>
            <p:cNvSpPr/>
            <p:nvPr/>
          </p:nvSpPr>
          <p:spPr>
            <a:xfrm>
              <a:off x="0" y="0"/>
              <a:ext cx="138650" cy="88975"/>
            </a:xfrm>
            <a:custGeom>
              <a:avLst/>
              <a:gdLst/>
              <a:ahLst/>
              <a:cxnLst/>
              <a:rect l="l" t="t" r="r" b="b"/>
              <a:pathLst>
                <a:path w="138650" h="88975">
                  <a:moveTo>
                    <a:pt x="0" y="0"/>
                  </a:moveTo>
                  <a:lnTo>
                    <a:pt x="138650" y="0"/>
                  </a:lnTo>
                  <a:lnTo>
                    <a:pt x="138650" y="88975"/>
                  </a:lnTo>
                  <a:lnTo>
                    <a:pt x="0" y="88975"/>
                  </a:lnTo>
                  <a:close/>
                </a:path>
              </a:pathLst>
            </a:custGeom>
            <a:ln w="19050" cap="sq">
              <a:solidFill>
                <a:srgbClr val="B2D235"/>
              </a:solidFill>
              <a:prstDash val="solid"/>
              <a:miter/>
            </a:ln>
          </p:spPr>
          <p:txBody>
            <a:bodyPr/>
            <a:lstStyle/>
            <a:p>
              <a:endParaRPr lang="en-US"/>
            </a:p>
          </p:txBody>
        </p:sp>
        <p:sp>
          <p:nvSpPr>
            <p:cNvPr id="15" name="TextBox 15"/>
            <p:cNvSpPr txBox="1"/>
            <p:nvPr/>
          </p:nvSpPr>
          <p:spPr>
            <a:xfrm>
              <a:off x="0" y="-38100"/>
              <a:ext cx="138650" cy="127075"/>
            </a:xfrm>
            <a:prstGeom prst="rect">
              <a:avLst/>
            </a:prstGeom>
          </p:spPr>
          <p:txBody>
            <a:bodyPr lIns="42079" tIns="42079" rIns="42079" bIns="42079" rtlCol="0" anchor="ctr"/>
            <a:lstStyle/>
            <a:p>
              <a:pPr algn="ctr">
                <a:lnSpc>
                  <a:spcPts val="2728"/>
                </a:lnSpc>
              </a:pPr>
              <a:endParaRPr/>
            </a:p>
          </p:txBody>
        </p:sp>
      </p:grpSp>
      <p:sp>
        <p:nvSpPr>
          <p:cNvPr id="16" name="AutoShape 16"/>
          <p:cNvSpPr/>
          <p:nvPr/>
        </p:nvSpPr>
        <p:spPr>
          <a:xfrm flipV="1">
            <a:off x="4849717" y="3183399"/>
            <a:ext cx="359918" cy="154420"/>
          </a:xfrm>
          <a:prstGeom prst="line">
            <a:avLst/>
          </a:prstGeom>
          <a:ln w="19050" cap="flat">
            <a:solidFill>
              <a:srgbClr val="B2D235"/>
            </a:solidFill>
            <a:prstDash val="solid"/>
            <a:headEnd type="none" w="sm" len="sm"/>
            <a:tailEnd type="none" w="sm" len="sm"/>
          </a:ln>
        </p:spPr>
        <p:txBody>
          <a:bodyPr/>
          <a:lstStyle/>
          <a:p>
            <a:endParaRPr lang="en-US"/>
          </a:p>
        </p:txBody>
      </p:sp>
      <p:sp>
        <p:nvSpPr>
          <p:cNvPr id="17" name="AutoShape 17"/>
          <p:cNvSpPr/>
          <p:nvPr/>
        </p:nvSpPr>
        <p:spPr>
          <a:xfrm>
            <a:off x="13211776" y="5020347"/>
            <a:ext cx="1105857" cy="109329"/>
          </a:xfrm>
          <a:prstGeom prst="line">
            <a:avLst/>
          </a:prstGeom>
          <a:ln w="19050" cap="flat">
            <a:solidFill>
              <a:srgbClr val="B2D235"/>
            </a:solidFill>
            <a:prstDash val="solid"/>
            <a:headEnd type="none" w="sm" len="sm"/>
            <a:tailEnd type="none" w="sm" len="sm"/>
          </a:ln>
        </p:spPr>
        <p:txBody>
          <a:bodyPr/>
          <a:lstStyle/>
          <a:p>
            <a:endParaRPr lang="en-US"/>
          </a:p>
        </p:txBody>
      </p:sp>
      <p:sp>
        <p:nvSpPr>
          <p:cNvPr id="18" name="AutoShape 18"/>
          <p:cNvSpPr/>
          <p:nvPr/>
        </p:nvSpPr>
        <p:spPr>
          <a:xfrm flipV="1">
            <a:off x="4672206" y="3708372"/>
            <a:ext cx="404863" cy="293112"/>
          </a:xfrm>
          <a:prstGeom prst="line">
            <a:avLst/>
          </a:prstGeom>
          <a:ln w="19050" cap="flat">
            <a:solidFill>
              <a:srgbClr val="B2D235"/>
            </a:solidFill>
            <a:prstDash val="solid"/>
            <a:headEnd type="none" w="sm" len="sm"/>
            <a:tailEnd type="none" w="sm" len="sm"/>
          </a:ln>
        </p:spPr>
        <p:txBody>
          <a:bodyPr/>
          <a:lstStyle/>
          <a:p>
            <a:endParaRPr lang="en-US"/>
          </a:p>
        </p:txBody>
      </p:sp>
      <p:sp>
        <p:nvSpPr>
          <p:cNvPr id="19" name="AutoShape 19"/>
          <p:cNvSpPr/>
          <p:nvPr/>
        </p:nvSpPr>
        <p:spPr>
          <a:xfrm>
            <a:off x="12664173" y="5383227"/>
            <a:ext cx="1422320" cy="477528"/>
          </a:xfrm>
          <a:prstGeom prst="line">
            <a:avLst/>
          </a:prstGeom>
          <a:ln w="19050" cap="flat">
            <a:solidFill>
              <a:srgbClr val="B2D235"/>
            </a:solidFill>
            <a:prstDash val="solid"/>
            <a:headEnd type="none" w="sm" len="sm"/>
            <a:tailEnd type="none" w="sm" len="sm"/>
          </a:ln>
        </p:spPr>
        <p:txBody>
          <a:bodyPr/>
          <a:lstStyle/>
          <a:p>
            <a:endParaRPr lang="en-US"/>
          </a:p>
        </p:txBody>
      </p:sp>
      <p:sp>
        <p:nvSpPr>
          <p:cNvPr id="20" name="AutoShape 20"/>
          <p:cNvSpPr/>
          <p:nvPr/>
        </p:nvSpPr>
        <p:spPr>
          <a:xfrm>
            <a:off x="4267336" y="5111546"/>
            <a:ext cx="410981" cy="350707"/>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1" name="Group 21"/>
          <p:cNvGrpSpPr/>
          <p:nvPr/>
        </p:nvGrpSpPr>
        <p:grpSpPr>
          <a:xfrm>
            <a:off x="2211592" y="4000709"/>
            <a:ext cx="2460614" cy="317661"/>
            <a:chOff x="0" y="0"/>
            <a:chExt cx="782379" cy="101004"/>
          </a:xfrm>
        </p:grpSpPr>
        <p:sp>
          <p:nvSpPr>
            <p:cNvPr id="22" name="Freeform 22"/>
            <p:cNvSpPr/>
            <p:nvPr/>
          </p:nvSpPr>
          <p:spPr>
            <a:xfrm>
              <a:off x="0" y="0"/>
              <a:ext cx="782379" cy="101004"/>
            </a:xfrm>
            <a:custGeom>
              <a:avLst/>
              <a:gdLst/>
              <a:ahLst/>
              <a:cxnLst/>
              <a:rect l="l" t="t" r="r" b="b"/>
              <a:pathLst>
                <a:path w="782379" h="101004">
                  <a:moveTo>
                    <a:pt x="0" y="0"/>
                  </a:moveTo>
                  <a:lnTo>
                    <a:pt x="782379" y="0"/>
                  </a:lnTo>
                  <a:lnTo>
                    <a:pt x="782379" y="101004"/>
                  </a:lnTo>
                  <a:lnTo>
                    <a:pt x="0" y="101004"/>
                  </a:lnTo>
                  <a:close/>
                </a:path>
              </a:pathLst>
            </a:custGeom>
            <a:ln w="19050" cap="sq">
              <a:solidFill>
                <a:srgbClr val="B2D235"/>
              </a:solidFill>
              <a:prstDash val="solid"/>
              <a:miter/>
            </a:ln>
          </p:spPr>
          <p:txBody>
            <a:bodyPr/>
            <a:lstStyle/>
            <a:p>
              <a:endParaRPr lang="en-US"/>
            </a:p>
          </p:txBody>
        </p:sp>
        <p:sp>
          <p:nvSpPr>
            <p:cNvPr id="23" name="TextBox 23"/>
            <p:cNvSpPr txBox="1"/>
            <p:nvPr/>
          </p:nvSpPr>
          <p:spPr>
            <a:xfrm>
              <a:off x="0" y="-38100"/>
              <a:ext cx="782379" cy="139104"/>
            </a:xfrm>
            <a:prstGeom prst="rect">
              <a:avLst/>
            </a:prstGeom>
          </p:spPr>
          <p:txBody>
            <a:bodyPr lIns="42079" tIns="42079" rIns="42079" bIns="42079" rtlCol="0" anchor="ctr"/>
            <a:lstStyle/>
            <a:p>
              <a:pPr algn="ctr">
                <a:lnSpc>
                  <a:spcPts val="2728"/>
                </a:lnSpc>
              </a:pPr>
              <a:endParaRPr/>
            </a:p>
          </p:txBody>
        </p:sp>
      </p:grpSp>
      <p:sp>
        <p:nvSpPr>
          <p:cNvPr id="24" name="AutoShape 24"/>
          <p:cNvSpPr/>
          <p:nvPr/>
        </p:nvSpPr>
        <p:spPr>
          <a:xfrm flipV="1">
            <a:off x="5094934" y="6865001"/>
            <a:ext cx="778549" cy="499419"/>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5" name="Group 25"/>
          <p:cNvGrpSpPr/>
          <p:nvPr/>
        </p:nvGrpSpPr>
        <p:grpSpPr>
          <a:xfrm>
            <a:off x="3844769" y="9117647"/>
            <a:ext cx="3045017" cy="345388"/>
            <a:chOff x="0" y="0"/>
            <a:chExt cx="968197" cy="109820"/>
          </a:xfrm>
        </p:grpSpPr>
        <p:sp>
          <p:nvSpPr>
            <p:cNvPr id="26" name="Freeform 26"/>
            <p:cNvSpPr/>
            <p:nvPr/>
          </p:nvSpPr>
          <p:spPr>
            <a:xfrm>
              <a:off x="0" y="0"/>
              <a:ext cx="968197" cy="109820"/>
            </a:xfrm>
            <a:custGeom>
              <a:avLst/>
              <a:gdLst/>
              <a:ahLst/>
              <a:cxnLst/>
              <a:rect l="l" t="t" r="r" b="b"/>
              <a:pathLst>
                <a:path w="968197" h="109820">
                  <a:moveTo>
                    <a:pt x="0" y="0"/>
                  </a:moveTo>
                  <a:lnTo>
                    <a:pt x="968197" y="0"/>
                  </a:lnTo>
                  <a:lnTo>
                    <a:pt x="968197" y="109820"/>
                  </a:lnTo>
                  <a:lnTo>
                    <a:pt x="0" y="109820"/>
                  </a:lnTo>
                  <a:close/>
                </a:path>
              </a:pathLst>
            </a:custGeom>
            <a:ln w="19050" cap="sq">
              <a:solidFill>
                <a:srgbClr val="B2D235"/>
              </a:solidFill>
              <a:prstDash val="solid"/>
              <a:miter/>
            </a:ln>
          </p:spPr>
          <p:txBody>
            <a:bodyPr/>
            <a:lstStyle/>
            <a:p>
              <a:endParaRPr lang="en-US"/>
            </a:p>
          </p:txBody>
        </p:sp>
        <p:sp>
          <p:nvSpPr>
            <p:cNvPr id="27" name="TextBox 27"/>
            <p:cNvSpPr txBox="1"/>
            <p:nvPr/>
          </p:nvSpPr>
          <p:spPr>
            <a:xfrm>
              <a:off x="0" y="-38100"/>
              <a:ext cx="968197" cy="147920"/>
            </a:xfrm>
            <a:prstGeom prst="rect">
              <a:avLst/>
            </a:prstGeom>
          </p:spPr>
          <p:txBody>
            <a:bodyPr lIns="42079" tIns="42079" rIns="42079" bIns="42079" rtlCol="0" anchor="ctr"/>
            <a:lstStyle/>
            <a:p>
              <a:pPr algn="ctr">
                <a:lnSpc>
                  <a:spcPts val="2728"/>
                </a:lnSpc>
              </a:pPr>
              <a:endParaRPr/>
            </a:p>
          </p:txBody>
        </p:sp>
      </p:grpSp>
      <p:sp>
        <p:nvSpPr>
          <p:cNvPr id="28" name="AutoShape 28"/>
          <p:cNvSpPr/>
          <p:nvPr/>
        </p:nvSpPr>
        <p:spPr>
          <a:xfrm>
            <a:off x="12422846" y="7057563"/>
            <a:ext cx="631505" cy="176415"/>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29" name="Group 29"/>
          <p:cNvGrpSpPr/>
          <p:nvPr/>
        </p:nvGrpSpPr>
        <p:grpSpPr>
          <a:xfrm>
            <a:off x="13054351" y="7075148"/>
            <a:ext cx="1623599" cy="317661"/>
            <a:chOff x="0" y="0"/>
            <a:chExt cx="516241" cy="101004"/>
          </a:xfrm>
        </p:grpSpPr>
        <p:sp>
          <p:nvSpPr>
            <p:cNvPr id="30" name="Freeform 30"/>
            <p:cNvSpPr/>
            <p:nvPr/>
          </p:nvSpPr>
          <p:spPr>
            <a:xfrm>
              <a:off x="0" y="0"/>
              <a:ext cx="516241" cy="101004"/>
            </a:xfrm>
            <a:custGeom>
              <a:avLst/>
              <a:gdLst/>
              <a:ahLst/>
              <a:cxnLst/>
              <a:rect l="l" t="t" r="r" b="b"/>
              <a:pathLst>
                <a:path w="516241" h="101004">
                  <a:moveTo>
                    <a:pt x="0" y="0"/>
                  </a:moveTo>
                  <a:lnTo>
                    <a:pt x="516241" y="0"/>
                  </a:lnTo>
                  <a:lnTo>
                    <a:pt x="516241" y="101004"/>
                  </a:lnTo>
                  <a:lnTo>
                    <a:pt x="0" y="101004"/>
                  </a:lnTo>
                  <a:close/>
                </a:path>
              </a:pathLst>
            </a:custGeom>
            <a:ln w="19050" cap="sq">
              <a:solidFill>
                <a:srgbClr val="B2D235"/>
              </a:solidFill>
              <a:prstDash val="solid"/>
              <a:miter/>
            </a:ln>
          </p:spPr>
          <p:txBody>
            <a:bodyPr/>
            <a:lstStyle/>
            <a:p>
              <a:endParaRPr lang="en-US"/>
            </a:p>
          </p:txBody>
        </p:sp>
        <p:sp>
          <p:nvSpPr>
            <p:cNvPr id="31" name="TextBox 31"/>
            <p:cNvSpPr txBox="1"/>
            <p:nvPr/>
          </p:nvSpPr>
          <p:spPr>
            <a:xfrm>
              <a:off x="0" y="-38100"/>
              <a:ext cx="516241" cy="139104"/>
            </a:xfrm>
            <a:prstGeom prst="rect">
              <a:avLst/>
            </a:prstGeom>
          </p:spPr>
          <p:txBody>
            <a:bodyPr lIns="42079" tIns="42079" rIns="42079" bIns="42079" rtlCol="0" anchor="ctr"/>
            <a:lstStyle/>
            <a:p>
              <a:pPr algn="ctr">
                <a:lnSpc>
                  <a:spcPts val="2728"/>
                </a:lnSpc>
              </a:pPr>
              <a:endParaRPr/>
            </a:p>
          </p:txBody>
        </p:sp>
      </p:grpSp>
      <p:sp>
        <p:nvSpPr>
          <p:cNvPr id="32" name="AutoShape 32"/>
          <p:cNvSpPr/>
          <p:nvPr/>
        </p:nvSpPr>
        <p:spPr>
          <a:xfrm flipH="1">
            <a:off x="6889787" y="8390763"/>
            <a:ext cx="384871" cy="885715"/>
          </a:xfrm>
          <a:prstGeom prst="line">
            <a:avLst/>
          </a:prstGeom>
          <a:ln w="19050" cap="flat">
            <a:solidFill>
              <a:srgbClr val="B2D235"/>
            </a:solidFill>
            <a:prstDash val="solid"/>
            <a:headEnd type="none" w="sm" len="sm"/>
            <a:tailEnd type="none" w="sm" len="sm"/>
          </a:ln>
        </p:spPr>
        <p:txBody>
          <a:bodyPr/>
          <a:lstStyle/>
          <a:p>
            <a:endParaRPr lang="en-US"/>
          </a:p>
        </p:txBody>
      </p:sp>
      <p:sp>
        <p:nvSpPr>
          <p:cNvPr id="33" name="AutoShape 33"/>
          <p:cNvSpPr/>
          <p:nvPr/>
        </p:nvSpPr>
        <p:spPr>
          <a:xfrm>
            <a:off x="12778561" y="5611806"/>
            <a:ext cx="391501" cy="314815"/>
          </a:xfrm>
          <a:prstGeom prst="line">
            <a:avLst/>
          </a:prstGeom>
          <a:ln w="19050" cap="flat">
            <a:solidFill>
              <a:srgbClr val="B2D235"/>
            </a:solidFill>
            <a:prstDash val="solid"/>
            <a:headEnd type="none" w="sm" len="sm"/>
            <a:tailEnd type="none" w="sm" len="sm"/>
          </a:ln>
        </p:spPr>
        <p:txBody>
          <a:bodyPr/>
          <a:lstStyle/>
          <a:p>
            <a:endParaRPr lang="en-US"/>
          </a:p>
        </p:txBody>
      </p:sp>
      <p:sp>
        <p:nvSpPr>
          <p:cNvPr id="34" name="AutoShape 34"/>
          <p:cNvSpPr/>
          <p:nvPr/>
        </p:nvSpPr>
        <p:spPr>
          <a:xfrm>
            <a:off x="12746893" y="5430902"/>
            <a:ext cx="350884" cy="240532"/>
          </a:xfrm>
          <a:prstGeom prst="line">
            <a:avLst/>
          </a:prstGeom>
          <a:ln w="19050" cap="flat">
            <a:solidFill>
              <a:srgbClr val="FFFFFF"/>
            </a:solidFill>
            <a:prstDash val="solid"/>
            <a:headEnd type="none" w="sm" len="sm"/>
            <a:tailEnd type="none" w="sm" len="sm"/>
          </a:ln>
        </p:spPr>
        <p:txBody>
          <a:bodyPr/>
          <a:lstStyle/>
          <a:p>
            <a:endParaRPr lang="en-US"/>
          </a:p>
        </p:txBody>
      </p:sp>
      <p:sp>
        <p:nvSpPr>
          <p:cNvPr id="35" name="AutoShape 35"/>
          <p:cNvSpPr/>
          <p:nvPr/>
        </p:nvSpPr>
        <p:spPr>
          <a:xfrm flipH="1">
            <a:off x="13026582" y="4691461"/>
            <a:ext cx="1034431" cy="243021"/>
          </a:xfrm>
          <a:prstGeom prst="line">
            <a:avLst/>
          </a:prstGeom>
          <a:ln w="19050" cap="flat">
            <a:solidFill>
              <a:srgbClr val="B2D235"/>
            </a:solidFill>
            <a:prstDash val="solid"/>
            <a:headEnd type="none" w="sm" len="sm"/>
            <a:tailEnd type="none" w="sm" len="sm"/>
          </a:ln>
        </p:spPr>
        <p:txBody>
          <a:bodyPr/>
          <a:lstStyle/>
          <a:p>
            <a:endParaRPr lang="en-US"/>
          </a:p>
        </p:txBody>
      </p:sp>
      <p:sp>
        <p:nvSpPr>
          <p:cNvPr id="36" name="AutoShape 36"/>
          <p:cNvSpPr/>
          <p:nvPr/>
        </p:nvSpPr>
        <p:spPr>
          <a:xfrm flipH="1">
            <a:off x="7274657" y="5211543"/>
            <a:ext cx="464649" cy="742061"/>
          </a:xfrm>
          <a:prstGeom prst="line">
            <a:avLst/>
          </a:prstGeom>
          <a:ln w="19050" cap="flat">
            <a:solidFill>
              <a:srgbClr val="B2D235"/>
            </a:solidFill>
            <a:prstDash val="solid"/>
            <a:headEnd type="none" w="sm" len="sm"/>
            <a:tailEnd type="none" w="sm" len="sm"/>
          </a:ln>
        </p:spPr>
        <p:txBody>
          <a:bodyPr/>
          <a:lstStyle/>
          <a:p>
            <a:endParaRPr lang="en-US"/>
          </a:p>
        </p:txBody>
      </p:sp>
      <p:sp>
        <p:nvSpPr>
          <p:cNvPr id="37" name="TextBox 37"/>
          <p:cNvSpPr txBox="1"/>
          <p:nvPr/>
        </p:nvSpPr>
        <p:spPr>
          <a:xfrm>
            <a:off x="13403083" y="5378667"/>
            <a:ext cx="410000"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DE</a:t>
            </a:r>
          </a:p>
        </p:txBody>
      </p:sp>
      <p:sp>
        <p:nvSpPr>
          <p:cNvPr id="38" name="AutoShape 38"/>
          <p:cNvSpPr/>
          <p:nvPr/>
        </p:nvSpPr>
        <p:spPr>
          <a:xfrm flipV="1">
            <a:off x="13033464" y="5520456"/>
            <a:ext cx="391495" cy="17261"/>
          </a:xfrm>
          <a:prstGeom prst="line">
            <a:avLst/>
          </a:prstGeom>
          <a:ln w="19050" cap="flat">
            <a:solidFill>
              <a:srgbClr val="FFFFFF"/>
            </a:solidFill>
            <a:prstDash val="solid"/>
            <a:headEnd type="none" w="sm" len="sm"/>
            <a:tailEnd type="none" w="sm" len="sm"/>
          </a:ln>
        </p:spPr>
        <p:txBody>
          <a:bodyPr/>
          <a:lstStyle/>
          <a:p>
            <a:endParaRPr lang="en-US"/>
          </a:p>
        </p:txBody>
      </p:sp>
      <p:sp>
        <p:nvSpPr>
          <p:cNvPr id="39" name="AutoShape 39"/>
          <p:cNvSpPr/>
          <p:nvPr/>
        </p:nvSpPr>
        <p:spPr>
          <a:xfrm>
            <a:off x="7739307" y="5211543"/>
            <a:ext cx="238648" cy="375320"/>
          </a:xfrm>
          <a:prstGeom prst="line">
            <a:avLst/>
          </a:prstGeom>
          <a:ln w="19050" cap="flat">
            <a:solidFill>
              <a:srgbClr val="B2D235"/>
            </a:solidFill>
            <a:prstDash val="solid"/>
            <a:headEnd type="none" w="sm" len="sm"/>
            <a:tailEnd type="none" w="sm" len="sm"/>
          </a:ln>
        </p:spPr>
        <p:txBody>
          <a:bodyPr/>
          <a:lstStyle/>
          <a:p>
            <a:endParaRPr lang="en-US"/>
          </a:p>
        </p:txBody>
      </p:sp>
      <p:sp>
        <p:nvSpPr>
          <p:cNvPr id="40" name="TextBox 40"/>
          <p:cNvSpPr txBox="1"/>
          <p:nvPr/>
        </p:nvSpPr>
        <p:spPr>
          <a:xfrm>
            <a:off x="13316350" y="5044544"/>
            <a:ext cx="364317"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NJ</a:t>
            </a:r>
          </a:p>
        </p:txBody>
      </p:sp>
      <p:sp>
        <p:nvSpPr>
          <p:cNvPr id="41" name="AutoShape 41"/>
          <p:cNvSpPr/>
          <p:nvPr/>
        </p:nvSpPr>
        <p:spPr>
          <a:xfrm>
            <a:off x="7594038" y="8452102"/>
            <a:ext cx="82903" cy="906769"/>
          </a:xfrm>
          <a:prstGeom prst="line">
            <a:avLst/>
          </a:prstGeom>
          <a:ln w="19050" cap="flat">
            <a:solidFill>
              <a:srgbClr val="B2D235"/>
            </a:solidFill>
            <a:prstDash val="solid"/>
            <a:headEnd type="none" w="sm" len="sm"/>
            <a:tailEnd type="none" w="sm" len="sm"/>
          </a:ln>
        </p:spPr>
        <p:txBody>
          <a:bodyPr/>
          <a:lstStyle/>
          <a:p>
            <a:endParaRPr lang="en-US"/>
          </a:p>
        </p:txBody>
      </p:sp>
      <p:sp>
        <p:nvSpPr>
          <p:cNvPr id="42" name="AutoShape 42"/>
          <p:cNvSpPr/>
          <p:nvPr/>
        </p:nvSpPr>
        <p:spPr>
          <a:xfrm flipV="1">
            <a:off x="13104234" y="5184454"/>
            <a:ext cx="253119" cy="9895"/>
          </a:xfrm>
          <a:prstGeom prst="line">
            <a:avLst/>
          </a:prstGeom>
          <a:ln w="19050" cap="flat">
            <a:solidFill>
              <a:srgbClr val="FFFFFF"/>
            </a:solidFill>
            <a:prstDash val="solid"/>
            <a:headEnd type="none" w="sm" len="sm"/>
            <a:tailEnd type="none" w="sm" len="sm"/>
          </a:ln>
        </p:spPr>
        <p:txBody>
          <a:bodyPr/>
          <a:lstStyle/>
          <a:p>
            <a:endParaRPr lang="en-US"/>
          </a:p>
        </p:txBody>
      </p:sp>
      <p:sp>
        <p:nvSpPr>
          <p:cNvPr id="43" name="AutoShape 43"/>
          <p:cNvSpPr/>
          <p:nvPr/>
        </p:nvSpPr>
        <p:spPr>
          <a:xfrm flipH="1">
            <a:off x="10792653" y="3900062"/>
            <a:ext cx="881404" cy="1178119"/>
          </a:xfrm>
          <a:prstGeom prst="line">
            <a:avLst/>
          </a:prstGeom>
          <a:ln w="19050" cap="flat">
            <a:solidFill>
              <a:srgbClr val="B2D235"/>
            </a:solidFill>
            <a:prstDash val="solid"/>
            <a:headEnd type="none" w="sm" len="sm"/>
            <a:tailEnd type="none" w="sm" len="sm"/>
          </a:ln>
        </p:spPr>
        <p:txBody>
          <a:bodyPr/>
          <a:lstStyle/>
          <a:p>
            <a:endParaRPr lang="en-US"/>
          </a:p>
        </p:txBody>
      </p:sp>
      <p:sp>
        <p:nvSpPr>
          <p:cNvPr id="44" name="TextBox 44"/>
          <p:cNvSpPr txBox="1"/>
          <p:nvPr/>
        </p:nvSpPr>
        <p:spPr>
          <a:xfrm>
            <a:off x="13498508" y="4797960"/>
            <a:ext cx="364317"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RI</a:t>
            </a:r>
          </a:p>
        </p:txBody>
      </p:sp>
      <p:sp>
        <p:nvSpPr>
          <p:cNvPr id="45" name="AutoShape 45"/>
          <p:cNvSpPr/>
          <p:nvPr/>
        </p:nvSpPr>
        <p:spPr>
          <a:xfrm flipH="1">
            <a:off x="7739307" y="3183399"/>
            <a:ext cx="135252" cy="2028144"/>
          </a:xfrm>
          <a:prstGeom prst="line">
            <a:avLst/>
          </a:prstGeom>
          <a:ln w="19050" cap="flat">
            <a:solidFill>
              <a:srgbClr val="B2D235"/>
            </a:solidFill>
            <a:prstDash val="solid"/>
            <a:headEnd type="none" w="sm" len="sm"/>
            <a:tailEnd type="none" w="sm" len="sm"/>
          </a:ln>
        </p:spPr>
        <p:txBody>
          <a:bodyPr/>
          <a:lstStyle/>
          <a:p>
            <a:endParaRPr lang="en-US"/>
          </a:p>
        </p:txBody>
      </p:sp>
      <p:sp>
        <p:nvSpPr>
          <p:cNvPr id="46" name="AutoShape 46"/>
          <p:cNvSpPr/>
          <p:nvPr/>
        </p:nvSpPr>
        <p:spPr>
          <a:xfrm>
            <a:off x="13475651" y="4740797"/>
            <a:ext cx="101279" cy="110034"/>
          </a:xfrm>
          <a:prstGeom prst="line">
            <a:avLst/>
          </a:prstGeom>
          <a:ln w="19050" cap="flat">
            <a:solidFill>
              <a:srgbClr val="FFFFFF"/>
            </a:solidFill>
            <a:prstDash val="solid"/>
            <a:headEnd type="none" w="sm" len="sm"/>
            <a:tailEnd type="none" w="sm" len="sm"/>
          </a:ln>
        </p:spPr>
        <p:txBody>
          <a:bodyPr/>
          <a:lstStyle/>
          <a:p>
            <a:endParaRPr lang="en-US"/>
          </a:p>
        </p:txBody>
      </p:sp>
      <p:sp>
        <p:nvSpPr>
          <p:cNvPr id="47" name="AutoShape 47"/>
          <p:cNvSpPr/>
          <p:nvPr/>
        </p:nvSpPr>
        <p:spPr>
          <a:xfrm>
            <a:off x="12929419" y="5211543"/>
            <a:ext cx="1443630" cy="308918"/>
          </a:xfrm>
          <a:prstGeom prst="line">
            <a:avLst/>
          </a:prstGeom>
          <a:ln w="19050" cap="flat">
            <a:solidFill>
              <a:srgbClr val="B2D235"/>
            </a:solidFill>
            <a:prstDash val="solid"/>
            <a:headEnd type="none" w="sm" len="sm"/>
            <a:tailEnd type="none" w="sm" len="sm"/>
          </a:ln>
        </p:spPr>
        <p:txBody>
          <a:bodyPr/>
          <a:lstStyle/>
          <a:p>
            <a:endParaRPr lang="en-US"/>
          </a:p>
        </p:txBody>
      </p:sp>
      <p:sp>
        <p:nvSpPr>
          <p:cNvPr id="48" name="AutoShape 48"/>
          <p:cNvSpPr/>
          <p:nvPr/>
        </p:nvSpPr>
        <p:spPr>
          <a:xfrm flipV="1">
            <a:off x="4263032" y="5752083"/>
            <a:ext cx="516068" cy="363594"/>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49" name="Group 49"/>
          <p:cNvGrpSpPr/>
          <p:nvPr/>
        </p:nvGrpSpPr>
        <p:grpSpPr>
          <a:xfrm>
            <a:off x="4520828" y="5357684"/>
            <a:ext cx="592802" cy="592802"/>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28575" cap="sq">
              <a:solidFill>
                <a:srgbClr val="263036"/>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2" name="Group 52"/>
          <p:cNvGrpSpPr/>
          <p:nvPr/>
        </p:nvGrpSpPr>
        <p:grpSpPr>
          <a:xfrm>
            <a:off x="7206845" y="5871110"/>
            <a:ext cx="158752" cy="158752"/>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54" name="TextBox 54"/>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5" name="Group 55"/>
          <p:cNvGrpSpPr/>
          <p:nvPr/>
        </p:nvGrpSpPr>
        <p:grpSpPr>
          <a:xfrm>
            <a:off x="7908879" y="5495333"/>
            <a:ext cx="158752" cy="158752"/>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57" name="TextBox 57"/>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58" name="Group 58"/>
          <p:cNvGrpSpPr/>
          <p:nvPr/>
        </p:nvGrpSpPr>
        <p:grpSpPr>
          <a:xfrm>
            <a:off x="10714112" y="5016184"/>
            <a:ext cx="158752" cy="15875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0" name="TextBox 6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1" name="Group 61"/>
          <p:cNvGrpSpPr/>
          <p:nvPr/>
        </p:nvGrpSpPr>
        <p:grpSpPr>
          <a:xfrm>
            <a:off x="12679349" y="5495333"/>
            <a:ext cx="158752" cy="15875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3" name="TextBox 6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4" name="Group 64"/>
          <p:cNvGrpSpPr/>
          <p:nvPr/>
        </p:nvGrpSpPr>
        <p:grpSpPr>
          <a:xfrm>
            <a:off x="12642823" y="5300055"/>
            <a:ext cx="195278" cy="195278"/>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6" name="TextBox 66"/>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67" name="Group 67"/>
          <p:cNvGrpSpPr/>
          <p:nvPr/>
        </p:nvGrpSpPr>
        <p:grpSpPr>
          <a:xfrm>
            <a:off x="5034254" y="3605845"/>
            <a:ext cx="158752" cy="158752"/>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69" name="TextBox 69"/>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0" name="Group 70"/>
          <p:cNvGrpSpPr/>
          <p:nvPr/>
        </p:nvGrpSpPr>
        <p:grpSpPr>
          <a:xfrm>
            <a:off x="5113630" y="3057077"/>
            <a:ext cx="204305" cy="20430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2" name="TextBox 72"/>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3" name="Group 73"/>
          <p:cNvGrpSpPr/>
          <p:nvPr/>
        </p:nvGrpSpPr>
        <p:grpSpPr>
          <a:xfrm>
            <a:off x="12994814" y="4857431"/>
            <a:ext cx="158752" cy="158752"/>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5" name="TextBox 75"/>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6" name="Group 76"/>
          <p:cNvGrpSpPr/>
          <p:nvPr/>
        </p:nvGrpSpPr>
        <p:grpSpPr>
          <a:xfrm>
            <a:off x="13127359" y="4936808"/>
            <a:ext cx="158752" cy="158752"/>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78" name="TextBox 78"/>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79" name="Group 79"/>
          <p:cNvGrpSpPr/>
          <p:nvPr/>
        </p:nvGrpSpPr>
        <p:grpSpPr>
          <a:xfrm>
            <a:off x="12838101" y="5095560"/>
            <a:ext cx="158752" cy="158752"/>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1" name="TextBox 81"/>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2" name="Group 82"/>
          <p:cNvGrpSpPr/>
          <p:nvPr/>
        </p:nvGrpSpPr>
        <p:grpSpPr>
          <a:xfrm>
            <a:off x="5812146" y="6774648"/>
            <a:ext cx="158752" cy="158752"/>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4" name="TextBox 84"/>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5" name="Group 85"/>
          <p:cNvGrpSpPr/>
          <p:nvPr/>
        </p:nvGrpSpPr>
        <p:grpSpPr>
          <a:xfrm>
            <a:off x="12362108" y="6989613"/>
            <a:ext cx="158752" cy="158752"/>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87" name="TextBox 87"/>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88" name="Group 88"/>
          <p:cNvGrpSpPr/>
          <p:nvPr/>
        </p:nvGrpSpPr>
        <p:grpSpPr>
          <a:xfrm>
            <a:off x="7523451" y="8394551"/>
            <a:ext cx="158752" cy="158752"/>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90" name="TextBox 9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91" name="Group 91"/>
          <p:cNvGrpSpPr/>
          <p:nvPr/>
        </p:nvGrpSpPr>
        <p:grpSpPr>
          <a:xfrm>
            <a:off x="7206845" y="8315174"/>
            <a:ext cx="158752" cy="158752"/>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93" name="TextBox 9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sp>
        <p:nvSpPr>
          <p:cNvPr id="94" name="TextBox 94"/>
          <p:cNvSpPr txBox="1"/>
          <p:nvPr/>
        </p:nvSpPr>
        <p:spPr>
          <a:xfrm>
            <a:off x="1828800" y="5626511"/>
            <a:ext cx="2377111" cy="978333"/>
          </a:xfrm>
          <a:prstGeom prst="rect">
            <a:avLst/>
          </a:prstGeom>
        </p:spPr>
        <p:txBody>
          <a:bodyPr wrap="square"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Richmond, CA</a:t>
            </a:r>
          </a:p>
          <a:p>
            <a:pPr algn="r">
              <a:lnSpc>
                <a:spcPts val="1937"/>
              </a:lnSpc>
            </a:pPr>
            <a:r>
              <a:rPr lang="en-US" sz="1614">
                <a:solidFill>
                  <a:srgbClr val="FFFFFF"/>
                </a:solidFill>
                <a:latin typeface="Open Sauce 1"/>
                <a:ea typeface="Open Sauce 1"/>
                <a:cs typeface="Open Sauce 1"/>
                <a:sym typeface="Open Sauce 1"/>
              </a:rPr>
              <a:t>San Francisco, CA</a:t>
            </a:r>
          </a:p>
          <a:p>
            <a:pPr algn="r">
              <a:lnSpc>
                <a:spcPts val="1937"/>
              </a:lnSpc>
            </a:pPr>
            <a:r>
              <a:rPr lang="en-US" sz="1614">
                <a:solidFill>
                  <a:srgbClr val="FFFFFF"/>
                </a:solidFill>
                <a:latin typeface="Open Sauce 1"/>
                <a:ea typeface="Open Sauce 1"/>
                <a:cs typeface="Open Sauce 1"/>
                <a:sym typeface="Open Sauce 1"/>
              </a:rPr>
              <a:t>Oakland, CA</a:t>
            </a:r>
          </a:p>
          <a:p>
            <a:pPr algn="r">
              <a:lnSpc>
                <a:spcPts val="1937"/>
              </a:lnSpc>
            </a:pPr>
            <a:r>
              <a:rPr lang="en-US" sz="1614">
                <a:solidFill>
                  <a:srgbClr val="FFFFFF"/>
                </a:solidFill>
                <a:latin typeface="Open Sauce 1"/>
                <a:ea typeface="Open Sauce 1"/>
                <a:cs typeface="Open Sauce 1"/>
                <a:sym typeface="Open Sauce 1"/>
              </a:rPr>
              <a:t>San Mateo County, CA</a:t>
            </a:r>
          </a:p>
        </p:txBody>
      </p:sp>
      <p:grpSp>
        <p:nvGrpSpPr>
          <p:cNvPr id="95" name="Group 95"/>
          <p:cNvGrpSpPr/>
          <p:nvPr/>
        </p:nvGrpSpPr>
        <p:grpSpPr>
          <a:xfrm>
            <a:off x="1980446" y="3055299"/>
            <a:ext cx="2869270" cy="565039"/>
            <a:chOff x="0" y="0"/>
            <a:chExt cx="912316" cy="179660"/>
          </a:xfrm>
        </p:grpSpPr>
        <p:sp>
          <p:nvSpPr>
            <p:cNvPr id="96" name="Freeform 96"/>
            <p:cNvSpPr/>
            <p:nvPr/>
          </p:nvSpPr>
          <p:spPr>
            <a:xfrm>
              <a:off x="0" y="0"/>
              <a:ext cx="912316" cy="179660"/>
            </a:xfrm>
            <a:custGeom>
              <a:avLst/>
              <a:gdLst/>
              <a:ahLst/>
              <a:cxnLst/>
              <a:rect l="l" t="t" r="r" b="b"/>
              <a:pathLst>
                <a:path w="912316" h="179660">
                  <a:moveTo>
                    <a:pt x="0" y="0"/>
                  </a:moveTo>
                  <a:lnTo>
                    <a:pt x="912316" y="0"/>
                  </a:lnTo>
                  <a:lnTo>
                    <a:pt x="912316" y="179660"/>
                  </a:lnTo>
                  <a:lnTo>
                    <a:pt x="0" y="179660"/>
                  </a:lnTo>
                  <a:close/>
                </a:path>
              </a:pathLst>
            </a:custGeom>
            <a:ln w="19050" cap="sq">
              <a:solidFill>
                <a:srgbClr val="B2D235"/>
              </a:solidFill>
              <a:prstDash val="solid"/>
              <a:miter/>
            </a:ln>
          </p:spPr>
          <p:txBody>
            <a:bodyPr/>
            <a:lstStyle/>
            <a:p>
              <a:endParaRPr lang="en-US"/>
            </a:p>
          </p:txBody>
        </p:sp>
        <p:sp>
          <p:nvSpPr>
            <p:cNvPr id="97" name="TextBox 97"/>
            <p:cNvSpPr txBox="1"/>
            <p:nvPr/>
          </p:nvSpPr>
          <p:spPr>
            <a:xfrm>
              <a:off x="0" y="-38100"/>
              <a:ext cx="912316" cy="217760"/>
            </a:xfrm>
            <a:prstGeom prst="rect">
              <a:avLst/>
            </a:prstGeom>
          </p:spPr>
          <p:txBody>
            <a:bodyPr lIns="42079" tIns="42079" rIns="42079" bIns="42079" rtlCol="0" anchor="ctr"/>
            <a:lstStyle/>
            <a:p>
              <a:pPr algn="ctr">
                <a:lnSpc>
                  <a:spcPts val="2728"/>
                </a:lnSpc>
              </a:pPr>
              <a:endParaRPr/>
            </a:p>
          </p:txBody>
        </p:sp>
      </p:grpSp>
      <p:sp>
        <p:nvSpPr>
          <p:cNvPr id="98" name="TextBox 98"/>
          <p:cNvSpPr txBox="1"/>
          <p:nvPr/>
        </p:nvSpPr>
        <p:spPr>
          <a:xfrm>
            <a:off x="14133988" y="4541376"/>
            <a:ext cx="1334612" cy="271596"/>
          </a:xfrm>
          <a:prstGeom prst="rect">
            <a:avLst/>
          </a:prstGeom>
        </p:spPr>
        <p:txBody>
          <a:bodyPr wrap="square" lIns="0" tIns="0" rIns="0" bIns="0" rtlCol="0" anchor="t">
            <a:spAutoFit/>
          </a:bodyPr>
          <a:lstStyle/>
          <a:p>
            <a:pPr algn="l">
              <a:lnSpc>
                <a:spcPts val="2260"/>
              </a:lnSpc>
            </a:pPr>
            <a:r>
              <a:rPr lang="en-US" sz="1614">
                <a:solidFill>
                  <a:srgbClr val="FFFFFF"/>
                </a:solidFill>
                <a:latin typeface="Open Sauce 1"/>
                <a:ea typeface="Open Sauce 1"/>
                <a:cs typeface="Open Sauce 1"/>
                <a:sym typeface="Open Sauce 1"/>
              </a:rPr>
              <a:t>Hoboken, NJ</a:t>
            </a:r>
          </a:p>
        </p:txBody>
      </p:sp>
      <p:grpSp>
        <p:nvGrpSpPr>
          <p:cNvPr id="99" name="Group 99"/>
          <p:cNvGrpSpPr/>
          <p:nvPr/>
        </p:nvGrpSpPr>
        <p:grpSpPr>
          <a:xfrm>
            <a:off x="7676942" y="9200041"/>
            <a:ext cx="1709865" cy="317661"/>
            <a:chOff x="0" y="0"/>
            <a:chExt cx="543670" cy="101004"/>
          </a:xfrm>
        </p:grpSpPr>
        <p:sp>
          <p:nvSpPr>
            <p:cNvPr id="100" name="Freeform 100"/>
            <p:cNvSpPr/>
            <p:nvPr/>
          </p:nvSpPr>
          <p:spPr>
            <a:xfrm>
              <a:off x="0" y="0"/>
              <a:ext cx="543670" cy="101004"/>
            </a:xfrm>
            <a:custGeom>
              <a:avLst/>
              <a:gdLst/>
              <a:ahLst/>
              <a:cxnLst/>
              <a:rect l="l" t="t" r="r" b="b"/>
              <a:pathLst>
                <a:path w="543670" h="101004">
                  <a:moveTo>
                    <a:pt x="0" y="0"/>
                  </a:moveTo>
                  <a:lnTo>
                    <a:pt x="543670" y="0"/>
                  </a:lnTo>
                  <a:lnTo>
                    <a:pt x="543670" y="101004"/>
                  </a:lnTo>
                  <a:lnTo>
                    <a:pt x="0" y="101004"/>
                  </a:lnTo>
                  <a:close/>
                </a:path>
              </a:pathLst>
            </a:custGeom>
            <a:ln w="19050" cap="sq">
              <a:solidFill>
                <a:srgbClr val="B2D235"/>
              </a:solidFill>
              <a:prstDash val="solid"/>
              <a:miter/>
            </a:ln>
          </p:spPr>
          <p:txBody>
            <a:bodyPr/>
            <a:lstStyle/>
            <a:p>
              <a:endParaRPr lang="en-US"/>
            </a:p>
          </p:txBody>
        </p:sp>
        <p:sp>
          <p:nvSpPr>
            <p:cNvPr id="101" name="TextBox 101"/>
            <p:cNvSpPr txBox="1"/>
            <p:nvPr/>
          </p:nvSpPr>
          <p:spPr>
            <a:xfrm>
              <a:off x="0" y="-38100"/>
              <a:ext cx="543670" cy="139104"/>
            </a:xfrm>
            <a:prstGeom prst="rect">
              <a:avLst/>
            </a:prstGeom>
          </p:spPr>
          <p:txBody>
            <a:bodyPr lIns="42079" tIns="42079" rIns="42079" bIns="42079" rtlCol="0" anchor="ctr"/>
            <a:lstStyle/>
            <a:p>
              <a:pPr algn="ctr">
                <a:lnSpc>
                  <a:spcPts val="2728"/>
                </a:lnSpc>
              </a:pPr>
              <a:endParaRPr/>
            </a:p>
          </p:txBody>
        </p:sp>
      </p:grpSp>
      <p:grpSp>
        <p:nvGrpSpPr>
          <p:cNvPr id="102" name="Group 102"/>
          <p:cNvGrpSpPr/>
          <p:nvPr/>
        </p:nvGrpSpPr>
        <p:grpSpPr>
          <a:xfrm>
            <a:off x="2434237" y="4793886"/>
            <a:ext cx="1833100" cy="317661"/>
            <a:chOff x="0" y="0"/>
            <a:chExt cx="582854" cy="101004"/>
          </a:xfrm>
        </p:grpSpPr>
        <p:sp>
          <p:nvSpPr>
            <p:cNvPr id="103" name="Freeform 103"/>
            <p:cNvSpPr/>
            <p:nvPr/>
          </p:nvSpPr>
          <p:spPr>
            <a:xfrm>
              <a:off x="0" y="0"/>
              <a:ext cx="582854" cy="101004"/>
            </a:xfrm>
            <a:custGeom>
              <a:avLst/>
              <a:gdLst/>
              <a:ahLst/>
              <a:cxnLst/>
              <a:rect l="l" t="t" r="r" b="b"/>
              <a:pathLst>
                <a:path w="582854" h="101004">
                  <a:moveTo>
                    <a:pt x="0" y="0"/>
                  </a:moveTo>
                  <a:lnTo>
                    <a:pt x="582854" y="0"/>
                  </a:lnTo>
                  <a:lnTo>
                    <a:pt x="582854" y="101004"/>
                  </a:lnTo>
                  <a:lnTo>
                    <a:pt x="0" y="101004"/>
                  </a:lnTo>
                  <a:close/>
                </a:path>
              </a:pathLst>
            </a:custGeom>
            <a:ln w="19050" cap="sq">
              <a:solidFill>
                <a:srgbClr val="B2D235"/>
              </a:solidFill>
              <a:prstDash val="solid"/>
              <a:miter/>
            </a:ln>
          </p:spPr>
          <p:txBody>
            <a:bodyPr/>
            <a:lstStyle/>
            <a:p>
              <a:endParaRPr lang="en-US"/>
            </a:p>
          </p:txBody>
        </p:sp>
        <p:sp>
          <p:nvSpPr>
            <p:cNvPr id="104" name="TextBox 104"/>
            <p:cNvSpPr txBox="1"/>
            <p:nvPr/>
          </p:nvSpPr>
          <p:spPr>
            <a:xfrm>
              <a:off x="0" y="-38100"/>
              <a:ext cx="582854" cy="139104"/>
            </a:xfrm>
            <a:prstGeom prst="rect">
              <a:avLst/>
            </a:prstGeom>
          </p:spPr>
          <p:txBody>
            <a:bodyPr lIns="42079" tIns="42079" rIns="42079" bIns="42079" rtlCol="0" anchor="ctr"/>
            <a:lstStyle/>
            <a:p>
              <a:pPr algn="ctr">
                <a:lnSpc>
                  <a:spcPts val="2728"/>
                </a:lnSpc>
              </a:pPr>
              <a:endParaRPr/>
            </a:p>
          </p:txBody>
        </p:sp>
      </p:grpSp>
      <p:grpSp>
        <p:nvGrpSpPr>
          <p:cNvPr id="105" name="Group 105"/>
          <p:cNvGrpSpPr/>
          <p:nvPr/>
        </p:nvGrpSpPr>
        <p:grpSpPr>
          <a:xfrm>
            <a:off x="1907047" y="5578049"/>
            <a:ext cx="2355986" cy="1075257"/>
            <a:chOff x="0" y="0"/>
            <a:chExt cx="749112" cy="341890"/>
          </a:xfrm>
        </p:grpSpPr>
        <p:sp>
          <p:nvSpPr>
            <p:cNvPr id="106" name="Freeform 106"/>
            <p:cNvSpPr/>
            <p:nvPr/>
          </p:nvSpPr>
          <p:spPr>
            <a:xfrm>
              <a:off x="0" y="0"/>
              <a:ext cx="749112" cy="341890"/>
            </a:xfrm>
            <a:custGeom>
              <a:avLst/>
              <a:gdLst/>
              <a:ahLst/>
              <a:cxnLst/>
              <a:rect l="l" t="t" r="r" b="b"/>
              <a:pathLst>
                <a:path w="749112" h="341890">
                  <a:moveTo>
                    <a:pt x="0" y="0"/>
                  </a:moveTo>
                  <a:lnTo>
                    <a:pt x="749112" y="0"/>
                  </a:lnTo>
                  <a:lnTo>
                    <a:pt x="749112" y="341890"/>
                  </a:lnTo>
                  <a:lnTo>
                    <a:pt x="0" y="341890"/>
                  </a:lnTo>
                  <a:close/>
                </a:path>
              </a:pathLst>
            </a:custGeom>
            <a:ln w="19050" cap="sq">
              <a:solidFill>
                <a:srgbClr val="B2D235"/>
              </a:solidFill>
              <a:prstDash val="solid"/>
              <a:miter/>
            </a:ln>
          </p:spPr>
          <p:txBody>
            <a:bodyPr/>
            <a:lstStyle/>
            <a:p>
              <a:endParaRPr lang="en-US"/>
            </a:p>
          </p:txBody>
        </p:sp>
        <p:sp>
          <p:nvSpPr>
            <p:cNvPr id="107" name="TextBox 107"/>
            <p:cNvSpPr txBox="1"/>
            <p:nvPr/>
          </p:nvSpPr>
          <p:spPr>
            <a:xfrm>
              <a:off x="0" y="-38100"/>
              <a:ext cx="749112" cy="379990"/>
            </a:xfrm>
            <a:prstGeom prst="rect">
              <a:avLst/>
            </a:prstGeom>
          </p:spPr>
          <p:txBody>
            <a:bodyPr lIns="42079" tIns="42079" rIns="42079" bIns="42079" rtlCol="0" anchor="ctr"/>
            <a:lstStyle/>
            <a:p>
              <a:pPr algn="ctr">
                <a:lnSpc>
                  <a:spcPts val="2728"/>
                </a:lnSpc>
              </a:pPr>
              <a:endParaRPr/>
            </a:p>
          </p:txBody>
        </p:sp>
      </p:grpSp>
      <p:sp>
        <p:nvSpPr>
          <p:cNvPr id="108" name="TextBox 108"/>
          <p:cNvSpPr txBox="1"/>
          <p:nvPr/>
        </p:nvSpPr>
        <p:spPr>
          <a:xfrm>
            <a:off x="3146471" y="7214335"/>
            <a:ext cx="1887032" cy="271596"/>
          </a:xfrm>
          <a:prstGeom prst="rect">
            <a:avLst/>
          </a:prstGeom>
        </p:spPr>
        <p:txBody>
          <a:bodyPr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Imperial Beach, CA</a:t>
            </a:r>
          </a:p>
        </p:txBody>
      </p:sp>
      <p:grpSp>
        <p:nvGrpSpPr>
          <p:cNvPr id="109" name="Group 109"/>
          <p:cNvGrpSpPr/>
          <p:nvPr/>
        </p:nvGrpSpPr>
        <p:grpSpPr>
          <a:xfrm>
            <a:off x="3085040" y="7205590"/>
            <a:ext cx="2009895" cy="317661"/>
            <a:chOff x="0" y="0"/>
            <a:chExt cx="639068" cy="101004"/>
          </a:xfrm>
        </p:grpSpPr>
        <p:sp>
          <p:nvSpPr>
            <p:cNvPr id="110" name="Freeform 110"/>
            <p:cNvSpPr/>
            <p:nvPr/>
          </p:nvSpPr>
          <p:spPr>
            <a:xfrm>
              <a:off x="0" y="0"/>
              <a:ext cx="639068" cy="101004"/>
            </a:xfrm>
            <a:custGeom>
              <a:avLst/>
              <a:gdLst/>
              <a:ahLst/>
              <a:cxnLst/>
              <a:rect l="l" t="t" r="r" b="b"/>
              <a:pathLst>
                <a:path w="639068" h="101004">
                  <a:moveTo>
                    <a:pt x="0" y="0"/>
                  </a:moveTo>
                  <a:lnTo>
                    <a:pt x="639068" y="0"/>
                  </a:lnTo>
                  <a:lnTo>
                    <a:pt x="639068" y="101004"/>
                  </a:lnTo>
                  <a:lnTo>
                    <a:pt x="0" y="101004"/>
                  </a:lnTo>
                  <a:close/>
                </a:path>
              </a:pathLst>
            </a:custGeom>
            <a:ln w="19050" cap="sq">
              <a:solidFill>
                <a:srgbClr val="B2D235"/>
              </a:solidFill>
              <a:prstDash val="solid"/>
              <a:miter/>
            </a:ln>
          </p:spPr>
          <p:txBody>
            <a:bodyPr/>
            <a:lstStyle/>
            <a:p>
              <a:endParaRPr lang="en-US"/>
            </a:p>
          </p:txBody>
        </p:sp>
        <p:sp>
          <p:nvSpPr>
            <p:cNvPr id="111" name="TextBox 111"/>
            <p:cNvSpPr txBox="1"/>
            <p:nvPr/>
          </p:nvSpPr>
          <p:spPr>
            <a:xfrm>
              <a:off x="0" y="-38100"/>
              <a:ext cx="639068" cy="139104"/>
            </a:xfrm>
            <a:prstGeom prst="rect">
              <a:avLst/>
            </a:prstGeom>
          </p:spPr>
          <p:txBody>
            <a:bodyPr lIns="42079" tIns="42079" rIns="42079" bIns="42079" rtlCol="0" anchor="ctr"/>
            <a:lstStyle/>
            <a:p>
              <a:pPr algn="ctr">
                <a:lnSpc>
                  <a:spcPts val="2728"/>
                </a:lnSpc>
              </a:pPr>
              <a:endParaRPr/>
            </a:p>
          </p:txBody>
        </p:sp>
      </p:grpSp>
      <p:grpSp>
        <p:nvGrpSpPr>
          <p:cNvPr id="112" name="Group 112"/>
          <p:cNvGrpSpPr/>
          <p:nvPr/>
        </p:nvGrpSpPr>
        <p:grpSpPr>
          <a:xfrm>
            <a:off x="14061013" y="4532631"/>
            <a:ext cx="1387907" cy="317661"/>
            <a:chOff x="0" y="0"/>
            <a:chExt cx="441300" cy="101004"/>
          </a:xfrm>
        </p:grpSpPr>
        <p:sp>
          <p:nvSpPr>
            <p:cNvPr id="113" name="Freeform 113"/>
            <p:cNvSpPr/>
            <p:nvPr/>
          </p:nvSpPr>
          <p:spPr>
            <a:xfrm>
              <a:off x="0" y="0"/>
              <a:ext cx="441300" cy="101004"/>
            </a:xfrm>
            <a:custGeom>
              <a:avLst/>
              <a:gdLst/>
              <a:ahLst/>
              <a:cxnLst/>
              <a:rect l="l" t="t" r="r" b="b"/>
              <a:pathLst>
                <a:path w="441300" h="101004">
                  <a:moveTo>
                    <a:pt x="0" y="0"/>
                  </a:moveTo>
                  <a:lnTo>
                    <a:pt x="441300" y="0"/>
                  </a:lnTo>
                  <a:lnTo>
                    <a:pt x="441300" y="101004"/>
                  </a:lnTo>
                  <a:lnTo>
                    <a:pt x="0" y="101004"/>
                  </a:lnTo>
                  <a:close/>
                </a:path>
              </a:pathLst>
            </a:custGeom>
            <a:ln w="19050" cap="sq">
              <a:solidFill>
                <a:srgbClr val="B2D235"/>
              </a:solidFill>
              <a:prstDash val="solid"/>
              <a:miter/>
            </a:ln>
          </p:spPr>
          <p:txBody>
            <a:bodyPr/>
            <a:lstStyle/>
            <a:p>
              <a:endParaRPr lang="en-US"/>
            </a:p>
          </p:txBody>
        </p:sp>
        <p:sp>
          <p:nvSpPr>
            <p:cNvPr id="114" name="TextBox 114"/>
            <p:cNvSpPr txBox="1"/>
            <p:nvPr/>
          </p:nvSpPr>
          <p:spPr>
            <a:xfrm>
              <a:off x="0" y="-38100"/>
              <a:ext cx="441300" cy="139104"/>
            </a:xfrm>
            <a:prstGeom prst="rect">
              <a:avLst/>
            </a:prstGeom>
          </p:spPr>
          <p:txBody>
            <a:bodyPr lIns="42079" tIns="42079" rIns="42079" bIns="42079" rtlCol="0" anchor="ctr"/>
            <a:lstStyle/>
            <a:p>
              <a:pPr algn="ctr">
                <a:lnSpc>
                  <a:spcPts val="2728"/>
                </a:lnSpc>
              </a:pPr>
              <a:endParaRPr/>
            </a:p>
          </p:txBody>
        </p:sp>
      </p:grpSp>
      <p:sp>
        <p:nvSpPr>
          <p:cNvPr id="115" name="TextBox 115"/>
          <p:cNvSpPr txBox="1"/>
          <p:nvPr/>
        </p:nvSpPr>
        <p:spPr>
          <a:xfrm>
            <a:off x="7946152" y="2938816"/>
            <a:ext cx="2953821" cy="489166"/>
          </a:xfrm>
          <a:prstGeom prst="rect">
            <a:avLst/>
          </a:prstGeom>
        </p:spPr>
        <p:txBody>
          <a:bodyPr wrap="square"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Boulder City and County, CO</a:t>
            </a:r>
          </a:p>
          <a:p>
            <a:pPr algn="l">
              <a:lnSpc>
                <a:spcPts val="1937"/>
              </a:lnSpc>
            </a:pPr>
            <a:r>
              <a:rPr lang="en-US" sz="1614">
                <a:solidFill>
                  <a:srgbClr val="FFFFFF"/>
                </a:solidFill>
                <a:latin typeface="Open Sauce 1"/>
                <a:ea typeface="Open Sauce 1"/>
                <a:cs typeface="Open Sauce 1"/>
                <a:sym typeface="Open Sauce 1"/>
              </a:rPr>
              <a:t>San Miguel County, CO</a:t>
            </a:r>
          </a:p>
        </p:txBody>
      </p:sp>
      <p:grpSp>
        <p:nvGrpSpPr>
          <p:cNvPr id="116" name="Group 116"/>
          <p:cNvGrpSpPr/>
          <p:nvPr/>
        </p:nvGrpSpPr>
        <p:grpSpPr>
          <a:xfrm>
            <a:off x="7874559" y="2902277"/>
            <a:ext cx="3024496" cy="562244"/>
            <a:chOff x="0" y="0"/>
            <a:chExt cx="961672" cy="178772"/>
          </a:xfrm>
        </p:grpSpPr>
        <p:sp>
          <p:nvSpPr>
            <p:cNvPr id="117" name="Freeform 117"/>
            <p:cNvSpPr/>
            <p:nvPr/>
          </p:nvSpPr>
          <p:spPr>
            <a:xfrm>
              <a:off x="0" y="0"/>
              <a:ext cx="961672" cy="178772"/>
            </a:xfrm>
            <a:custGeom>
              <a:avLst/>
              <a:gdLst/>
              <a:ahLst/>
              <a:cxnLst/>
              <a:rect l="l" t="t" r="r" b="b"/>
              <a:pathLst>
                <a:path w="961672" h="178772">
                  <a:moveTo>
                    <a:pt x="0" y="0"/>
                  </a:moveTo>
                  <a:lnTo>
                    <a:pt x="961672" y="0"/>
                  </a:lnTo>
                  <a:lnTo>
                    <a:pt x="961672" y="178772"/>
                  </a:lnTo>
                  <a:lnTo>
                    <a:pt x="0" y="178772"/>
                  </a:lnTo>
                  <a:close/>
                </a:path>
              </a:pathLst>
            </a:custGeom>
            <a:ln w="19050" cap="sq">
              <a:solidFill>
                <a:srgbClr val="B2D235"/>
              </a:solidFill>
              <a:prstDash val="solid"/>
              <a:miter/>
            </a:ln>
          </p:spPr>
          <p:txBody>
            <a:bodyPr/>
            <a:lstStyle/>
            <a:p>
              <a:endParaRPr lang="en-US"/>
            </a:p>
          </p:txBody>
        </p:sp>
        <p:sp>
          <p:nvSpPr>
            <p:cNvPr id="118" name="TextBox 118"/>
            <p:cNvSpPr txBox="1"/>
            <p:nvPr/>
          </p:nvSpPr>
          <p:spPr>
            <a:xfrm>
              <a:off x="0" y="-38100"/>
              <a:ext cx="961672" cy="216872"/>
            </a:xfrm>
            <a:prstGeom prst="rect">
              <a:avLst/>
            </a:prstGeom>
          </p:spPr>
          <p:txBody>
            <a:bodyPr lIns="42079" tIns="42079" rIns="42079" bIns="42079" rtlCol="0" anchor="ctr"/>
            <a:lstStyle/>
            <a:p>
              <a:pPr algn="ctr">
                <a:lnSpc>
                  <a:spcPts val="2728"/>
                </a:lnSpc>
              </a:pPr>
              <a:endParaRPr/>
            </a:p>
          </p:txBody>
        </p:sp>
      </p:grpSp>
      <p:sp>
        <p:nvSpPr>
          <p:cNvPr id="119" name="TextBox 119"/>
          <p:cNvSpPr txBox="1"/>
          <p:nvPr/>
        </p:nvSpPr>
        <p:spPr>
          <a:xfrm>
            <a:off x="11108721" y="3618941"/>
            <a:ext cx="1130671" cy="244583"/>
          </a:xfrm>
          <a:prstGeom prst="rect">
            <a:avLst/>
          </a:prstGeom>
        </p:spPr>
        <p:txBody>
          <a:bodyPr lIns="0" tIns="0" rIns="0" bIns="0" rtlCol="0" anchor="t">
            <a:spAutoFit/>
          </a:bodyPr>
          <a:lstStyle/>
          <a:p>
            <a:pPr algn="l">
              <a:lnSpc>
                <a:spcPts val="1937"/>
              </a:lnSpc>
            </a:pPr>
            <a:r>
              <a:rPr lang="en-US" sz="1614">
                <a:solidFill>
                  <a:srgbClr val="FFFFFF"/>
                </a:solidFill>
                <a:latin typeface="Open Sauce 1"/>
                <a:ea typeface="Open Sauce 1"/>
                <a:cs typeface="Open Sauce 1"/>
                <a:sym typeface="Open Sauce 1"/>
              </a:rPr>
              <a:t>Chicago, IL</a:t>
            </a:r>
          </a:p>
        </p:txBody>
      </p:sp>
      <p:grpSp>
        <p:nvGrpSpPr>
          <p:cNvPr id="120" name="Group 120"/>
          <p:cNvGrpSpPr/>
          <p:nvPr/>
        </p:nvGrpSpPr>
        <p:grpSpPr>
          <a:xfrm>
            <a:off x="11036080" y="3582402"/>
            <a:ext cx="1275954" cy="317661"/>
            <a:chOff x="0" y="0"/>
            <a:chExt cx="405704" cy="101004"/>
          </a:xfrm>
        </p:grpSpPr>
        <p:sp>
          <p:nvSpPr>
            <p:cNvPr id="121" name="Freeform 121"/>
            <p:cNvSpPr/>
            <p:nvPr/>
          </p:nvSpPr>
          <p:spPr>
            <a:xfrm>
              <a:off x="0" y="0"/>
              <a:ext cx="405704" cy="101004"/>
            </a:xfrm>
            <a:custGeom>
              <a:avLst/>
              <a:gdLst/>
              <a:ahLst/>
              <a:cxnLst/>
              <a:rect l="l" t="t" r="r" b="b"/>
              <a:pathLst>
                <a:path w="405704" h="101004">
                  <a:moveTo>
                    <a:pt x="0" y="0"/>
                  </a:moveTo>
                  <a:lnTo>
                    <a:pt x="405704" y="0"/>
                  </a:lnTo>
                  <a:lnTo>
                    <a:pt x="405704" y="101004"/>
                  </a:lnTo>
                  <a:lnTo>
                    <a:pt x="0" y="101004"/>
                  </a:lnTo>
                  <a:close/>
                </a:path>
              </a:pathLst>
            </a:custGeom>
            <a:ln w="19050" cap="sq">
              <a:solidFill>
                <a:srgbClr val="B2D235"/>
              </a:solidFill>
              <a:prstDash val="solid"/>
              <a:miter/>
            </a:ln>
          </p:spPr>
          <p:txBody>
            <a:bodyPr/>
            <a:lstStyle/>
            <a:p>
              <a:endParaRPr lang="en-US"/>
            </a:p>
          </p:txBody>
        </p:sp>
        <p:sp>
          <p:nvSpPr>
            <p:cNvPr id="122" name="TextBox 122"/>
            <p:cNvSpPr txBox="1"/>
            <p:nvPr/>
          </p:nvSpPr>
          <p:spPr>
            <a:xfrm>
              <a:off x="0" y="-38100"/>
              <a:ext cx="405704" cy="139104"/>
            </a:xfrm>
            <a:prstGeom prst="rect">
              <a:avLst/>
            </a:prstGeom>
          </p:spPr>
          <p:txBody>
            <a:bodyPr lIns="42079" tIns="42079" rIns="42079" bIns="42079" rtlCol="0" anchor="ctr"/>
            <a:lstStyle/>
            <a:p>
              <a:pPr algn="ctr">
                <a:lnSpc>
                  <a:spcPts val="2728"/>
                </a:lnSpc>
              </a:pPr>
              <a:endParaRPr/>
            </a:p>
          </p:txBody>
        </p:sp>
      </p:grpSp>
      <p:grpSp>
        <p:nvGrpSpPr>
          <p:cNvPr id="123" name="Group 123"/>
          <p:cNvGrpSpPr/>
          <p:nvPr/>
        </p:nvGrpSpPr>
        <p:grpSpPr>
          <a:xfrm>
            <a:off x="11743210" y="9034863"/>
            <a:ext cx="1463525" cy="635165"/>
            <a:chOff x="0" y="0"/>
            <a:chExt cx="465344" cy="201958"/>
          </a:xfrm>
        </p:grpSpPr>
        <p:sp>
          <p:nvSpPr>
            <p:cNvPr id="124" name="Freeform 124"/>
            <p:cNvSpPr/>
            <p:nvPr/>
          </p:nvSpPr>
          <p:spPr>
            <a:xfrm>
              <a:off x="0" y="0"/>
              <a:ext cx="465344" cy="201958"/>
            </a:xfrm>
            <a:custGeom>
              <a:avLst/>
              <a:gdLst/>
              <a:ahLst/>
              <a:cxnLst/>
              <a:rect l="l" t="t" r="r" b="b"/>
              <a:pathLst>
                <a:path w="465344" h="201958">
                  <a:moveTo>
                    <a:pt x="0" y="0"/>
                  </a:moveTo>
                  <a:lnTo>
                    <a:pt x="465344" y="0"/>
                  </a:lnTo>
                  <a:lnTo>
                    <a:pt x="465344" y="201958"/>
                  </a:lnTo>
                  <a:lnTo>
                    <a:pt x="0" y="201958"/>
                  </a:lnTo>
                  <a:close/>
                </a:path>
              </a:pathLst>
            </a:custGeom>
            <a:ln w="19050" cap="sq">
              <a:solidFill>
                <a:srgbClr val="B2D235"/>
              </a:solidFill>
              <a:prstDash val="solid"/>
              <a:miter/>
            </a:ln>
          </p:spPr>
          <p:txBody>
            <a:bodyPr/>
            <a:lstStyle/>
            <a:p>
              <a:endParaRPr lang="en-US"/>
            </a:p>
          </p:txBody>
        </p:sp>
        <p:sp>
          <p:nvSpPr>
            <p:cNvPr id="125" name="TextBox 125"/>
            <p:cNvSpPr txBox="1"/>
            <p:nvPr/>
          </p:nvSpPr>
          <p:spPr>
            <a:xfrm>
              <a:off x="0" y="-38100"/>
              <a:ext cx="465344" cy="240058"/>
            </a:xfrm>
            <a:prstGeom prst="rect">
              <a:avLst/>
            </a:prstGeom>
          </p:spPr>
          <p:txBody>
            <a:bodyPr lIns="42079" tIns="42079" rIns="42079" bIns="42079" rtlCol="0" anchor="ctr"/>
            <a:lstStyle/>
            <a:p>
              <a:pPr algn="ctr">
                <a:lnSpc>
                  <a:spcPts val="2728"/>
                </a:lnSpc>
              </a:pPr>
              <a:endParaRPr/>
            </a:p>
          </p:txBody>
        </p:sp>
      </p:grpSp>
      <p:sp>
        <p:nvSpPr>
          <p:cNvPr id="126" name="Freeform 126"/>
          <p:cNvSpPr/>
          <p:nvPr/>
        </p:nvSpPr>
        <p:spPr>
          <a:xfrm>
            <a:off x="10548500" y="8808506"/>
            <a:ext cx="1049873" cy="332022"/>
          </a:xfrm>
          <a:custGeom>
            <a:avLst/>
            <a:gdLst/>
            <a:ahLst/>
            <a:cxnLst/>
            <a:rect l="l" t="t" r="r" b="b"/>
            <a:pathLst>
              <a:path w="1049873" h="332022">
                <a:moveTo>
                  <a:pt x="0" y="0"/>
                </a:moveTo>
                <a:lnTo>
                  <a:pt x="1049873" y="0"/>
                </a:lnTo>
                <a:lnTo>
                  <a:pt x="1049873" y="332022"/>
                </a:lnTo>
                <a:lnTo>
                  <a:pt x="0" y="332022"/>
                </a:lnTo>
                <a:lnTo>
                  <a:pt x="0" y="0"/>
                </a:lnTo>
                <a:close/>
              </a:path>
            </a:pathLst>
          </a:custGeom>
          <a:blipFill>
            <a:blip r:embed="rId3">
              <a:alphaModFix amt="32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7" name="Freeform 127"/>
          <p:cNvSpPr/>
          <p:nvPr/>
        </p:nvSpPr>
        <p:spPr>
          <a:xfrm>
            <a:off x="10574707" y="8751449"/>
            <a:ext cx="997458" cy="315446"/>
          </a:xfrm>
          <a:custGeom>
            <a:avLst/>
            <a:gdLst/>
            <a:ahLst/>
            <a:cxnLst/>
            <a:rect l="l" t="t" r="r" b="b"/>
            <a:pathLst>
              <a:path w="997458" h="315446">
                <a:moveTo>
                  <a:pt x="0" y="0"/>
                </a:moveTo>
                <a:lnTo>
                  <a:pt x="997458" y="0"/>
                </a:lnTo>
                <a:lnTo>
                  <a:pt x="997458" y="315446"/>
                </a:lnTo>
                <a:lnTo>
                  <a:pt x="0" y="315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8" name="Group 128"/>
          <p:cNvGrpSpPr/>
          <p:nvPr/>
        </p:nvGrpSpPr>
        <p:grpSpPr>
          <a:xfrm>
            <a:off x="10897367" y="8811533"/>
            <a:ext cx="195278" cy="195278"/>
            <a:chOff x="0" y="0"/>
            <a:chExt cx="812800" cy="812800"/>
          </a:xfrm>
        </p:grpSpPr>
        <p:sp>
          <p:nvSpPr>
            <p:cNvPr id="129" name="Freeform 1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130" name="TextBox 130"/>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131" name="Group 131"/>
          <p:cNvGrpSpPr/>
          <p:nvPr/>
        </p:nvGrpSpPr>
        <p:grpSpPr>
          <a:xfrm>
            <a:off x="10808942" y="8723108"/>
            <a:ext cx="372128" cy="372128"/>
            <a:chOff x="0" y="0"/>
            <a:chExt cx="812800" cy="812800"/>
          </a:xfrm>
        </p:grpSpPr>
        <p:sp>
          <p:nvSpPr>
            <p:cNvPr id="132" name="Freeform 1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B2D235"/>
              </a:solidFill>
              <a:prstDash val="solid"/>
              <a:miter/>
            </a:ln>
          </p:spPr>
          <p:txBody>
            <a:bodyPr/>
            <a:lstStyle/>
            <a:p>
              <a:endParaRPr lang="en-US"/>
            </a:p>
          </p:txBody>
        </p:sp>
        <p:sp>
          <p:nvSpPr>
            <p:cNvPr id="133" name="TextBox 133"/>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grpSp>
        <p:nvGrpSpPr>
          <p:cNvPr id="134" name="Group 134"/>
          <p:cNvGrpSpPr/>
          <p:nvPr/>
        </p:nvGrpSpPr>
        <p:grpSpPr>
          <a:xfrm>
            <a:off x="10680759" y="8594925"/>
            <a:ext cx="628494" cy="628494"/>
            <a:chOff x="0" y="0"/>
            <a:chExt cx="812800" cy="812800"/>
          </a:xfrm>
        </p:grpSpPr>
        <p:sp>
          <p:nvSpPr>
            <p:cNvPr id="135" name="Freeform 1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B2D235"/>
              </a:solidFill>
              <a:prstDash val="solid"/>
              <a:miter/>
            </a:ln>
          </p:spPr>
          <p:txBody>
            <a:bodyPr/>
            <a:lstStyle/>
            <a:p>
              <a:endParaRPr lang="en-US"/>
            </a:p>
          </p:txBody>
        </p:sp>
        <p:sp>
          <p:nvSpPr>
            <p:cNvPr id="136" name="TextBox 136"/>
            <p:cNvSpPr txBox="1"/>
            <p:nvPr/>
          </p:nvSpPr>
          <p:spPr>
            <a:xfrm>
              <a:off x="76200" y="38100"/>
              <a:ext cx="660400" cy="698500"/>
            </a:xfrm>
            <a:prstGeom prst="rect">
              <a:avLst/>
            </a:prstGeom>
          </p:spPr>
          <p:txBody>
            <a:bodyPr lIns="42079" tIns="42079" rIns="42079" bIns="42079" rtlCol="0" anchor="ctr"/>
            <a:lstStyle/>
            <a:p>
              <a:pPr algn="ctr">
                <a:lnSpc>
                  <a:spcPts val="2728"/>
                </a:lnSpc>
              </a:pPr>
              <a:endParaRPr/>
            </a:p>
          </p:txBody>
        </p:sp>
      </p:grpSp>
      <p:sp>
        <p:nvSpPr>
          <p:cNvPr id="137" name="AutoShape 137"/>
          <p:cNvSpPr/>
          <p:nvPr/>
        </p:nvSpPr>
        <p:spPr>
          <a:xfrm>
            <a:off x="11241782" y="9021684"/>
            <a:ext cx="501428" cy="330762"/>
          </a:xfrm>
          <a:prstGeom prst="line">
            <a:avLst/>
          </a:prstGeom>
          <a:ln w="19050" cap="flat">
            <a:solidFill>
              <a:srgbClr val="B2D235"/>
            </a:solidFill>
            <a:prstDash val="solid"/>
            <a:headEnd type="none" w="sm" len="sm"/>
            <a:tailEnd type="none" w="sm" len="sm"/>
          </a:ln>
        </p:spPr>
        <p:txBody>
          <a:bodyPr/>
          <a:lstStyle/>
          <a:p>
            <a:endParaRPr lang="en-US"/>
          </a:p>
        </p:txBody>
      </p:sp>
      <p:grpSp>
        <p:nvGrpSpPr>
          <p:cNvPr id="138" name="Group 138"/>
          <p:cNvGrpSpPr/>
          <p:nvPr/>
        </p:nvGrpSpPr>
        <p:grpSpPr>
          <a:xfrm>
            <a:off x="12848162" y="3666128"/>
            <a:ext cx="412379" cy="344394"/>
            <a:chOff x="0" y="0"/>
            <a:chExt cx="108610" cy="90705"/>
          </a:xfrm>
        </p:grpSpPr>
        <p:sp>
          <p:nvSpPr>
            <p:cNvPr id="139" name="Freeform 139"/>
            <p:cNvSpPr/>
            <p:nvPr/>
          </p:nvSpPr>
          <p:spPr>
            <a:xfrm>
              <a:off x="0" y="0"/>
              <a:ext cx="108610" cy="90705"/>
            </a:xfrm>
            <a:custGeom>
              <a:avLst/>
              <a:gdLst/>
              <a:ahLst/>
              <a:cxnLst/>
              <a:rect l="l" t="t" r="r" b="b"/>
              <a:pathLst>
                <a:path w="108610" h="90705">
                  <a:moveTo>
                    <a:pt x="0" y="0"/>
                  </a:moveTo>
                  <a:lnTo>
                    <a:pt x="108610" y="0"/>
                  </a:lnTo>
                  <a:lnTo>
                    <a:pt x="108610" y="90705"/>
                  </a:lnTo>
                  <a:lnTo>
                    <a:pt x="0" y="90705"/>
                  </a:lnTo>
                  <a:close/>
                </a:path>
              </a:pathLst>
            </a:custGeom>
            <a:solidFill>
              <a:srgbClr val="263036"/>
            </a:solidFill>
          </p:spPr>
          <p:txBody>
            <a:bodyPr/>
            <a:lstStyle/>
            <a:p>
              <a:endParaRPr lang="en-US"/>
            </a:p>
          </p:txBody>
        </p:sp>
        <p:sp>
          <p:nvSpPr>
            <p:cNvPr id="140" name="TextBox 140"/>
            <p:cNvSpPr txBox="1"/>
            <p:nvPr/>
          </p:nvSpPr>
          <p:spPr>
            <a:xfrm>
              <a:off x="0" y="-38100"/>
              <a:ext cx="108610" cy="128805"/>
            </a:xfrm>
            <a:prstGeom prst="rect">
              <a:avLst/>
            </a:prstGeom>
          </p:spPr>
          <p:txBody>
            <a:bodyPr lIns="50800" tIns="50800" rIns="50800" bIns="50800" rtlCol="0" anchor="ctr"/>
            <a:lstStyle/>
            <a:p>
              <a:pPr algn="ctr">
                <a:lnSpc>
                  <a:spcPts val="2728"/>
                </a:lnSpc>
              </a:pPr>
              <a:endParaRPr/>
            </a:p>
          </p:txBody>
        </p:sp>
      </p:grpSp>
      <p:sp>
        <p:nvSpPr>
          <p:cNvPr id="141" name="AutoShape 141"/>
          <p:cNvSpPr/>
          <p:nvPr/>
        </p:nvSpPr>
        <p:spPr>
          <a:xfrm flipH="1" flipV="1">
            <a:off x="13057650" y="3795961"/>
            <a:ext cx="112412" cy="342519"/>
          </a:xfrm>
          <a:prstGeom prst="line">
            <a:avLst/>
          </a:prstGeom>
          <a:ln w="19050" cap="flat">
            <a:solidFill>
              <a:srgbClr val="FFFFFF"/>
            </a:solidFill>
            <a:prstDash val="solid"/>
            <a:headEnd type="none" w="sm" len="sm"/>
            <a:tailEnd type="none" w="sm" len="sm"/>
          </a:ln>
        </p:spPr>
        <p:txBody>
          <a:bodyPr/>
          <a:lstStyle/>
          <a:p>
            <a:endParaRPr lang="en-US"/>
          </a:p>
        </p:txBody>
      </p:sp>
      <p:sp>
        <p:nvSpPr>
          <p:cNvPr id="142" name="TextBox 142"/>
          <p:cNvSpPr txBox="1"/>
          <p:nvPr/>
        </p:nvSpPr>
        <p:spPr>
          <a:xfrm>
            <a:off x="14373049" y="4979591"/>
            <a:ext cx="2065789" cy="271596"/>
          </a:xfrm>
          <a:prstGeom prst="rect">
            <a:avLst/>
          </a:prstGeom>
        </p:spPr>
        <p:txBody>
          <a:bodyPr lIns="0" tIns="0" rIns="0" bIns="0" rtlCol="0" anchor="t">
            <a:spAutoFit/>
          </a:bodyPr>
          <a:lstStyle/>
          <a:p>
            <a:pPr algn="l">
              <a:lnSpc>
                <a:spcPts val="2260"/>
              </a:lnSpc>
            </a:pPr>
            <a:r>
              <a:rPr lang="en-US" sz="1614">
                <a:solidFill>
                  <a:srgbClr val="FFFFFF"/>
                </a:solidFill>
                <a:latin typeface="Open Sauce 1"/>
                <a:ea typeface="Open Sauce 1"/>
                <a:cs typeface="Open Sauce 1"/>
                <a:sym typeface="Open Sauce 1"/>
              </a:rPr>
              <a:t>New York City, NY</a:t>
            </a:r>
          </a:p>
        </p:txBody>
      </p:sp>
      <p:sp>
        <p:nvSpPr>
          <p:cNvPr id="143" name="TextBox 143"/>
          <p:cNvSpPr txBox="1"/>
          <p:nvPr/>
        </p:nvSpPr>
        <p:spPr>
          <a:xfrm>
            <a:off x="13221701" y="5907571"/>
            <a:ext cx="316998" cy="244583"/>
          </a:xfrm>
          <a:prstGeom prst="rect">
            <a:avLst/>
          </a:prstGeom>
        </p:spPr>
        <p:txBody>
          <a:bodyPr lIns="0" tIns="0" rIns="0" bIns="0" rtlCol="0" anchor="t">
            <a:spAutoFit/>
          </a:bodyPr>
          <a:lstStyle/>
          <a:p>
            <a:pPr marL="0" lvl="0" indent="0" algn="l">
              <a:lnSpc>
                <a:spcPts val="1937"/>
              </a:lnSpc>
              <a:spcBef>
                <a:spcPct val="0"/>
              </a:spcBef>
            </a:pPr>
            <a:r>
              <a:rPr lang="en-US" sz="1614" u="none" strike="noStrike">
                <a:solidFill>
                  <a:srgbClr val="FFFFFF"/>
                </a:solidFill>
                <a:latin typeface="Open Sauce 1"/>
                <a:ea typeface="Open Sauce 1"/>
                <a:cs typeface="Open Sauce 1"/>
                <a:sym typeface="Open Sauce 1"/>
              </a:rPr>
              <a:t>DC</a:t>
            </a:r>
          </a:p>
        </p:txBody>
      </p:sp>
      <p:sp>
        <p:nvSpPr>
          <p:cNvPr id="144" name="TextBox 144"/>
          <p:cNvSpPr txBox="1"/>
          <p:nvPr/>
        </p:nvSpPr>
        <p:spPr>
          <a:xfrm>
            <a:off x="13061998" y="5608822"/>
            <a:ext cx="424848"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MD</a:t>
            </a:r>
          </a:p>
        </p:txBody>
      </p:sp>
      <p:sp>
        <p:nvSpPr>
          <p:cNvPr id="145" name="TextBox 145"/>
          <p:cNvSpPr txBox="1"/>
          <p:nvPr/>
        </p:nvSpPr>
        <p:spPr>
          <a:xfrm>
            <a:off x="12843659" y="3528834"/>
            <a:ext cx="427982" cy="246012"/>
          </a:xfrm>
          <a:prstGeom prst="rect">
            <a:avLst/>
          </a:prstGeom>
        </p:spPr>
        <p:txBody>
          <a:bodyPr lIns="0" tIns="0" rIns="0" bIns="0" rtlCol="0" anchor="t">
            <a:spAutoFit/>
          </a:bodyPr>
          <a:lstStyle/>
          <a:p>
            <a:pPr marL="0" lvl="0" indent="0" algn="ctr">
              <a:lnSpc>
                <a:spcPts val="2052"/>
              </a:lnSpc>
              <a:spcBef>
                <a:spcPct val="0"/>
              </a:spcBef>
            </a:pPr>
            <a:r>
              <a:rPr lang="en-US" sz="1466" u="none" strike="noStrike">
                <a:solidFill>
                  <a:srgbClr val="FFFFFF"/>
                </a:solidFill>
                <a:latin typeface="Open Sauce 1 Light"/>
                <a:ea typeface="Open Sauce 1 Light"/>
                <a:cs typeface="Open Sauce 1 Light"/>
                <a:sym typeface="Open Sauce 1 Light"/>
              </a:rPr>
              <a:t>VT</a:t>
            </a:r>
          </a:p>
        </p:txBody>
      </p:sp>
      <p:sp>
        <p:nvSpPr>
          <p:cNvPr id="146" name="TextBox 146"/>
          <p:cNvSpPr txBox="1"/>
          <p:nvPr/>
        </p:nvSpPr>
        <p:spPr>
          <a:xfrm>
            <a:off x="7161468" y="8596430"/>
            <a:ext cx="441359" cy="246013"/>
          </a:xfrm>
          <a:prstGeom prst="rect">
            <a:avLst/>
          </a:prstGeom>
        </p:spPr>
        <p:txBody>
          <a:bodyPr lIns="0" tIns="0" rIns="0" bIns="0" rtlCol="0" anchor="t">
            <a:spAutoFit/>
          </a:bodyPr>
          <a:lstStyle/>
          <a:p>
            <a:pPr algn="ctr">
              <a:lnSpc>
                <a:spcPts val="2052"/>
              </a:lnSpc>
            </a:pPr>
            <a:r>
              <a:rPr lang="en-US" sz="1466">
                <a:solidFill>
                  <a:srgbClr val="FFFFFF"/>
                </a:solidFill>
                <a:latin typeface="Open Sauce 1 Light"/>
                <a:ea typeface="Open Sauce 1 Light"/>
                <a:cs typeface="Open Sauce 1 Light"/>
                <a:sym typeface="Open Sauce 1 Light"/>
              </a:rPr>
              <a:t>HI</a:t>
            </a:r>
          </a:p>
        </p:txBody>
      </p:sp>
      <p:sp>
        <p:nvSpPr>
          <p:cNvPr id="147" name="TextBox 147"/>
          <p:cNvSpPr txBox="1"/>
          <p:nvPr/>
        </p:nvSpPr>
        <p:spPr>
          <a:xfrm>
            <a:off x="1930029" y="3093235"/>
            <a:ext cx="2885548" cy="489166"/>
          </a:xfrm>
          <a:prstGeom prst="rect">
            <a:avLst/>
          </a:prstGeom>
        </p:spPr>
        <p:txBody>
          <a:bodyPr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Makah Indian Tribe</a:t>
            </a:r>
          </a:p>
          <a:p>
            <a:pPr algn="r">
              <a:lnSpc>
                <a:spcPts val="1937"/>
              </a:lnSpc>
            </a:pPr>
            <a:r>
              <a:rPr lang="en-US" sz="1614">
                <a:solidFill>
                  <a:srgbClr val="FFFFFF"/>
                </a:solidFill>
                <a:latin typeface="Open Sauce 1"/>
                <a:ea typeface="Open Sauce 1"/>
                <a:cs typeface="Open Sauce 1"/>
                <a:sym typeface="Open Sauce 1"/>
              </a:rPr>
              <a:t>Shoalwater Bay Indian Tribe</a:t>
            </a:r>
          </a:p>
        </p:txBody>
      </p:sp>
      <p:sp>
        <p:nvSpPr>
          <p:cNvPr id="148" name="TextBox 148"/>
          <p:cNvSpPr txBox="1"/>
          <p:nvPr/>
        </p:nvSpPr>
        <p:spPr>
          <a:xfrm>
            <a:off x="2169905" y="4010462"/>
            <a:ext cx="2543988" cy="271596"/>
          </a:xfrm>
          <a:prstGeom prst="rect">
            <a:avLst/>
          </a:prstGeom>
        </p:spPr>
        <p:txBody>
          <a:bodyPr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Multnomah County, OR</a:t>
            </a:r>
          </a:p>
        </p:txBody>
      </p:sp>
      <p:sp>
        <p:nvSpPr>
          <p:cNvPr id="149" name="TextBox 149"/>
          <p:cNvSpPr txBox="1"/>
          <p:nvPr/>
        </p:nvSpPr>
        <p:spPr>
          <a:xfrm>
            <a:off x="7718524" y="9223073"/>
            <a:ext cx="1613494" cy="271596"/>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Maui County, HI</a:t>
            </a:r>
          </a:p>
        </p:txBody>
      </p:sp>
      <p:sp>
        <p:nvSpPr>
          <p:cNvPr id="150" name="TextBox 150"/>
          <p:cNvSpPr txBox="1"/>
          <p:nvPr/>
        </p:nvSpPr>
        <p:spPr>
          <a:xfrm>
            <a:off x="2362200" y="4806586"/>
            <a:ext cx="1918695" cy="268792"/>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Marin County, CA</a:t>
            </a:r>
          </a:p>
        </p:txBody>
      </p:sp>
      <p:sp>
        <p:nvSpPr>
          <p:cNvPr id="151" name="TextBox 151"/>
          <p:cNvSpPr txBox="1"/>
          <p:nvPr/>
        </p:nvSpPr>
        <p:spPr>
          <a:xfrm>
            <a:off x="13080915" y="7098664"/>
            <a:ext cx="1586249" cy="268792"/>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Charleston, SC</a:t>
            </a:r>
          </a:p>
        </p:txBody>
      </p:sp>
      <p:sp>
        <p:nvSpPr>
          <p:cNvPr id="152" name="TextBox 152"/>
          <p:cNvSpPr txBox="1"/>
          <p:nvPr/>
        </p:nvSpPr>
        <p:spPr>
          <a:xfrm>
            <a:off x="3954844" y="9139397"/>
            <a:ext cx="2852778" cy="273314"/>
          </a:xfrm>
          <a:prstGeom prst="rect">
            <a:avLst/>
          </a:prstGeom>
        </p:spPr>
        <p:txBody>
          <a:bodyPr wrap="square" lIns="0" tIns="0" rIns="0" bIns="0" rtlCol="0" anchor="t">
            <a:spAutoFit/>
          </a:bodyPr>
          <a:lstStyle/>
          <a:p>
            <a:pPr algn="ctr">
              <a:lnSpc>
                <a:spcPts val="2260"/>
              </a:lnSpc>
            </a:pPr>
            <a:r>
              <a:rPr lang="en-US" sz="1614">
                <a:solidFill>
                  <a:srgbClr val="FFFFFF"/>
                </a:solidFill>
                <a:latin typeface="Open Sauce 1"/>
                <a:ea typeface="Open Sauce 1"/>
                <a:cs typeface="Open Sauce 1"/>
                <a:sym typeface="Open Sauce 1"/>
              </a:rPr>
              <a:t>Honolulu City and County, HI</a:t>
            </a:r>
          </a:p>
        </p:txBody>
      </p:sp>
      <p:sp>
        <p:nvSpPr>
          <p:cNvPr id="153" name="TextBox 153"/>
          <p:cNvSpPr txBox="1"/>
          <p:nvPr/>
        </p:nvSpPr>
        <p:spPr>
          <a:xfrm>
            <a:off x="14436068" y="5398169"/>
            <a:ext cx="1790204" cy="244583"/>
          </a:xfrm>
          <a:prstGeom prst="rect">
            <a:avLst/>
          </a:prstGeom>
        </p:spPr>
        <p:txBody>
          <a:bodyPr lIns="0" tIns="0" rIns="0" bIns="0" rtlCol="0" anchor="t">
            <a:spAutoFit/>
          </a:bodyPr>
          <a:lstStyle/>
          <a:p>
            <a:pPr algn="r">
              <a:lnSpc>
                <a:spcPts val="1937"/>
              </a:lnSpc>
            </a:pPr>
            <a:r>
              <a:rPr lang="en-US" sz="1614">
                <a:solidFill>
                  <a:srgbClr val="FFFFFF"/>
                </a:solidFill>
                <a:latin typeface="Open Sauce 1"/>
                <a:ea typeface="Open Sauce 1"/>
                <a:cs typeface="Open Sauce 1"/>
                <a:sym typeface="Open Sauce 1"/>
              </a:rPr>
              <a:t>Bucks County, PA</a:t>
            </a:r>
          </a:p>
        </p:txBody>
      </p:sp>
      <p:sp>
        <p:nvSpPr>
          <p:cNvPr id="154" name="TextBox 154"/>
          <p:cNvSpPr txBox="1"/>
          <p:nvPr/>
        </p:nvSpPr>
        <p:spPr>
          <a:xfrm>
            <a:off x="11821362" y="9135268"/>
            <a:ext cx="1407849" cy="489166"/>
          </a:xfrm>
          <a:prstGeom prst="rect">
            <a:avLst/>
          </a:prstGeom>
        </p:spPr>
        <p:txBody>
          <a:bodyPr lIns="0" tIns="0" rIns="0" bIns="0" rtlCol="0" anchor="t">
            <a:spAutoFit/>
          </a:bodyPr>
          <a:lstStyle/>
          <a:p>
            <a:pPr algn="l">
              <a:lnSpc>
                <a:spcPts val="1937"/>
              </a:lnSpc>
            </a:pPr>
            <a:r>
              <a:rPr lang="en-US" sz="1614" err="1">
                <a:solidFill>
                  <a:srgbClr val="FFFFFF"/>
                </a:solidFill>
                <a:latin typeface="Open Sauce 1"/>
                <a:ea typeface="Open Sauce 1"/>
                <a:cs typeface="Open Sauce 1"/>
                <a:sym typeface="Open Sauce 1"/>
              </a:rPr>
              <a:t>Bayamón</a:t>
            </a:r>
            <a:r>
              <a:rPr lang="en-US" sz="1614">
                <a:solidFill>
                  <a:srgbClr val="FFFFFF"/>
                </a:solidFill>
                <a:latin typeface="Open Sauce 1"/>
                <a:ea typeface="Open Sauce 1"/>
                <a:cs typeface="Open Sauce 1"/>
                <a:sym typeface="Open Sauce 1"/>
              </a:rPr>
              <a:t>, PR</a:t>
            </a:r>
          </a:p>
          <a:p>
            <a:pPr algn="l">
              <a:lnSpc>
                <a:spcPts val="1937"/>
              </a:lnSpc>
            </a:pPr>
            <a:r>
              <a:rPr lang="en-US" sz="1614">
                <a:solidFill>
                  <a:srgbClr val="FFFFFF"/>
                </a:solidFill>
                <a:latin typeface="Open Sauce 1"/>
                <a:ea typeface="Open Sauce 1"/>
                <a:cs typeface="Open Sauce 1"/>
                <a:sym typeface="Open Sauce 1"/>
              </a:rPr>
              <a:t>San Juan, PR</a:t>
            </a:r>
          </a:p>
        </p:txBody>
      </p:sp>
      <p:sp>
        <p:nvSpPr>
          <p:cNvPr id="155" name="TextBox 155"/>
          <p:cNvSpPr txBox="1"/>
          <p:nvPr/>
        </p:nvSpPr>
        <p:spPr>
          <a:xfrm>
            <a:off x="10721297" y="9261570"/>
            <a:ext cx="547417" cy="214211"/>
          </a:xfrm>
          <a:prstGeom prst="rect">
            <a:avLst/>
          </a:prstGeom>
        </p:spPr>
        <p:txBody>
          <a:bodyPr lIns="0" tIns="0" rIns="0" bIns="0" rtlCol="0" anchor="t">
            <a:spAutoFit/>
          </a:bodyPr>
          <a:lstStyle/>
          <a:p>
            <a:pPr algn="ctr">
              <a:lnSpc>
                <a:spcPts val="1854"/>
              </a:lnSpc>
            </a:pPr>
            <a:r>
              <a:rPr lang="en-US" sz="1324">
                <a:solidFill>
                  <a:srgbClr val="FFFFFF"/>
                </a:solidFill>
                <a:latin typeface="Open Sauce 1"/>
                <a:ea typeface="Open Sauce 1"/>
                <a:cs typeface="Open Sauce 1"/>
                <a:sym typeface="Open Sauce 1"/>
              </a:rPr>
              <a:t>PR</a:t>
            </a:r>
          </a:p>
        </p:txBody>
      </p:sp>
      <p:sp>
        <p:nvSpPr>
          <p:cNvPr id="156" name="TextBox 156"/>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January 2026. </a:t>
            </a:r>
          </a:p>
        </p:txBody>
      </p:sp>
      <p:sp>
        <p:nvSpPr>
          <p:cNvPr id="157" name="TextBox 157"/>
          <p:cNvSpPr txBox="1"/>
          <p:nvPr/>
        </p:nvSpPr>
        <p:spPr>
          <a:xfrm>
            <a:off x="1028700" y="1119106"/>
            <a:ext cx="16586255" cy="600075"/>
          </a:xfrm>
          <a:prstGeom prst="rect">
            <a:avLst/>
          </a:prstGeom>
        </p:spPr>
        <p:txBody>
          <a:bodyPr lIns="0" tIns="0" rIns="0" bIns="0" rtlCol="0" anchor="t">
            <a:spAutoFit/>
          </a:bodyPr>
          <a:lstStyle/>
          <a:p>
            <a:pPr marL="0" lvl="0" indent="0" algn="ctr">
              <a:lnSpc>
                <a:spcPts val="4799"/>
              </a:lnSpc>
            </a:pPr>
            <a:r>
              <a:rPr lang="en-US" sz="3999" b="1">
                <a:solidFill>
                  <a:srgbClr val="B2D235"/>
                </a:solidFill>
                <a:latin typeface="Open Sauce 1 Heavy"/>
                <a:ea typeface="Open Sauce 1 Heavy"/>
                <a:cs typeface="Open Sauce 1 Heavy"/>
                <a:sym typeface="Open Sauce 1 Heavy"/>
              </a:rPr>
              <a:t>STATE AND LOCAL GOVERNMENTS V. FOSSIL FUEL COMPANIES </a:t>
            </a:r>
          </a:p>
        </p:txBody>
      </p:sp>
      <p:grpSp>
        <p:nvGrpSpPr>
          <p:cNvPr id="158" name="Group 158"/>
          <p:cNvGrpSpPr/>
          <p:nvPr/>
        </p:nvGrpSpPr>
        <p:grpSpPr>
          <a:xfrm>
            <a:off x="4161181" y="2136063"/>
            <a:ext cx="9561850" cy="352223"/>
            <a:chOff x="0" y="0"/>
            <a:chExt cx="12749133" cy="469631"/>
          </a:xfrm>
        </p:grpSpPr>
        <p:grpSp>
          <p:nvGrpSpPr>
            <p:cNvPr id="159" name="Group 159"/>
            <p:cNvGrpSpPr/>
            <p:nvPr/>
          </p:nvGrpSpPr>
          <p:grpSpPr>
            <a:xfrm>
              <a:off x="0" y="0"/>
              <a:ext cx="468024" cy="469631"/>
              <a:chOff x="0" y="0"/>
              <a:chExt cx="96206" cy="96536"/>
            </a:xfrm>
          </p:grpSpPr>
          <p:sp>
            <p:nvSpPr>
              <p:cNvPr id="160" name="Freeform 16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41B6C4"/>
              </a:solidFill>
              <a:ln w="9525" cap="sq">
                <a:solidFill>
                  <a:srgbClr val="41B6C4"/>
                </a:solidFill>
                <a:prstDash val="solid"/>
                <a:miter/>
              </a:ln>
            </p:spPr>
            <p:txBody>
              <a:bodyPr/>
              <a:lstStyle/>
              <a:p>
                <a:endParaRPr lang="en-US"/>
              </a:p>
            </p:txBody>
          </p:sp>
          <p:sp>
            <p:nvSpPr>
              <p:cNvPr id="161" name="TextBox 161"/>
              <p:cNvSpPr txBox="1"/>
              <p:nvPr/>
            </p:nvSpPr>
            <p:spPr>
              <a:xfrm>
                <a:off x="0" y="38100"/>
                <a:ext cx="96206" cy="58436"/>
              </a:xfrm>
              <a:prstGeom prst="rect">
                <a:avLst/>
              </a:prstGeom>
            </p:spPr>
            <p:txBody>
              <a:bodyPr lIns="48816" tIns="48816" rIns="48816" bIns="48816" rtlCol="0" anchor="ctr"/>
              <a:lstStyle/>
              <a:p>
                <a:pPr algn="ctr">
                  <a:lnSpc>
                    <a:spcPts val="2400"/>
                  </a:lnSpc>
                </a:pPr>
                <a:endParaRPr/>
              </a:p>
            </p:txBody>
          </p:sp>
        </p:grpSp>
        <p:sp>
          <p:nvSpPr>
            <p:cNvPr id="162" name="TextBox 162"/>
            <p:cNvSpPr txBox="1"/>
            <p:nvPr/>
          </p:nvSpPr>
          <p:spPr>
            <a:xfrm>
              <a:off x="609690" y="-13655"/>
              <a:ext cx="3932858" cy="449792"/>
            </a:xfrm>
            <a:prstGeom prst="rect">
              <a:avLst/>
            </a:prstGeom>
          </p:spPr>
          <p:txBody>
            <a:bodyPr lIns="0" tIns="0" rIns="0" bIns="0" rtlCol="0" anchor="t">
              <a:spAutoFit/>
            </a:bodyPr>
            <a:lstStyle/>
            <a:p>
              <a:pPr algn="l">
                <a:lnSpc>
                  <a:spcPts val="2800"/>
                </a:lnSpc>
              </a:pPr>
              <a:r>
                <a:rPr lang="en-US" sz="2000">
                  <a:solidFill>
                    <a:srgbClr val="FFFFFF"/>
                  </a:solidFill>
                  <a:latin typeface="Open Sauce 1"/>
                  <a:ea typeface="Open Sauce 1"/>
                  <a:cs typeface="Open Sauce 1"/>
                  <a:sym typeface="Open Sauce 1"/>
                </a:rPr>
                <a:t>State or Territory filed</a:t>
              </a:r>
            </a:p>
          </p:txBody>
        </p:sp>
        <p:grpSp>
          <p:nvGrpSpPr>
            <p:cNvPr id="163" name="Group 163"/>
            <p:cNvGrpSpPr/>
            <p:nvPr/>
          </p:nvGrpSpPr>
          <p:grpSpPr>
            <a:xfrm>
              <a:off x="4682248" y="803"/>
              <a:ext cx="468024" cy="468024"/>
              <a:chOff x="0" y="0"/>
              <a:chExt cx="812800" cy="812800"/>
            </a:xfrm>
          </p:grpSpPr>
          <p:sp>
            <p:nvSpPr>
              <p:cNvPr id="164" name="Freeform 1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2D235"/>
              </a:solidFill>
              <a:ln w="19050" cap="sq">
                <a:solidFill>
                  <a:srgbClr val="263036"/>
                </a:solidFill>
                <a:prstDash val="solid"/>
                <a:miter/>
              </a:ln>
            </p:spPr>
            <p:txBody>
              <a:bodyPr/>
              <a:lstStyle/>
              <a:p>
                <a:endParaRPr lang="en-US"/>
              </a:p>
            </p:txBody>
          </p:sp>
          <p:sp>
            <p:nvSpPr>
              <p:cNvPr id="165" name="TextBox 165"/>
              <p:cNvSpPr txBox="1"/>
              <p:nvPr/>
            </p:nvSpPr>
            <p:spPr>
              <a:xfrm>
                <a:off x="76200" y="38100"/>
                <a:ext cx="660400" cy="698500"/>
              </a:xfrm>
              <a:prstGeom prst="rect">
                <a:avLst/>
              </a:prstGeom>
            </p:spPr>
            <p:txBody>
              <a:bodyPr lIns="38656" tIns="38656" rIns="38656" bIns="38656" rtlCol="0" anchor="ctr"/>
              <a:lstStyle/>
              <a:p>
                <a:pPr algn="ctr">
                  <a:lnSpc>
                    <a:spcPts val="2728"/>
                  </a:lnSpc>
                </a:pPr>
                <a:endParaRPr/>
              </a:p>
            </p:txBody>
          </p:sp>
        </p:grpSp>
        <p:sp>
          <p:nvSpPr>
            <p:cNvPr id="166" name="TextBox 166"/>
            <p:cNvSpPr txBox="1"/>
            <p:nvPr/>
          </p:nvSpPr>
          <p:spPr>
            <a:xfrm>
              <a:off x="5290936" y="-13655"/>
              <a:ext cx="7458197" cy="449792"/>
            </a:xfrm>
            <a:prstGeom prst="rect">
              <a:avLst/>
            </a:prstGeom>
          </p:spPr>
          <p:txBody>
            <a:bodyPr lIns="0" tIns="0" rIns="0" bIns="0" rtlCol="0" anchor="t">
              <a:spAutoFit/>
            </a:bodyPr>
            <a:lstStyle/>
            <a:p>
              <a:pPr algn="l">
                <a:lnSpc>
                  <a:spcPts val="2800"/>
                </a:lnSpc>
              </a:pPr>
              <a:r>
                <a:rPr lang="en-US" sz="2000">
                  <a:solidFill>
                    <a:srgbClr val="FFFFFF"/>
                  </a:solidFill>
                  <a:latin typeface="Open Sauce 1"/>
                  <a:ea typeface="Open Sauce 1"/>
                  <a:cs typeface="Open Sauce 1"/>
                  <a:sym typeface="Open Sauce 1"/>
                </a:rPr>
                <a:t>City, County, and/or Tribal Government filed</a:t>
              </a:r>
            </a:p>
          </p:txBody>
        </p:sp>
      </p:grpSp>
      <p:sp>
        <p:nvSpPr>
          <p:cNvPr id="167" name="Freeform 16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9305046" y="-17942"/>
            <a:ext cx="8982954" cy="10304942"/>
          </a:xfrm>
          <a:custGeom>
            <a:avLst/>
            <a:gdLst/>
            <a:ahLst/>
            <a:cxnLst/>
            <a:rect l="l" t="t" r="r" b="b"/>
            <a:pathLst>
              <a:path w="8982954" h="10304942">
                <a:moveTo>
                  <a:pt x="0" y="0"/>
                </a:moveTo>
                <a:lnTo>
                  <a:pt x="8982954" y="0"/>
                </a:lnTo>
                <a:lnTo>
                  <a:pt x="8982954" y="10304942"/>
                </a:lnTo>
                <a:lnTo>
                  <a:pt x="0" y="10304942"/>
                </a:lnTo>
                <a:lnTo>
                  <a:pt x="0" y="0"/>
                </a:lnTo>
                <a:close/>
              </a:path>
            </a:pathLst>
          </a:custGeom>
          <a:blipFill>
            <a:blip r:embed="rId2" cstate="screen">
              <a:alphaModFix amt="2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aphicFrame>
        <p:nvGraphicFramePr>
          <p:cNvPr id="4" name="Table 4"/>
          <p:cNvGraphicFramePr>
            <a:graphicFrameLocks noGrp="1"/>
          </p:cNvGraphicFramePr>
          <p:nvPr/>
        </p:nvGraphicFramePr>
        <p:xfrm>
          <a:off x="9944258" y="1509971"/>
          <a:ext cx="7704531" cy="6753509"/>
        </p:xfrm>
        <a:graphic>
          <a:graphicData uri="http://schemas.openxmlformats.org/drawingml/2006/table">
            <a:tbl>
              <a:tblPr/>
              <a:tblGrid>
                <a:gridCol w="971552">
                  <a:extLst>
                    <a:ext uri="{9D8B030D-6E8A-4147-A177-3AD203B41FA5}">
                      <a16:colId xmlns:a16="http://schemas.microsoft.com/office/drawing/2014/main" val="20000"/>
                    </a:ext>
                  </a:extLst>
                </a:gridCol>
                <a:gridCol w="5413698">
                  <a:extLst>
                    <a:ext uri="{9D8B030D-6E8A-4147-A177-3AD203B41FA5}">
                      <a16:colId xmlns:a16="http://schemas.microsoft.com/office/drawing/2014/main" val="20001"/>
                    </a:ext>
                  </a:extLst>
                </a:gridCol>
                <a:gridCol w="1319281">
                  <a:extLst>
                    <a:ext uri="{9D8B030D-6E8A-4147-A177-3AD203B41FA5}">
                      <a16:colId xmlns:a16="http://schemas.microsoft.com/office/drawing/2014/main" val="20002"/>
                    </a:ext>
                  </a:extLst>
                </a:gridCol>
              </a:tblGrid>
              <a:tr h="324321">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STATE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CASE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tc>
                  <a:txBody>
                    <a:bodyPr/>
                    <a:lstStyle/>
                    <a:p>
                      <a:pPr algn="ctr">
                        <a:lnSpc>
                          <a:spcPts val="2380"/>
                        </a:lnSpc>
                        <a:defRPr/>
                      </a:pPr>
                      <a:r>
                        <a:rPr lang="en-US" sz="1700" b="1">
                          <a:solidFill>
                            <a:srgbClr val="FFFFFF"/>
                          </a:solidFill>
                          <a:latin typeface="Open Sauce SemiBold Bold"/>
                          <a:ea typeface="Open Sauce SemiBold Bold"/>
                          <a:cs typeface="Open Sauce SemiBold Bold"/>
                          <a:sym typeface="Open Sauce SemiBold Bold"/>
                        </a:rPr>
                        <a:t>DATE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263036"/>
                    </a:solidFill>
                  </a:tcPr>
                </a:tc>
                <a:extLst>
                  <a:ext uri="{0D108BD9-81ED-4DB2-BD59-A6C34878D82A}">
                    <a16:rowId xmlns:a16="http://schemas.microsoft.com/office/drawing/2014/main" val="10000"/>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1700"/>
                        </a:lnSpc>
                        <a:defRPr/>
                      </a:pPr>
                      <a:r>
                        <a:rPr lang="en-US" sz="1700">
                          <a:solidFill>
                            <a:srgbClr val="000000"/>
                          </a:solidFill>
                          <a:latin typeface="Open Sauce 1"/>
                          <a:ea typeface="Open Sauce 1"/>
                          <a:cs typeface="Open Sauce 1"/>
                          <a:sym typeface="Open Sauce 1"/>
                        </a:rPr>
                        <a:t>Commonwealth of Mass.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2021</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1"/>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HI</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&amp; County of Honolulu v. Sunoco LP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2023</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2"/>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NJ</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Hoboken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2023</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3"/>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DE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Delaware v. BP America Inc.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04"/>
                  </a:ext>
                </a:extLst>
              </a:tr>
              <a:tr h="620026">
                <a:tc>
                  <a:txBody>
                    <a:bodyPr/>
                    <a:lstStyle/>
                    <a:p>
                      <a:pPr algn="ctr">
                        <a:lnSpc>
                          <a:spcPts val="2397"/>
                        </a:lnSpc>
                        <a:defRPr/>
                      </a:pPr>
                      <a:r>
                        <a:rPr lang="en-US" sz="1700">
                          <a:solidFill>
                            <a:srgbClr val="000000"/>
                          </a:solidFill>
                          <a:latin typeface="Open Sauce 1"/>
                          <a:ea typeface="Open Sauce 1"/>
                          <a:cs typeface="Open Sauce 1"/>
                          <a:sym typeface="Open Sauce 1"/>
                        </a:rPr>
                        <a:t>CO</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Bd. of County Commissioners of Boulder County v. Suncor Energy (U.S.A.), Inc.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5"/>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MD</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Mayor &amp; City Council of Baltimore v. BP p.l.c.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06"/>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CT</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Connecticut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Jun.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7"/>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CA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Fuel Industry Climate Cases</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Oct.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8"/>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VT</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Vermont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Dec. 2024</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1AA5BE"/>
                    </a:solidFill>
                  </a:tcPr>
                </a:tc>
                <a:extLst>
                  <a:ext uri="{0D108BD9-81ED-4DB2-BD59-A6C34878D82A}">
                    <a16:rowId xmlns:a16="http://schemas.microsoft.com/office/drawing/2014/main" val="10009"/>
                  </a:ext>
                </a:extLst>
              </a:tr>
              <a:tr h="620026">
                <a:tc>
                  <a:txBody>
                    <a:bodyPr/>
                    <a:lstStyle/>
                    <a:p>
                      <a:pPr algn="ctr">
                        <a:lnSpc>
                          <a:spcPts val="2397"/>
                        </a:lnSpc>
                        <a:defRPr/>
                      </a:pPr>
                      <a:r>
                        <a:rPr lang="en-US" sz="1700">
                          <a:solidFill>
                            <a:srgbClr val="000000"/>
                          </a:solidFill>
                          <a:latin typeface="Open Sauce 1"/>
                          <a:ea typeface="Open Sauce 1"/>
                          <a:cs typeface="Open Sauce 1"/>
                          <a:sym typeface="Open Sauce 1"/>
                        </a:rPr>
                        <a:t>MD</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Annapolis v. BP p.l.c. and Anne Arundel County v. BP p.l.c.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0"/>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NY</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New York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Jan.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1"/>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NJ</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Platkin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Feb.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2"/>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MN</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State of Minnesota v. American Petroleum Institute</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Feb.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13"/>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DC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District of Columbia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Apr.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80DDE7"/>
                    </a:solidFill>
                  </a:tcPr>
                </a:tc>
                <a:extLst>
                  <a:ext uri="{0D108BD9-81ED-4DB2-BD59-A6C34878D82A}">
                    <a16:rowId xmlns:a16="http://schemas.microsoft.com/office/drawing/2014/main" val="10014"/>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PA</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Bucks County v. BP p.l.c et al.</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May.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5"/>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SC</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City of Charleston v. Brabham Oil Co. et al.</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Aug.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6"/>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PR</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Municipality of Bayamón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Sep.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7"/>
                  </a:ext>
                </a:extLst>
              </a:tr>
              <a:tr h="324321">
                <a:tc>
                  <a:txBody>
                    <a:bodyPr/>
                    <a:lstStyle/>
                    <a:p>
                      <a:pPr algn="ctr">
                        <a:lnSpc>
                          <a:spcPts val="2397"/>
                        </a:lnSpc>
                        <a:defRPr/>
                      </a:pPr>
                      <a:r>
                        <a:rPr lang="en-US" sz="1700">
                          <a:solidFill>
                            <a:srgbClr val="000000"/>
                          </a:solidFill>
                          <a:latin typeface="Open Sauce 1"/>
                          <a:ea typeface="Open Sauce 1"/>
                          <a:cs typeface="Open Sauce 1"/>
                          <a:sym typeface="Open Sauce 1"/>
                        </a:rPr>
                        <a:t>PR</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l">
                        <a:lnSpc>
                          <a:spcPts val="2397"/>
                        </a:lnSpc>
                        <a:defRPr/>
                      </a:pPr>
                      <a:r>
                        <a:rPr lang="en-US" sz="1700">
                          <a:solidFill>
                            <a:srgbClr val="000000"/>
                          </a:solidFill>
                          <a:latin typeface="Open Sauce 1"/>
                          <a:ea typeface="Open Sauce 1"/>
                          <a:cs typeface="Open Sauce 1"/>
                          <a:sym typeface="Open Sauce 1"/>
                        </a:rPr>
                        <a:t>Municipality of San Juan v. Exxon Mobil Corp.</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tc>
                  <a:txBody>
                    <a:bodyPr/>
                    <a:lstStyle/>
                    <a:p>
                      <a:pPr algn="ctr">
                        <a:lnSpc>
                          <a:spcPts val="2397"/>
                        </a:lnSpc>
                        <a:defRPr/>
                      </a:pPr>
                      <a:r>
                        <a:rPr lang="en-US" sz="1700">
                          <a:solidFill>
                            <a:srgbClr val="000000"/>
                          </a:solidFill>
                          <a:latin typeface="Open Sauce 1"/>
                          <a:ea typeface="Open Sauce 1"/>
                          <a:cs typeface="Open Sauce 1"/>
                          <a:sym typeface="Open Sauce 1"/>
                        </a:rPr>
                        <a:t>Sep. 2025</a:t>
                      </a:r>
                      <a:endParaRPr lang="en-US" sz="1100"/>
                    </a:p>
                  </a:txBody>
                  <a:tcPr marL="0" marR="0" marT="0" marB="0" anchor="ctr">
                    <a:lnL w="9818" cap="flat" cmpd="sng" algn="ctr">
                      <a:solidFill>
                        <a:srgbClr val="000000"/>
                      </a:solidFill>
                      <a:prstDash val="solid"/>
                      <a:round/>
                      <a:headEnd type="none" w="med" len="med"/>
                      <a:tailEnd type="none" w="med" len="med"/>
                    </a:lnL>
                    <a:lnR w="9818" cap="flat" cmpd="sng" algn="ctr">
                      <a:solidFill>
                        <a:srgbClr val="000000"/>
                      </a:solidFill>
                      <a:prstDash val="solid"/>
                      <a:round/>
                      <a:headEnd type="none" w="med" len="med"/>
                      <a:tailEnd type="none" w="med" len="med"/>
                    </a:lnR>
                    <a:lnT w="9818" cap="flat" cmpd="sng" algn="ctr">
                      <a:solidFill>
                        <a:srgbClr val="000000"/>
                      </a:solidFill>
                      <a:prstDash val="solid"/>
                      <a:round/>
                      <a:headEnd type="none" w="med" len="med"/>
                      <a:tailEnd type="none" w="med" len="med"/>
                    </a:lnT>
                    <a:lnB w="9818" cap="flat" cmpd="sng" algn="ctr">
                      <a:solidFill>
                        <a:srgbClr val="000000"/>
                      </a:solidFill>
                      <a:prstDash val="solid"/>
                      <a:round/>
                      <a:headEnd type="none" w="med" len="med"/>
                      <a:tailEnd type="none" w="med" len="med"/>
                    </a:lnB>
                    <a:solidFill>
                      <a:srgbClr val="CCEEF1"/>
                    </a:solidFill>
                  </a:tcPr>
                </a:tc>
                <a:extLst>
                  <a:ext uri="{0D108BD9-81ED-4DB2-BD59-A6C34878D82A}">
                    <a16:rowId xmlns:a16="http://schemas.microsoft.com/office/drawing/2014/main" val="10018"/>
                  </a:ext>
                </a:extLst>
              </a:tr>
            </a:tbl>
          </a:graphicData>
        </a:graphic>
      </p:graphicFrame>
      <p:grpSp>
        <p:nvGrpSpPr>
          <p:cNvPr id="5" name="Group 5"/>
          <p:cNvGrpSpPr/>
          <p:nvPr/>
        </p:nvGrpSpPr>
        <p:grpSpPr>
          <a:xfrm>
            <a:off x="9944258" y="8620287"/>
            <a:ext cx="306152" cy="328506"/>
            <a:chOff x="0" y="0"/>
            <a:chExt cx="71213" cy="76413"/>
          </a:xfrm>
        </p:grpSpPr>
        <p:sp>
          <p:nvSpPr>
            <p:cNvPr id="6" name="Freeform 6"/>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CCEEF1"/>
            </a:solidFill>
            <a:ln w="9525" cap="sq">
              <a:solidFill>
                <a:srgbClr val="000000"/>
              </a:solidFill>
              <a:prstDash val="solid"/>
              <a:miter/>
            </a:ln>
          </p:spPr>
          <p:txBody>
            <a:bodyPr/>
            <a:lstStyle/>
            <a:p>
              <a:endParaRPr lang="en-US"/>
            </a:p>
          </p:txBody>
        </p:sp>
        <p:sp>
          <p:nvSpPr>
            <p:cNvPr id="7" name="TextBox 7"/>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grpSp>
        <p:nvGrpSpPr>
          <p:cNvPr id="8" name="Group 8"/>
          <p:cNvGrpSpPr/>
          <p:nvPr/>
        </p:nvGrpSpPr>
        <p:grpSpPr>
          <a:xfrm>
            <a:off x="14080370" y="8620287"/>
            <a:ext cx="1203397" cy="296444"/>
            <a:chOff x="0" y="0"/>
            <a:chExt cx="633888" cy="156152"/>
          </a:xfrm>
        </p:grpSpPr>
        <p:sp>
          <p:nvSpPr>
            <p:cNvPr id="9" name="Freeform 9"/>
            <p:cNvSpPr/>
            <p:nvPr/>
          </p:nvSpPr>
          <p:spPr>
            <a:xfrm>
              <a:off x="0" y="0"/>
              <a:ext cx="633888" cy="156152"/>
            </a:xfrm>
            <a:custGeom>
              <a:avLst/>
              <a:gdLst/>
              <a:ahLst/>
              <a:cxnLst/>
              <a:rect l="l" t="t" r="r" b="b"/>
              <a:pathLst>
                <a:path w="633888" h="156152">
                  <a:moveTo>
                    <a:pt x="0" y="0"/>
                  </a:moveTo>
                  <a:lnTo>
                    <a:pt x="633888" y="0"/>
                  </a:lnTo>
                  <a:lnTo>
                    <a:pt x="633888" y="156152"/>
                  </a:lnTo>
                  <a:lnTo>
                    <a:pt x="0" y="156152"/>
                  </a:lnTo>
                  <a:close/>
                </a:path>
              </a:pathLst>
            </a:custGeom>
            <a:solidFill>
              <a:srgbClr val="263036"/>
            </a:solidFill>
          </p:spPr>
          <p:txBody>
            <a:bodyPr/>
            <a:lstStyle/>
            <a:p>
              <a:endParaRPr lang="en-US"/>
            </a:p>
          </p:txBody>
        </p:sp>
        <p:sp>
          <p:nvSpPr>
            <p:cNvPr id="10" name="TextBox 10"/>
            <p:cNvSpPr txBox="1"/>
            <p:nvPr/>
          </p:nvSpPr>
          <p:spPr>
            <a:xfrm>
              <a:off x="0" y="-47625"/>
              <a:ext cx="633888" cy="203777"/>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4080370" y="8916731"/>
            <a:ext cx="4002039" cy="1137005"/>
            <a:chOff x="0" y="0"/>
            <a:chExt cx="2108070" cy="598916"/>
          </a:xfrm>
        </p:grpSpPr>
        <p:sp>
          <p:nvSpPr>
            <p:cNvPr id="12" name="Freeform 12"/>
            <p:cNvSpPr/>
            <p:nvPr/>
          </p:nvSpPr>
          <p:spPr>
            <a:xfrm>
              <a:off x="0" y="0"/>
              <a:ext cx="2108070" cy="598916"/>
            </a:xfrm>
            <a:custGeom>
              <a:avLst/>
              <a:gdLst/>
              <a:ahLst/>
              <a:cxnLst/>
              <a:rect l="l" t="t" r="r" b="b"/>
              <a:pathLst>
                <a:path w="2108070" h="598916">
                  <a:moveTo>
                    <a:pt x="1904870" y="0"/>
                  </a:moveTo>
                  <a:lnTo>
                    <a:pt x="0" y="0"/>
                  </a:lnTo>
                  <a:lnTo>
                    <a:pt x="0" y="598916"/>
                  </a:lnTo>
                  <a:lnTo>
                    <a:pt x="1904870" y="598916"/>
                  </a:lnTo>
                  <a:lnTo>
                    <a:pt x="2108070" y="299458"/>
                  </a:lnTo>
                  <a:lnTo>
                    <a:pt x="1904870" y="0"/>
                  </a:lnTo>
                  <a:close/>
                </a:path>
              </a:pathLst>
            </a:custGeom>
            <a:solidFill>
              <a:srgbClr val="62C7CE"/>
            </a:solidFill>
          </p:spPr>
          <p:txBody>
            <a:bodyPr/>
            <a:lstStyle/>
            <a:p>
              <a:endParaRPr lang="en-US"/>
            </a:p>
          </p:txBody>
        </p:sp>
        <p:sp>
          <p:nvSpPr>
            <p:cNvPr id="13" name="TextBox 13"/>
            <p:cNvSpPr txBox="1"/>
            <p:nvPr/>
          </p:nvSpPr>
          <p:spPr>
            <a:xfrm>
              <a:off x="0" y="-47625"/>
              <a:ext cx="1993770" cy="646541"/>
            </a:xfrm>
            <a:prstGeom prst="rect">
              <a:avLst/>
            </a:prstGeom>
          </p:spPr>
          <p:txBody>
            <a:bodyPr lIns="50800" tIns="50800" rIns="50800" bIns="50800" rtlCol="0" anchor="ctr"/>
            <a:lstStyle/>
            <a:p>
              <a:pPr algn="ctr">
                <a:lnSpc>
                  <a:spcPts val="3500"/>
                </a:lnSpc>
              </a:pPr>
              <a:endParaRPr/>
            </a:p>
          </p:txBody>
        </p:sp>
      </p:grpSp>
      <p:grpSp>
        <p:nvGrpSpPr>
          <p:cNvPr id="14" name="Group 14"/>
          <p:cNvGrpSpPr/>
          <p:nvPr/>
        </p:nvGrpSpPr>
        <p:grpSpPr>
          <a:xfrm>
            <a:off x="1028700" y="6325047"/>
            <a:ext cx="7016991" cy="2295240"/>
            <a:chOff x="0" y="0"/>
            <a:chExt cx="1848097" cy="604508"/>
          </a:xfrm>
        </p:grpSpPr>
        <p:sp>
          <p:nvSpPr>
            <p:cNvPr id="15" name="Freeform 15"/>
            <p:cNvSpPr/>
            <p:nvPr/>
          </p:nvSpPr>
          <p:spPr>
            <a:xfrm>
              <a:off x="0" y="0"/>
              <a:ext cx="1848096" cy="604508"/>
            </a:xfrm>
            <a:custGeom>
              <a:avLst/>
              <a:gdLst/>
              <a:ahLst/>
              <a:cxnLst/>
              <a:rect l="l" t="t" r="r" b="b"/>
              <a:pathLst>
                <a:path w="1848096" h="604508">
                  <a:moveTo>
                    <a:pt x="56269" y="0"/>
                  </a:moveTo>
                  <a:lnTo>
                    <a:pt x="1791828" y="0"/>
                  </a:lnTo>
                  <a:cubicBezTo>
                    <a:pt x="1806751" y="0"/>
                    <a:pt x="1821063" y="5928"/>
                    <a:pt x="1831616" y="16481"/>
                  </a:cubicBezTo>
                  <a:cubicBezTo>
                    <a:pt x="1842168" y="27033"/>
                    <a:pt x="1848096" y="41345"/>
                    <a:pt x="1848096" y="56269"/>
                  </a:cubicBezTo>
                  <a:lnTo>
                    <a:pt x="1848096" y="548239"/>
                  </a:lnTo>
                  <a:cubicBezTo>
                    <a:pt x="1848096" y="563162"/>
                    <a:pt x="1842168" y="577474"/>
                    <a:pt x="1831616" y="588027"/>
                  </a:cubicBezTo>
                  <a:cubicBezTo>
                    <a:pt x="1821063" y="598579"/>
                    <a:pt x="1806751" y="604508"/>
                    <a:pt x="1791828" y="604508"/>
                  </a:cubicBezTo>
                  <a:lnTo>
                    <a:pt x="56269" y="604508"/>
                  </a:lnTo>
                  <a:cubicBezTo>
                    <a:pt x="41345" y="604508"/>
                    <a:pt x="27033" y="598579"/>
                    <a:pt x="16481" y="588027"/>
                  </a:cubicBezTo>
                  <a:cubicBezTo>
                    <a:pt x="5928" y="577474"/>
                    <a:pt x="0" y="563162"/>
                    <a:pt x="0" y="548239"/>
                  </a:cubicBezTo>
                  <a:lnTo>
                    <a:pt x="0" y="56269"/>
                  </a:lnTo>
                  <a:cubicBezTo>
                    <a:pt x="0" y="41345"/>
                    <a:pt x="5928" y="27033"/>
                    <a:pt x="16481" y="16481"/>
                  </a:cubicBezTo>
                  <a:cubicBezTo>
                    <a:pt x="27033" y="5928"/>
                    <a:pt x="41345" y="0"/>
                    <a:pt x="56269" y="0"/>
                  </a:cubicBezTo>
                  <a:close/>
                </a:path>
              </a:pathLst>
            </a:custGeom>
            <a:solidFill>
              <a:srgbClr val="263036"/>
            </a:solidFill>
            <a:ln w="38100" cap="rnd">
              <a:solidFill>
                <a:srgbClr val="62C7CE"/>
              </a:solidFill>
              <a:prstDash val="solid"/>
              <a:round/>
            </a:ln>
          </p:spPr>
          <p:txBody>
            <a:bodyPr/>
            <a:lstStyle/>
            <a:p>
              <a:endParaRPr lang="en-US"/>
            </a:p>
          </p:txBody>
        </p:sp>
        <p:sp>
          <p:nvSpPr>
            <p:cNvPr id="16" name="TextBox 16"/>
            <p:cNvSpPr txBox="1"/>
            <p:nvPr/>
          </p:nvSpPr>
          <p:spPr>
            <a:xfrm>
              <a:off x="0" y="47625"/>
              <a:ext cx="1848097" cy="556883"/>
            </a:xfrm>
            <a:prstGeom prst="rect">
              <a:avLst/>
            </a:prstGeom>
          </p:spPr>
          <p:txBody>
            <a:bodyPr lIns="50800" tIns="50800" rIns="50800" bIns="50800" rtlCol="0" anchor="ctr"/>
            <a:lstStyle/>
            <a:p>
              <a:pPr algn="ctr">
                <a:lnSpc>
                  <a:spcPts val="2499"/>
                </a:lnSpc>
              </a:pPr>
              <a:endParaRPr/>
            </a:p>
          </p:txBody>
        </p:sp>
      </p:grpSp>
      <p:sp>
        <p:nvSpPr>
          <p:cNvPr id="17" name="TextBox 17"/>
          <p:cNvSpPr txBox="1"/>
          <p:nvPr/>
        </p:nvSpPr>
        <p:spPr>
          <a:xfrm>
            <a:off x="2707886" y="248933"/>
            <a:ext cx="15430285" cy="359073"/>
          </a:xfrm>
          <a:prstGeom prst="rect">
            <a:avLst/>
          </a:prstGeom>
        </p:spPr>
        <p:txBody>
          <a:bodyPr lIns="0" tIns="0" rIns="0" bIns="0" rtlCol="0" anchor="t">
            <a:spAutoFit/>
          </a:bodyPr>
          <a:lstStyle/>
          <a:p>
            <a:pPr marL="0" lvl="0" indent="0" algn="r">
              <a:lnSpc>
                <a:spcPts val="2750"/>
              </a:lnSpc>
            </a:pPr>
            <a:r>
              <a:rPr lang="en-US" sz="2500" i="1" u="none" strike="noStrike">
                <a:solidFill>
                  <a:srgbClr val="D6E1D1">
                    <a:alpha val="33725"/>
                  </a:srgbClr>
                </a:solidFill>
                <a:latin typeface="Open Sauce 1 Italics"/>
                <a:ea typeface="Open Sauce 1 Italics"/>
                <a:cs typeface="Open Sauce 1 Italics"/>
                <a:sym typeface="Open Sauce 1 Italics"/>
              </a:rPr>
              <a:t>For more, see </a:t>
            </a:r>
            <a:r>
              <a:rPr lang="en-US" sz="2500" i="1" u="none" strike="noStrike">
                <a:solidFill>
                  <a:srgbClr val="616C6A"/>
                </a:solidFill>
                <a:latin typeface="Open Sauce 1 Italics"/>
                <a:ea typeface="Open Sauce 1 Italics"/>
                <a:cs typeface="Open Sauce 1 Italics"/>
                <a:sym typeface="Open Sauce 1 Italics"/>
              </a:rPr>
              <a:t>the </a:t>
            </a:r>
            <a:r>
              <a:rPr lang="en-US" sz="2500" i="1" u="sng" strike="noStrike">
                <a:solidFill>
                  <a:srgbClr val="616C6A"/>
                </a:solidFill>
                <a:latin typeface="Open Sauce 1 Italics"/>
                <a:ea typeface="Open Sauce 1 Italics"/>
                <a:cs typeface="Open Sauce 1 Italics"/>
                <a:sym typeface="Open Sauce 1 Italics"/>
                <a:hlinkClick r:id="rId4"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u="none" strike="noStrike">
                <a:solidFill>
                  <a:srgbClr val="616C6A"/>
                </a:solidFill>
                <a:latin typeface="Open Sauce 1 Italics"/>
                <a:ea typeface="Open Sauce 1 Italics"/>
                <a:cs typeface="Open Sauce 1 Italics"/>
                <a:sym typeface="Open Sauce 1 Italics"/>
              </a:rPr>
              <a:t> and </a:t>
            </a:r>
            <a:r>
              <a:rPr lang="en-US" sz="2500" i="1" u="sng" strike="noStrike">
                <a:solidFill>
                  <a:srgbClr val="616C6A"/>
                </a:solidFill>
                <a:latin typeface="Open Sauce 1 Italics"/>
                <a:ea typeface="Open Sauce 1 Italics"/>
                <a:cs typeface="Open Sauce 1 Italics"/>
                <a:sym typeface="Open Sauce 1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i="1" u="none" strike="noStrike">
                <a:solidFill>
                  <a:srgbClr val="616C6A"/>
                </a:solidFill>
                <a:latin typeface="Open Sauce 1 Italics"/>
                <a:ea typeface="Open Sauce 1 Italics"/>
                <a:cs typeface="Open Sauce 1 Italics"/>
                <a:sym typeface="Open Sauce 1 Italics"/>
              </a:rPr>
              <a:t> modules.</a:t>
            </a:r>
          </a:p>
        </p:txBody>
      </p:sp>
      <p:sp>
        <p:nvSpPr>
          <p:cNvPr id="18" name="TextBox 18"/>
          <p:cNvSpPr txBox="1"/>
          <p:nvPr/>
        </p:nvSpPr>
        <p:spPr>
          <a:xfrm>
            <a:off x="1028700" y="1114425"/>
            <a:ext cx="6756018" cy="1800225"/>
          </a:xfrm>
          <a:prstGeom prst="rect">
            <a:avLst/>
          </a:prstGeom>
        </p:spPr>
        <p:txBody>
          <a:bodyPr lIns="0" tIns="0" rIns="0" bIns="0" rtlCol="0" anchor="t">
            <a:spAutoFit/>
          </a:bodyPr>
          <a:lstStyle/>
          <a:p>
            <a:pPr marL="0" lvl="0" indent="0" algn="l">
              <a:lnSpc>
                <a:spcPts val="4799"/>
              </a:lnSpc>
            </a:pPr>
            <a:r>
              <a:rPr lang="en-US" sz="3999" b="1">
                <a:solidFill>
                  <a:srgbClr val="BADB43"/>
                </a:solidFill>
                <a:latin typeface="Open Sauce 1 Heavy"/>
                <a:ea typeface="Open Sauce 1 Heavy"/>
                <a:cs typeface="Open Sauce 1 Heavy"/>
                <a:sym typeface="Open Sauce 1 Heavy"/>
              </a:rPr>
              <a:t>STATE AND LOCAL GOVERNMENTS V. FOSSIL FUEL COMPANIES</a:t>
            </a:r>
          </a:p>
        </p:txBody>
      </p:sp>
      <p:sp>
        <p:nvSpPr>
          <p:cNvPr id="19" name="TextBox 19"/>
          <p:cNvSpPr txBox="1"/>
          <p:nvPr/>
        </p:nvSpPr>
        <p:spPr>
          <a:xfrm>
            <a:off x="1028700" y="3391148"/>
            <a:ext cx="7277045" cy="2457318"/>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At first, these cases focused on whether they belonged in state court or federal court. Federal courts ruling on the jurisdictional issue have </a:t>
            </a:r>
            <a:r>
              <a:rPr lang="en-US" sz="2699" b="1">
                <a:solidFill>
                  <a:srgbClr val="62C7CE"/>
                </a:solidFill>
                <a:latin typeface="Open Sauce SemiBold Bold"/>
                <a:ea typeface="Open Sauce SemiBold Bold"/>
                <a:cs typeface="Open Sauce SemiBold Bold"/>
                <a:sym typeface="Open Sauce SemiBold Bold"/>
              </a:rPr>
              <a:t>uniformly held that these cases are properly heard in state court.</a:t>
            </a:r>
          </a:p>
        </p:txBody>
      </p:sp>
      <p:sp>
        <p:nvSpPr>
          <p:cNvPr id="20" name="TextBox 20"/>
          <p:cNvSpPr txBox="1"/>
          <p:nvPr/>
        </p:nvSpPr>
        <p:spPr>
          <a:xfrm>
            <a:off x="10423029" y="966550"/>
            <a:ext cx="6746989" cy="377124"/>
          </a:xfrm>
          <a:prstGeom prst="rect">
            <a:avLst/>
          </a:prstGeom>
        </p:spPr>
        <p:txBody>
          <a:bodyPr lIns="0" tIns="0" rIns="0" bIns="0" rtlCol="0" anchor="t">
            <a:spAutoFit/>
          </a:bodyPr>
          <a:lstStyle/>
          <a:p>
            <a:pPr algn="ctr">
              <a:lnSpc>
                <a:spcPts val="2969"/>
              </a:lnSpc>
            </a:pPr>
            <a:r>
              <a:rPr lang="en-US" sz="2699" b="1">
                <a:solidFill>
                  <a:srgbClr val="FFFFFF"/>
                </a:solidFill>
                <a:latin typeface="Open Sauce SemiBold Bold"/>
                <a:ea typeface="Open Sauce SemiBold Bold"/>
                <a:cs typeface="Open Sauce SemiBold Bold"/>
                <a:sym typeface="Open Sauce SemiBold Bold"/>
              </a:rPr>
              <a:t>State Court Decisions on Dismissals</a:t>
            </a:r>
          </a:p>
        </p:txBody>
      </p:sp>
      <p:sp>
        <p:nvSpPr>
          <p:cNvPr id="21" name="TextBox 21"/>
          <p:cNvSpPr txBox="1"/>
          <p:nvPr/>
        </p:nvSpPr>
        <p:spPr>
          <a:xfrm>
            <a:off x="10321623" y="8629884"/>
            <a:ext cx="1214764" cy="280736"/>
          </a:xfrm>
          <a:prstGeom prst="rect">
            <a:avLst/>
          </a:prstGeom>
        </p:spPr>
        <p:txBody>
          <a:bodyPr lIns="0" tIns="0" rIns="0" bIns="0" rtlCol="0" anchor="t">
            <a:spAutoFit/>
          </a:bodyPr>
          <a:lstStyle/>
          <a:p>
            <a:pPr algn="l">
              <a:lnSpc>
                <a:spcPts val="2380"/>
              </a:lnSpc>
            </a:pPr>
            <a:r>
              <a:rPr lang="en-US" sz="1700">
                <a:solidFill>
                  <a:srgbClr val="FFFFFF"/>
                </a:solidFill>
                <a:latin typeface="Open Sauce 1"/>
                <a:ea typeface="Open Sauce 1"/>
                <a:cs typeface="Open Sauce 1"/>
                <a:sym typeface="Open Sauce 1"/>
              </a:rPr>
              <a:t>Granted</a:t>
            </a:r>
          </a:p>
        </p:txBody>
      </p:sp>
      <p:grpSp>
        <p:nvGrpSpPr>
          <p:cNvPr id="22" name="Group 22"/>
          <p:cNvGrpSpPr/>
          <p:nvPr/>
        </p:nvGrpSpPr>
        <p:grpSpPr>
          <a:xfrm>
            <a:off x="9944258" y="9449730"/>
            <a:ext cx="306152" cy="328506"/>
            <a:chOff x="0" y="0"/>
            <a:chExt cx="71213" cy="76413"/>
          </a:xfrm>
        </p:grpSpPr>
        <p:sp>
          <p:nvSpPr>
            <p:cNvPr id="23" name="Freeform 23"/>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1AA5BE"/>
            </a:solidFill>
            <a:ln w="9525" cap="sq">
              <a:solidFill>
                <a:srgbClr val="000000"/>
              </a:solidFill>
              <a:prstDash val="solid"/>
              <a:miter/>
            </a:ln>
          </p:spPr>
          <p:txBody>
            <a:bodyPr/>
            <a:lstStyle/>
            <a:p>
              <a:endParaRPr lang="en-US"/>
            </a:p>
          </p:txBody>
        </p:sp>
        <p:sp>
          <p:nvSpPr>
            <p:cNvPr id="24" name="TextBox 24"/>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sp>
        <p:nvSpPr>
          <p:cNvPr id="25" name="TextBox 25"/>
          <p:cNvSpPr txBox="1"/>
          <p:nvPr/>
        </p:nvSpPr>
        <p:spPr>
          <a:xfrm>
            <a:off x="10321623" y="9472167"/>
            <a:ext cx="1214764" cy="280736"/>
          </a:xfrm>
          <a:prstGeom prst="rect">
            <a:avLst/>
          </a:prstGeom>
        </p:spPr>
        <p:txBody>
          <a:bodyPr lIns="0" tIns="0" rIns="0" bIns="0" rtlCol="0" anchor="t">
            <a:spAutoFit/>
          </a:bodyPr>
          <a:lstStyle/>
          <a:p>
            <a:pPr algn="l">
              <a:lnSpc>
                <a:spcPts val="2380"/>
              </a:lnSpc>
            </a:pPr>
            <a:r>
              <a:rPr lang="en-US" sz="1700">
                <a:solidFill>
                  <a:srgbClr val="FFFFFF"/>
                </a:solidFill>
                <a:latin typeface="Open Sauce 1"/>
                <a:ea typeface="Open Sauce 1"/>
                <a:cs typeface="Open Sauce 1"/>
                <a:sym typeface="Open Sauce 1"/>
              </a:rPr>
              <a:t>Denied</a:t>
            </a:r>
          </a:p>
        </p:txBody>
      </p:sp>
      <p:grpSp>
        <p:nvGrpSpPr>
          <p:cNvPr id="26" name="Group 26"/>
          <p:cNvGrpSpPr/>
          <p:nvPr/>
        </p:nvGrpSpPr>
        <p:grpSpPr>
          <a:xfrm>
            <a:off x="9944258" y="9035499"/>
            <a:ext cx="306152" cy="328506"/>
            <a:chOff x="0" y="0"/>
            <a:chExt cx="71213" cy="76413"/>
          </a:xfrm>
        </p:grpSpPr>
        <p:sp>
          <p:nvSpPr>
            <p:cNvPr id="27" name="Freeform 27"/>
            <p:cNvSpPr/>
            <p:nvPr/>
          </p:nvSpPr>
          <p:spPr>
            <a:xfrm>
              <a:off x="0" y="0"/>
              <a:ext cx="71213" cy="76413"/>
            </a:xfrm>
            <a:custGeom>
              <a:avLst/>
              <a:gdLst/>
              <a:ahLst/>
              <a:cxnLst/>
              <a:rect l="l" t="t" r="r" b="b"/>
              <a:pathLst>
                <a:path w="71213" h="76413">
                  <a:moveTo>
                    <a:pt x="0" y="0"/>
                  </a:moveTo>
                  <a:lnTo>
                    <a:pt x="71213" y="0"/>
                  </a:lnTo>
                  <a:lnTo>
                    <a:pt x="71213" y="76413"/>
                  </a:lnTo>
                  <a:lnTo>
                    <a:pt x="0" y="76413"/>
                  </a:lnTo>
                  <a:close/>
                </a:path>
              </a:pathLst>
            </a:custGeom>
            <a:solidFill>
              <a:srgbClr val="80DDE7"/>
            </a:solidFill>
            <a:ln w="9525" cap="sq">
              <a:solidFill>
                <a:srgbClr val="000000"/>
              </a:solidFill>
              <a:prstDash val="solid"/>
              <a:miter/>
            </a:ln>
          </p:spPr>
          <p:txBody>
            <a:bodyPr/>
            <a:lstStyle/>
            <a:p>
              <a:endParaRPr lang="en-US"/>
            </a:p>
          </p:txBody>
        </p:sp>
        <p:sp>
          <p:nvSpPr>
            <p:cNvPr id="28" name="TextBox 28"/>
            <p:cNvSpPr txBox="1"/>
            <p:nvPr/>
          </p:nvSpPr>
          <p:spPr>
            <a:xfrm>
              <a:off x="0" y="47625"/>
              <a:ext cx="71213" cy="28788"/>
            </a:xfrm>
            <a:prstGeom prst="rect">
              <a:avLst/>
            </a:prstGeom>
          </p:spPr>
          <p:txBody>
            <a:bodyPr lIns="57519" tIns="57519" rIns="57519" bIns="57519" rtlCol="0" anchor="ctr"/>
            <a:lstStyle/>
            <a:p>
              <a:pPr algn="ctr">
                <a:lnSpc>
                  <a:spcPts val="2199"/>
                </a:lnSpc>
              </a:pPr>
              <a:endParaRPr/>
            </a:p>
          </p:txBody>
        </p:sp>
      </p:grpSp>
      <p:sp>
        <p:nvSpPr>
          <p:cNvPr id="29" name="TextBox 29"/>
          <p:cNvSpPr txBox="1"/>
          <p:nvPr/>
        </p:nvSpPr>
        <p:spPr>
          <a:xfrm>
            <a:off x="10321623" y="9071181"/>
            <a:ext cx="3588957" cy="257142"/>
          </a:xfrm>
          <a:prstGeom prst="rect">
            <a:avLst/>
          </a:prstGeom>
        </p:spPr>
        <p:txBody>
          <a:bodyPr lIns="0" tIns="0" rIns="0" bIns="0" rtlCol="0" anchor="t">
            <a:spAutoFit/>
          </a:bodyPr>
          <a:lstStyle/>
          <a:p>
            <a:pPr algn="l">
              <a:lnSpc>
                <a:spcPts val="2040"/>
              </a:lnSpc>
            </a:pPr>
            <a:r>
              <a:rPr lang="en-US" sz="1700">
                <a:solidFill>
                  <a:srgbClr val="FFFFFF"/>
                </a:solidFill>
                <a:latin typeface="Open Sauce 1"/>
                <a:ea typeface="Open Sauce 1"/>
                <a:cs typeface="Open Sauce 1"/>
                <a:sym typeface="Open Sauce 1"/>
              </a:rPr>
              <a:t>Granted in part, denied in part</a:t>
            </a:r>
          </a:p>
        </p:txBody>
      </p:sp>
      <p:sp>
        <p:nvSpPr>
          <p:cNvPr id="30" name="TextBox 30"/>
          <p:cNvSpPr txBox="1"/>
          <p:nvPr/>
        </p:nvSpPr>
        <p:spPr>
          <a:xfrm>
            <a:off x="14186375" y="8633856"/>
            <a:ext cx="1087867" cy="280736"/>
          </a:xfrm>
          <a:prstGeom prst="rect">
            <a:avLst/>
          </a:prstGeom>
        </p:spPr>
        <p:txBody>
          <a:bodyPr lIns="0" tIns="0" rIns="0" bIns="0" rtlCol="0" anchor="t">
            <a:spAutoFit/>
          </a:bodyPr>
          <a:lstStyle/>
          <a:p>
            <a:pPr algn="l">
              <a:lnSpc>
                <a:spcPts val="2379"/>
              </a:lnSpc>
            </a:pPr>
            <a:r>
              <a:rPr lang="en-US" sz="1699" b="1">
                <a:solidFill>
                  <a:srgbClr val="FFFFFF"/>
                </a:solidFill>
                <a:latin typeface="Open Sauce 1 Bold"/>
                <a:ea typeface="Open Sauce 1 Bold"/>
                <a:cs typeface="Open Sauce 1 Bold"/>
                <a:sym typeface="Open Sauce 1 Bold"/>
              </a:rPr>
              <a:t>Next up...</a:t>
            </a:r>
          </a:p>
        </p:txBody>
      </p:sp>
      <p:sp>
        <p:nvSpPr>
          <p:cNvPr id="31" name="TextBox 31"/>
          <p:cNvSpPr txBox="1"/>
          <p:nvPr/>
        </p:nvSpPr>
        <p:spPr>
          <a:xfrm>
            <a:off x="14186375" y="9042222"/>
            <a:ext cx="3632203" cy="867097"/>
          </a:xfrm>
          <a:prstGeom prst="rect">
            <a:avLst/>
          </a:prstGeom>
        </p:spPr>
        <p:txBody>
          <a:bodyPr lIns="0" tIns="0" rIns="0" bIns="0" rtlCol="0" anchor="t">
            <a:spAutoFit/>
          </a:bodyPr>
          <a:lstStyle/>
          <a:p>
            <a:pPr algn="l">
              <a:lnSpc>
                <a:spcPts val="2279"/>
              </a:lnSpc>
            </a:pPr>
            <a:r>
              <a:rPr lang="en-US" sz="1899" b="1">
                <a:solidFill>
                  <a:srgbClr val="263036"/>
                </a:solidFill>
                <a:latin typeface="Open Sauce 1 Heavy"/>
                <a:ea typeface="Open Sauce 1 Heavy"/>
                <a:cs typeface="Open Sauce 1 Heavy"/>
                <a:sym typeface="Open Sauce 1 Heavy"/>
              </a:rPr>
              <a:t>U.S. Supreme Court</a:t>
            </a:r>
            <a:r>
              <a:rPr lang="en-US" sz="1899" b="1">
                <a:solidFill>
                  <a:srgbClr val="41B6C4"/>
                </a:solidFill>
                <a:latin typeface="Open Sauce 1 Medium"/>
                <a:ea typeface="Open Sauce 1 Medium"/>
                <a:cs typeface="Open Sauce 1 Medium"/>
                <a:sym typeface="Open Sauce 1 Medium"/>
              </a:rPr>
              <a:t> </a:t>
            </a:r>
          </a:p>
          <a:p>
            <a:pPr algn="l">
              <a:lnSpc>
                <a:spcPts val="2279"/>
              </a:lnSpc>
            </a:pPr>
            <a:r>
              <a:rPr lang="en-US" sz="1899" b="1">
                <a:solidFill>
                  <a:srgbClr val="FFFFFF"/>
                </a:solidFill>
                <a:latin typeface="Open Sauce 1 Medium"/>
                <a:ea typeface="Open Sauce 1 Medium"/>
                <a:cs typeface="Open Sauce 1 Medium"/>
                <a:sym typeface="Open Sauce 1 Medium"/>
              </a:rPr>
              <a:t>granted cert. petition in </a:t>
            </a:r>
            <a:r>
              <a:rPr lang="en-US" sz="1899" b="1">
                <a:solidFill>
                  <a:srgbClr val="FFFFFF"/>
                </a:solidFill>
                <a:latin typeface="Open Sauce 1 Medium Italics"/>
                <a:ea typeface="Open Sauce 1 Medium Italics"/>
                <a:cs typeface="Open Sauce 1 Medium Italics"/>
                <a:sym typeface="Open Sauce 1 Medium Italics"/>
              </a:rPr>
              <a:t>City and County of Boulder</a:t>
            </a:r>
            <a:r>
              <a:rPr lang="en-US" sz="1899" b="1">
                <a:solidFill>
                  <a:srgbClr val="FFFFFF"/>
                </a:solidFill>
                <a:latin typeface="Open Sauce 1 Medium"/>
                <a:ea typeface="Open Sauce 1 Medium"/>
                <a:cs typeface="Open Sauce 1 Medium"/>
                <a:sym typeface="Open Sauce 1 Medium"/>
              </a:rPr>
              <a:t> </a:t>
            </a:r>
          </a:p>
        </p:txBody>
      </p:sp>
      <p:sp>
        <p:nvSpPr>
          <p:cNvPr id="32" name="TextBox 32"/>
          <p:cNvSpPr txBox="1"/>
          <p:nvPr/>
        </p:nvSpPr>
        <p:spPr>
          <a:xfrm>
            <a:off x="1288753" y="6529824"/>
            <a:ext cx="6756938" cy="1876160"/>
          </a:xfrm>
          <a:prstGeom prst="rect">
            <a:avLst/>
          </a:prstGeom>
        </p:spPr>
        <p:txBody>
          <a:bodyPr lIns="0" tIns="0" rIns="0" bIns="0" rtlCol="0" anchor="t">
            <a:spAutoFit/>
          </a:bodyPr>
          <a:lstStyle/>
          <a:p>
            <a:pPr algn="l">
              <a:lnSpc>
                <a:spcPts val="3719"/>
              </a:lnSpc>
            </a:pPr>
            <a:r>
              <a:rPr lang="en-US" sz="3099" b="1">
                <a:solidFill>
                  <a:srgbClr val="FFFFFF"/>
                </a:solidFill>
                <a:latin typeface="Open Sauce 1 Medium"/>
                <a:ea typeface="Open Sauce 1 Medium"/>
                <a:cs typeface="Open Sauce 1 Medium"/>
                <a:sym typeface="Open Sauce 1 Medium"/>
              </a:rPr>
              <a:t>Many of these suits are now proceeding in state courts, and state courts ruling on motions to dismiss are split.</a:t>
            </a:r>
          </a:p>
        </p:txBody>
      </p:sp>
      <p:sp>
        <p:nvSpPr>
          <p:cNvPr id="33" name="Freeform 33"/>
          <p:cNvSpPr/>
          <p:nvPr/>
        </p:nvSpPr>
        <p:spPr>
          <a:xfrm>
            <a:off x="6609400" y="8252332"/>
            <a:ext cx="1724919" cy="1248410"/>
          </a:xfrm>
          <a:custGeom>
            <a:avLst/>
            <a:gdLst/>
            <a:ahLst/>
            <a:cxnLst/>
            <a:rect l="l" t="t" r="r" b="b"/>
            <a:pathLst>
              <a:path w="1724919" h="1248410">
                <a:moveTo>
                  <a:pt x="0" y="0"/>
                </a:moveTo>
                <a:lnTo>
                  <a:pt x="1724920" y="0"/>
                </a:lnTo>
                <a:lnTo>
                  <a:pt x="1724920" y="1248410"/>
                </a:lnTo>
                <a:lnTo>
                  <a:pt x="0" y="1248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10" name="Group 10"/>
          <p:cNvGrpSpPr/>
          <p:nvPr/>
        </p:nvGrpSpPr>
        <p:grpSpPr>
          <a:xfrm>
            <a:off x="9275340" y="3036116"/>
            <a:ext cx="8010110" cy="6051926"/>
            <a:chOff x="0" y="0"/>
            <a:chExt cx="2109659" cy="1593923"/>
          </a:xfrm>
        </p:grpSpPr>
        <p:sp>
          <p:nvSpPr>
            <p:cNvPr id="11" name="Freeform 11"/>
            <p:cNvSpPr/>
            <p:nvPr/>
          </p:nvSpPr>
          <p:spPr>
            <a:xfrm>
              <a:off x="0" y="0"/>
              <a:ext cx="2109659" cy="1593923"/>
            </a:xfrm>
            <a:custGeom>
              <a:avLst/>
              <a:gdLst/>
              <a:ahLst/>
              <a:cxnLst/>
              <a:rect l="l" t="t" r="r" b="b"/>
              <a:pathLst>
                <a:path w="2109659" h="1593923">
                  <a:moveTo>
                    <a:pt x="49292" y="0"/>
                  </a:moveTo>
                  <a:lnTo>
                    <a:pt x="2060366" y="0"/>
                  </a:lnTo>
                  <a:cubicBezTo>
                    <a:pt x="2073439" y="0"/>
                    <a:pt x="2085977" y="5193"/>
                    <a:pt x="2095221" y="14437"/>
                  </a:cubicBezTo>
                  <a:cubicBezTo>
                    <a:pt x="2104465" y="23682"/>
                    <a:pt x="2109659" y="36219"/>
                    <a:pt x="2109659" y="49292"/>
                  </a:cubicBezTo>
                  <a:lnTo>
                    <a:pt x="2109659" y="1544631"/>
                  </a:lnTo>
                  <a:cubicBezTo>
                    <a:pt x="2109659" y="1557704"/>
                    <a:pt x="2104465" y="1570241"/>
                    <a:pt x="2095221" y="1579486"/>
                  </a:cubicBezTo>
                  <a:cubicBezTo>
                    <a:pt x="2085977" y="1588730"/>
                    <a:pt x="2073439" y="1593923"/>
                    <a:pt x="2060366" y="1593923"/>
                  </a:cubicBezTo>
                  <a:lnTo>
                    <a:pt x="49292" y="1593923"/>
                  </a:lnTo>
                  <a:cubicBezTo>
                    <a:pt x="36219" y="1593923"/>
                    <a:pt x="23682" y="1588730"/>
                    <a:pt x="14437" y="1579486"/>
                  </a:cubicBezTo>
                  <a:cubicBezTo>
                    <a:pt x="5193" y="1570241"/>
                    <a:pt x="0" y="1557704"/>
                    <a:pt x="0" y="1544631"/>
                  </a:cubicBezTo>
                  <a:lnTo>
                    <a:pt x="0" y="49292"/>
                  </a:lnTo>
                  <a:cubicBezTo>
                    <a:pt x="0" y="36219"/>
                    <a:pt x="5193" y="23682"/>
                    <a:pt x="14437" y="14437"/>
                  </a:cubicBezTo>
                  <a:cubicBezTo>
                    <a:pt x="23682" y="5193"/>
                    <a:pt x="36219" y="0"/>
                    <a:pt x="49292" y="0"/>
                  </a:cubicBezTo>
                  <a:close/>
                </a:path>
              </a:pathLst>
            </a:custGeom>
            <a:solidFill>
              <a:srgbClr val="C6ECEF"/>
            </a:solidFill>
            <a:ln w="76200" cap="rnd">
              <a:solidFill>
                <a:srgbClr val="62C7CE"/>
              </a:solidFill>
              <a:prstDash val="solid"/>
              <a:round/>
            </a:ln>
          </p:spPr>
          <p:txBody>
            <a:bodyPr/>
            <a:lstStyle/>
            <a:p>
              <a:endParaRPr lang="en-US"/>
            </a:p>
          </p:txBody>
        </p:sp>
        <p:sp>
          <p:nvSpPr>
            <p:cNvPr id="12" name="TextBox 12"/>
            <p:cNvSpPr txBox="1"/>
            <p:nvPr/>
          </p:nvSpPr>
          <p:spPr>
            <a:xfrm>
              <a:off x="0" y="47625"/>
              <a:ext cx="2109659" cy="1546298"/>
            </a:xfrm>
            <a:prstGeom prst="rect">
              <a:avLst/>
            </a:prstGeom>
          </p:spPr>
          <p:txBody>
            <a:bodyPr lIns="50800" tIns="50800" rIns="50800" bIns="50800" rtlCol="0" anchor="ctr"/>
            <a:lstStyle/>
            <a:p>
              <a:pPr algn="ctr">
                <a:lnSpc>
                  <a:spcPts val="2499"/>
                </a:lnSpc>
              </a:pPr>
              <a:endParaRPr/>
            </a:p>
          </p:txBody>
        </p:sp>
      </p:grpSp>
      <p:sp>
        <p:nvSpPr>
          <p:cNvPr id="26" name="Rectangle: Rounded Corners 25">
            <a:extLst>
              <a:ext uri="{FF2B5EF4-FFF2-40B4-BE49-F238E27FC236}">
                <a16:creationId xmlns:a16="http://schemas.microsoft.com/office/drawing/2014/main" id="{8EA2215A-E4C5-FE76-D948-506820C9FB53}"/>
              </a:ext>
            </a:extLst>
          </p:cNvPr>
          <p:cNvSpPr/>
          <p:nvPr/>
        </p:nvSpPr>
        <p:spPr>
          <a:xfrm>
            <a:off x="9296175" y="3020871"/>
            <a:ext cx="7957524" cy="1167356"/>
          </a:xfrm>
          <a:prstGeom prst="roundRect">
            <a:avLst/>
          </a:prstGeom>
          <a:solidFill>
            <a:srgbClr val="62C7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4"/>
          <p:cNvGrpSpPr/>
          <p:nvPr/>
        </p:nvGrpSpPr>
        <p:grpSpPr>
          <a:xfrm>
            <a:off x="1002551" y="3036116"/>
            <a:ext cx="8010110" cy="6051926"/>
            <a:chOff x="0" y="0"/>
            <a:chExt cx="2109659" cy="1593923"/>
          </a:xfrm>
        </p:grpSpPr>
        <p:sp>
          <p:nvSpPr>
            <p:cNvPr id="5" name="Freeform 5"/>
            <p:cNvSpPr/>
            <p:nvPr/>
          </p:nvSpPr>
          <p:spPr>
            <a:xfrm>
              <a:off x="0" y="0"/>
              <a:ext cx="2109659" cy="1593923"/>
            </a:xfrm>
            <a:custGeom>
              <a:avLst/>
              <a:gdLst/>
              <a:ahLst/>
              <a:cxnLst/>
              <a:rect l="l" t="t" r="r" b="b"/>
              <a:pathLst>
                <a:path w="2109659" h="1593923">
                  <a:moveTo>
                    <a:pt x="49292" y="0"/>
                  </a:moveTo>
                  <a:lnTo>
                    <a:pt x="2060366" y="0"/>
                  </a:lnTo>
                  <a:cubicBezTo>
                    <a:pt x="2073439" y="0"/>
                    <a:pt x="2085977" y="5193"/>
                    <a:pt x="2095221" y="14437"/>
                  </a:cubicBezTo>
                  <a:cubicBezTo>
                    <a:pt x="2104465" y="23682"/>
                    <a:pt x="2109659" y="36219"/>
                    <a:pt x="2109659" y="49292"/>
                  </a:cubicBezTo>
                  <a:lnTo>
                    <a:pt x="2109659" y="1544631"/>
                  </a:lnTo>
                  <a:cubicBezTo>
                    <a:pt x="2109659" y="1557704"/>
                    <a:pt x="2104465" y="1570241"/>
                    <a:pt x="2095221" y="1579486"/>
                  </a:cubicBezTo>
                  <a:cubicBezTo>
                    <a:pt x="2085977" y="1588730"/>
                    <a:pt x="2073439" y="1593923"/>
                    <a:pt x="2060366" y="1593923"/>
                  </a:cubicBezTo>
                  <a:lnTo>
                    <a:pt x="49292" y="1593923"/>
                  </a:lnTo>
                  <a:cubicBezTo>
                    <a:pt x="36219" y="1593923"/>
                    <a:pt x="23682" y="1588730"/>
                    <a:pt x="14437" y="1579486"/>
                  </a:cubicBezTo>
                  <a:cubicBezTo>
                    <a:pt x="5193" y="1570241"/>
                    <a:pt x="0" y="1557704"/>
                    <a:pt x="0" y="1544631"/>
                  </a:cubicBezTo>
                  <a:lnTo>
                    <a:pt x="0" y="49292"/>
                  </a:lnTo>
                  <a:cubicBezTo>
                    <a:pt x="0" y="36219"/>
                    <a:pt x="5193" y="23682"/>
                    <a:pt x="14437" y="14437"/>
                  </a:cubicBezTo>
                  <a:cubicBezTo>
                    <a:pt x="23682" y="5193"/>
                    <a:pt x="36219" y="0"/>
                    <a:pt x="49292" y="0"/>
                  </a:cubicBezTo>
                  <a:close/>
                </a:path>
              </a:pathLst>
            </a:custGeom>
            <a:solidFill>
              <a:srgbClr val="D6E1D1"/>
            </a:solidFill>
            <a:ln w="76200" cap="rnd">
              <a:solidFill>
                <a:srgbClr val="B2D235"/>
              </a:solidFill>
              <a:prstDash val="solid"/>
              <a:round/>
            </a:ln>
          </p:spPr>
          <p:txBody>
            <a:bodyPr/>
            <a:lstStyle/>
            <a:p>
              <a:endParaRPr lang="en-US"/>
            </a:p>
          </p:txBody>
        </p:sp>
        <p:sp>
          <p:nvSpPr>
            <p:cNvPr id="6" name="TextBox 6"/>
            <p:cNvSpPr txBox="1"/>
            <p:nvPr/>
          </p:nvSpPr>
          <p:spPr>
            <a:xfrm>
              <a:off x="0" y="47625"/>
              <a:ext cx="2109659" cy="1546298"/>
            </a:xfrm>
            <a:prstGeom prst="rect">
              <a:avLst/>
            </a:prstGeom>
          </p:spPr>
          <p:txBody>
            <a:bodyPr lIns="50800" tIns="50800" rIns="50800" bIns="50800" rtlCol="0" anchor="ctr"/>
            <a:lstStyle/>
            <a:p>
              <a:pPr algn="ctr">
                <a:lnSpc>
                  <a:spcPts val="2499"/>
                </a:lnSpc>
              </a:pPr>
              <a:endParaRPr/>
            </a:p>
          </p:txBody>
        </p:sp>
      </p:grpSp>
      <p:sp>
        <p:nvSpPr>
          <p:cNvPr id="25" name="Rectangle: Rounded Corners 24">
            <a:extLst>
              <a:ext uri="{FF2B5EF4-FFF2-40B4-BE49-F238E27FC236}">
                <a16:creationId xmlns:a16="http://schemas.microsoft.com/office/drawing/2014/main" id="{200FC19A-E376-8251-80CD-85BE00379D96}"/>
              </a:ext>
            </a:extLst>
          </p:cNvPr>
          <p:cNvSpPr/>
          <p:nvPr/>
        </p:nvSpPr>
        <p:spPr>
          <a:xfrm>
            <a:off x="1037572" y="3036116"/>
            <a:ext cx="7957524" cy="1152110"/>
          </a:xfrm>
          <a:prstGeom prst="roundRect">
            <a:avLst/>
          </a:prstGeom>
          <a:solidFill>
            <a:srgbClr val="B2D23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2"/>
          <p:cNvSpPr txBox="1"/>
          <p:nvPr/>
        </p:nvSpPr>
        <p:spPr>
          <a:xfrm>
            <a:off x="1037572" y="2216966"/>
            <a:ext cx="16012178" cy="409575"/>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These examples illustrate that different courts have reached different outcomes.</a:t>
            </a:r>
          </a:p>
        </p:txBody>
      </p:sp>
      <p:sp>
        <p:nvSpPr>
          <p:cNvPr id="3" name="TextBox 3"/>
          <p:cNvSpPr txBox="1"/>
          <p:nvPr/>
        </p:nvSpPr>
        <p:spPr>
          <a:xfrm>
            <a:off x="10210800" y="204340"/>
            <a:ext cx="8440610" cy="381515"/>
          </a:xfrm>
          <a:prstGeom prst="rect">
            <a:avLst/>
          </a:prstGeom>
        </p:spPr>
        <p:txBody>
          <a:bodyPr wrap="square" lIns="0" tIns="0" rIns="0" bIns="0" rtlCol="0" anchor="t">
            <a:spAutoFit/>
          </a:bodyPr>
          <a:lstStyle/>
          <a:p>
            <a:pPr marL="0" lvl="0" indent="0" algn="ctr">
              <a:lnSpc>
                <a:spcPts val="3249"/>
              </a:lnSpc>
              <a:spcBef>
                <a:spcPct val="0"/>
              </a:spcBef>
            </a:pPr>
            <a:r>
              <a:rPr lang="en-US" sz="2499" i="1" u="none" strike="noStrike">
                <a:solidFill>
                  <a:srgbClr val="D6E1D1">
                    <a:alpha val="29804"/>
                  </a:srgbClr>
                </a:solidFill>
                <a:latin typeface="Open Sauce 1 Italics"/>
                <a:ea typeface="Open Sauce 1 Italics"/>
                <a:cs typeface="Open Sauce 1 Italics"/>
                <a:sym typeface="Open Sauce 1 Italics"/>
              </a:rPr>
              <a:t>For more, see </a:t>
            </a:r>
            <a:r>
              <a:rPr lang="en-US" sz="2499" i="1" u="none" strike="noStrike">
                <a:solidFill>
                  <a:srgbClr val="5B6564"/>
                </a:solidFill>
                <a:latin typeface="Open Sauce 1 Italics"/>
                <a:ea typeface="Open Sauce 1 Italics"/>
                <a:cs typeface="Open Sauce 1 Italics"/>
                <a:sym typeface="Open Sauce 1 Italics"/>
              </a:rPr>
              <a:t>the </a:t>
            </a:r>
            <a:r>
              <a:rPr lang="en-US" sz="2499" i="1" u="sng" strike="noStrike">
                <a:solidFill>
                  <a:srgbClr val="5B6564"/>
                </a:solidFill>
                <a:latin typeface="Open Sauce 1 Italics"/>
                <a:ea typeface="Open Sauce 1 Italics"/>
                <a:cs typeface="Open Sauce 1 Italics"/>
                <a:sym typeface="Open Sauce 1 Italics"/>
                <a:hlinkClick r:id="rId2" tooltip="https://cjp.eli.org/curriculum/applying-attribution-impacts-climate-attribution-science-tort-litigation">
                  <a:extLst>
                    <a:ext uri="{A12FA001-AC4F-418D-AE19-62706E023703}">
                      <ahyp:hlinkClr xmlns:ahyp="http://schemas.microsoft.com/office/drawing/2018/hyperlinkcolor" val="tx"/>
                    </a:ext>
                  </a:extLst>
                </a:hlinkClick>
              </a:rPr>
              <a:t>Applying Attribution</a:t>
            </a:r>
            <a:r>
              <a:rPr lang="en-US" sz="2499" i="1" u="none" strike="noStrike">
                <a:solidFill>
                  <a:srgbClr val="5B6564"/>
                </a:solidFill>
                <a:latin typeface="Open Sauce 1 Italics"/>
                <a:ea typeface="Open Sauce 1 Italics"/>
                <a:cs typeface="Open Sauce 1 Italics"/>
                <a:sym typeface="Open Sauce 1 Italics"/>
              </a:rPr>
              <a:t> </a:t>
            </a:r>
            <a:r>
              <a:rPr lang="en-US" sz="2499"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3" name="TextBox 13"/>
          <p:cNvSpPr txBox="1"/>
          <p:nvPr/>
        </p:nvSpPr>
        <p:spPr>
          <a:xfrm>
            <a:off x="1262268" y="3162300"/>
            <a:ext cx="7664496" cy="895350"/>
          </a:xfrm>
          <a:prstGeom prst="rect">
            <a:avLst/>
          </a:prstGeom>
        </p:spPr>
        <p:txBody>
          <a:bodyPr lIns="0" tIns="0" rIns="0" bIns="0" rtlCol="0" anchor="t">
            <a:spAutoFit/>
          </a:bodyPr>
          <a:lstStyle/>
          <a:p>
            <a:pPr algn="l">
              <a:lnSpc>
                <a:spcPts val="3599"/>
              </a:lnSpc>
            </a:pPr>
            <a:r>
              <a:rPr lang="en-US" sz="2999" b="1" u="sng">
                <a:solidFill>
                  <a:srgbClr val="263036"/>
                </a:solidFill>
                <a:latin typeface="Open Sauce SemiBold Bold Italics"/>
                <a:ea typeface="Open Sauce SemiBold Bold Italics"/>
                <a:cs typeface="Open Sauce SemiBold Bold Italics"/>
                <a:sym typeface="Open Sauce SemiBold Bold Italics"/>
                <a:hlinkClick r:id="rId3" tooltip="https://www.climatecasechart.com/document/city-of-new-york-v-chevron-corp_0ef5?q=city+of+new+york+chevron">
                  <a:extLst>
                    <a:ext uri="{A12FA001-AC4F-418D-AE19-62706E023703}">
                      <ahyp:hlinkClr xmlns:ahyp="http://schemas.microsoft.com/office/drawing/2018/hyperlinkcolor" val="tx"/>
                    </a:ext>
                  </a:extLst>
                </a:hlinkClick>
              </a:rPr>
              <a:t>City of New York v. Chevron Corp</a:t>
            </a:r>
            <a:r>
              <a:rPr lang="en-US" sz="2999" b="1" i="1" u="sng">
                <a:solidFill>
                  <a:srgbClr val="263036"/>
                </a:solidFill>
                <a:latin typeface="Open Sauce SemiBold Bold Italics"/>
                <a:ea typeface="Open Sauce SemiBold Bold Italics"/>
                <a:cs typeface="Open Sauce SemiBold Bold Italics"/>
                <a:sym typeface="Open Sauce SemiBold Bold Italics"/>
                <a:hlinkClick r:id="rId3" tooltip="https://www.climatecasechart.com/document/city-of-new-york-v-chevron-corp_0ef5?q=city+of+new+york+chevron">
                  <a:extLst>
                    <a:ext uri="{A12FA001-AC4F-418D-AE19-62706E023703}">
                      <ahyp:hlinkClr xmlns:ahyp="http://schemas.microsoft.com/office/drawing/2018/hyperlinkcolor" val="tx"/>
                    </a:ext>
                  </a:extLst>
                </a:hlinkClick>
              </a:rPr>
              <a:t>.</a:t>
            </a:r>
          </a:p>
          <a:p>
            <a:pPr algn="l">
              <a:lnSpc>
                <a:spcPts val="3599"/>
              </a:lnSpc>
              <a:spcBef>
                <a:spcPct val="0"/>
              </a:spcBef>
            </a:pPr>
            <a:r>
              <a:rPr lang="en-US" sz="2999" b="1">
                <a:solidFill>
                  <a:srgbClr val="263036"/>
                </a:solidFill>
                <a:latin typeface="Open Sauce SemiBold Bold"/>
                <a:ea typeface="Open Sauce SemiBold Bold"/>
                <a:cs typeface="Open Sauce SemiBold Bold"/>
                <a:sym typeface="Open Sauce SemiBold Bold"/>
              </a:rPr>
              <a:t>(2d Cir. 2021)</a:t>
            </a:r>
          </a:p>
        </p:txBody>
      </p:sp>
      <p:sp>
        <p:nvSpPr>
          <p:cNvPr id="17" name="TextBox 17"/>
          <p:cNvSpPr txBox="1"/>
          <p:nvPr/>
        </p:nvSpPr>
        <p:spPr>
          <a:xfrm>
            <a:off x="9496862" y="3162300"/>
            <a:ext cx="6713266" cy="895350"/>
          </a:xfrm>
          <a:prstGeom prst="rect">
            <a:avLst/>
          </a:prstGeom>
        </p:spPr>
        <p:txBody>
          <a:bodyPr lIns="0" tIns="0" rIns="0" bIns="0" rtlCol="0" anchor="t">
            <a:spAutoFit/>
          </a:bodyPr>
          <a:lstStyle/>
          <a:p>
            <a:pPr algn="l">
              <a:lnSpc>
                <a:spcPts val="3599"/>
              </a:lnSpc>
              <a:spcBef>
                <a:spcPct val="0"/>
              </a:spcBef>
            </a:pPr>
            <a:r>
              <a:rPr lang="en-US" sz="2999" b="1" u="sng">
                <a:solidFill>
                  <a:srgbClr val="263036"/>
                </a:solidFill>
                <a:latin typeface="Open Sauce SemiBold Bold Italics"/>
                <a:ea typeface="Open Sauce SemiBold Bold Italics"/>
                <a:cs typeface="Open Sauce SemiBold Bold Italics"/>
                <a:sym typeface="Open Sauce SemiBold Bold Italics"/>
                <a:hlinkClick r:id="rId4" tooltip="https://www.climatecasechart.com/document/city-county-of-honolulu-v-sunoco-lp_8bb8">
                  <a:extLst>
                    <a:ext uri="{A12FA001-AC4F-418D-AE19-62706E023703}">
                      <ahyp:hlinkClr xmlns:ahyp="http://schemas.microsoft.com/office/drawing/2018/hyperlinkcolor" val="tx"/>
                    </a:ext>
                  </a:extLst>
                </a:hlinkClick>
              </a:rPr>
              <a:t>City &amp; County of Honolulu v. Sunoco LP</a:t>
            </a:r>
            <a:r>
              <a:rPr lang="en-US" sz="2999" b="1">
                <a:solidFill>
                  <a:srgbClr val="263036"/>
                </a:solidFill>
                <a:latin typeface="Open Sauce SemiBold Bold Italics"/>
                <a:ea typeface="Open Sauce SemiBold Bold Italics"/>
                <a:cs typeface="Open Sauce SemiBold Bold Italics"/>
                <a:sym typeface="Open Sauce SemiBold Bold Italics"/>
              </a:rPr>
              <a:t> </a:t>
            </a:r>
            <a:r>
              <a:rPr lang="en-US" sz="2999" b="1">
                <a:solidFill>
                  <a:srgbClr val="263036"/>
                </a:solidFill>
                <a:latin typeface="Open Sauce SemiBold Bold"/>
                <a:ea typeface="Open Sauce SemiBold Bold"/>
                <a:cs typeface="Open Sauce SemiBold Bold"/>
                <a:sym typeface="Open Sauce SemiBold Bold"/>
              </a:rPr>
              <a:t>(Haw. 2023)</a:t>
            </a:r>
          </a:p>
        </p:txBody>
      </p:sp>
      <p:sp>
        <p:nvSpPr>
          <p:cNvPr id="18" name="TextBox 18"/>
          <p:cNvSpPr txBox="1"/>
          <p:nvPr/>
        </p:nvSpPr>
        <p:spPr>
          <a:xfrm>
            <a:off x="1262268" y="4416975"/>
            <a:ext cx="7490675" cy="3714750"/>
          </a:xfrm>
          <a:prstGeom prst="rect">
            <a:avLst/>
          </a:prstGeom>
        </p:spPr>
        <p:txBody>
          <a:bodyPr lIns="0" tIns="0" rIns="0" bIns="0" rtlCol="0" anchor="t">
            <a:spAutoFit/>
          </a:bodyPr>
          <a:lstStyle/>
          <a:p>
            <a:pPr algn="l">
              <a:lnSpc>
                <a:spcPts val="2999"/>
              </a:lnSpc>
              <a:spcBef>
                <a:spcPct val="0"/>
              </a:spcBef>
            </a:pPr>
            <a:r>
              <a:rPr lang="en-US" sz="2499">
                <a:solidFill>
                  <a:srgbClr val="263036"/>
                </a:solidFill>
                <a:latin typeface="Open Sauce 1"/>
                <a:ea typeface="Open Sauce 1"/>
                <a:cs typeface="Open Sauce 1"/>
                <a:sym typeface="Open Sauce 1"/>
              </a:rPr>
              <a:t>The Second Circuit dismissed a lawsuit involving state-law claims filed in federal court. The panel held that “</a:t>
            </a:r>
            <a:r>
              <a:rPr lang="en-US" sz="2499" b="1">
                <a:solidFill>
                  <a:srgbClr val="263036"/>
                </a:solidFill>
                <a:latin typeface="Open Sauce 1 Bold"/>
                <a:ea typeface="Open Sauce 1 Bold"/>
                <a:cs typeface="Open Sauce 1 Bold"/>
                <a:sym typeface="Open Sauce 1 Bold"/>
              </a:rPr>
              <a:t>[g]lobal warming presents a uniquely international problem of national concern</a:t>
            </a:r>
            <a:r>
              <a:rPr lang="en-US" sz="2499">
                <a:solidFill>
                  <a:srgbClr val="263036"/>
                </a:solidFill>
                <a:latin typeface="Open Sauce 1"/>
                <a:ea typeface="Open Sauce 1"/>
                <a:cs typeface="Open Sauce 1"/>
                <a:sym typeface="Open Sauce 1"/>
              </a:rPr>
              <a:t>” that can only be addressed by federal or international law, rather than state common law. The panel then held that </a:t>
            </a:r>
            <a:r>
              <a:rPr lang="en-US" sz="2499" b="1">
                <a:solidFill>
                  <a:srgbClr val="263036"/>
                </a:solidFill>
                <a:latin typeface="Open Sauce 1 Bold"/>
                <a:ea typeface="Open Sauce 1 Bold"/>
                <a:cs typeface="Open Sauce 1 Bold"/>
                <a:sym typeface="Open Sauce 1 Bold"/>
              </a:rPr>
              <a:t>federal common law is displaced by the CAA (Clean Air Act), even when a litigant merely pursues a claim for damages</a:t>
            </a:r>
            <a:r>
              <a:rPr lang="en-US" sz="2499">
                <a:solidFill>
                  <a:srgbClr val="263036"/>
                </a:solidFill>
                <a:latin typeface="Open Sauce 1"/>
                <a:ea typeface="Open Sauce 1"/>
                <a:cs typeface="Open Sauce 1"/>
                <a:sym typeface="Open Sauce 1"/>
              </a:rPr>
              <a:t> rather than injunctive relief. </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9559603" y="4416975"/>
            <a:ext cx="7445603" cy="4594206"/>
          </a:xfrm>
          <a:prstGeom prst="rect">
            <a:avLst/>
          </a:prstGeom>
        </p:spPr>
        <p:txBody>
          <a:bodyPr lIns="0" tIns="0" rIns="0" bIns="0" rtlCol="0" anchor="t">
            <a:spAutoFit/>
          </a:bodyPr>
          <a:lstStyle/>
          <a:p>
            <a:pPr algn="l">
              <a:lnSpc>
                <a:spcPts val="2999"/>
              </a:lnSpc>
              <a:spcBef>
                <a:spcPct val="0"/>
              </a:spcBef>
            </a:pPr>
            <a:r>
              <a:rPr lang="en-US" sz="2499">
                <a:solidFill>
                  <a:srgbClr val="263036"/>
                </a:solidFill>
                <a:latin typeface="Open Sauce 1"/>
                <a:ea typeface="Open Sauce 1"/>
                <a:cs typeface="Open Sauce 1"/>
                <a:sym typeface="Open Sauce 1"/>
              </a:rPr>
              <a:t>The Hawaii Supreme Court </a:t>
            </a:r>
            <a:r>
              <a:rPr lang="en-US" sz="2499" b="1">
                <a:solidFill>
                  <a:srgbClr val="263036"/>
                </a:solidFill>
                <a:latin typeface="Open Sauce 1 Bold"/>
                <a:ea typeface="Open Sauce 1 Bold"/>
                <a:cs typeface="Open Sauce 1 Bold"/>
                <a:sym typeface="Open Sauce 1 Bold"/>
              </a:rPr>
              <a:t>affirmed the denial of the defendants’ motions to dismiss</a:t>
            </a:r>
            <a:r>
              <a:rPr lang="en-US" sz="2499">
                <a:solidFill>
                  <a:srgbClr val="263036"/>
                </a:solidFill>
                <a:latin typeface="Open Sauce 1"/>
                <a:ea typeface="Open Sauce 1"/>
                <a:cs typeface="Open Sauce 1"/>
                <a:sym typeface="Open Sauce 1"/>
              </a:rPr>
              <a:t>, allowing the plaintiffs’ state-law claims to proceed. The court held that personal jurisdiction over the defendants was proper because the claims arise out of the sale and promotion of the defendants’ products in Hawaii. The court found that </a:t>
            </a:r>
            <a:r>
              <a:rPr lang="en-US" sz="2499" b="1">
                <a:solidFill>
                  <a:srgbClr val="263036"/>
                </a:solidFill>
                <a:latin typeface="Open Sauce 1 Bold"/>
                <a:ea typeface="Open Sauce 1 Bold"/>
                <a:cs typeface="Open Sauce 1 Bold"/>
                <a:sym typeface="Open Sauce 1 Bold"/>
              </a:rPr>
              <a:t>while the CAA displaces federal common law, it does not displace state common law</a:t>
            </a:r>
            <a:r>
              <a:rPr lang="en-US" sz="2499">
                <a:solidFill>
                  <a:srgbClr val="263036"/>
                </a:solidFill>
                <a:latin typeface="Open Sauce 1"/>
                <a:ea typeface="Open Sauce 1"/>
                <a:cs typeface="Open Sauce 1"/>
                <a:sym typeface="Open Sauce 1"/>
              </a:rPr>
              <a:t>, and even if it were not displaced, preemption would still fail since the plaintiffs did not seek to regulate emissions.  </a:t>
            </a:r>
          </a:p>
        </p:txBody>
      </p:sp>
      <p:sp>
        <p:nvSpPr>
          <p:cNvPr id="21" name="TextBox 21"/>
          <p:cNvSpPr txBox="1"/>
          <p:nvPr/>
        </p:nvSpPr>
        <p:spPr>
          <a:xfrm>
            <a:off x="1028700" y="1119106"/>
            <a:ext cx="16586255" cy="600075"/>
          </a:xfrm>
          <a:prstGeom prst="rect">
            <a:avLst/>
          </a:prstGeom>
        </p:spPr>
        <p:txBody>
          <a:bodyPr lIns="0" tIns="0" rIns="0" bIns="0" rtlCol="0" anchor="t">
            <a:spAutoFit/>
          </a:bodyPr>
          <a:lstStyle/>
          <a:p>
            <a:pPr marL="0" lvl="0" indent="0" algn="ctr">
              <a:lnSpc>
                <a:spcPts val="4799"/>
              </a:lnSpc>
            </a:pPr>
            <a:r>
              <a:rPr lang="en-US" sz="3999" b="1">
                <a:solidFill>
                  <a:srgbClr val="B2D235"/>
                </a:solidFill>
                <a:latin typeface="Open Sauce 1 Heavy"/>
                <a:ea typeface="Open Sauce 1 Heavy"/>
                <a:cs typeface="Open Sauce 1 Heavy"/>
                <a:sym typeface="Open Sauce 1 Heavy"/>
              </a:rPr>
              <a:t>STATE AND LOCAL GOVERNMENTS V. FOSSIL FUEL COMPANIES </a:t>
            </a:r>
          </a:p>
        </p:txBody>
      </p:sp>
      <p:sp>
        <p:nvSpPr>
          <p:cNvPr id="24" name="TextBox 6">
            <a:extLst>
              <a:ext uri="{FF2B5EF4-FFF2-40B4-BE49-F238E27FC236}">
                <a16:creationId xmlns:a16="http://schemas.microsoft.com/office/drawing/2014/main" id="{EC48B063-F568-D24C-920E-044F96703306}"/>
              </a:ext>
            </a:extLst>
          </p:cNvPr>
          <p:cNvSpPr txBox="1"/>
          <p:nvPr/>
        </p:nvSpPr>
        <p:spPr>
          <a:xfrm>
            <a:off x="1828800" y="2988193"/>
            <a:ext cx="8010110" cy="5871100"/>
          </a:xfrm>
          <a:prstGeom prst="rect">
            <a:avLst/>
          </a:prstGeom>
        </p:spPr>
        <p:txBody>
          <a:bodyPr lIns="50800" tIns="50800" rIns="50800" bIns="50800" rtlCol="0" anchor="ctr"/>
          <a:lstStyle/>
          <a:p>
            <a:pPr algn="ctr">
              <a:lnSpc>
                <a:spcPts val="2499"/>
              </a:lnSpc>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4155640" y="2594075"/>
            <a:ext cx="7629450" cy="6720550"/>
            <a:chOff x="0" y="12501"/>
            <a:chExt cx="10172601" cy="8960733"/>
          </a:xfrm>
        </p:grpSpPr>
        <p:sp>
          <p:nvSpPr>
            <p:cNvPr id="3" name="AutoShape 3"/>
            <p:cNvSpPr/>
            <p:nvPr/>
          </p:nvSpPr>
          <p:spPr>
            <a:xfrm flipH="1">
              <a:off x="3083436" y="4770003"/>
              <a:ext cx="1478344" cy="1086605"/>
            </a:xfrm>
            <a:prstGeom prst="line">
              <a:avLst/>
            </a:prstGeom>
            <a:ln w="7341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5952611" y="5041081"/>
              <a:ext cx="1601921" cy="1121680"/>
            </a:xfrm>
            <a:prstGeom prst="line">
              <a:avLst/>
            </a:prstGeom>
            <a:ln w="73415" cap="flat">
              <a:solidFill>
                <a:srgbClr val="F8F8FF"/>
              </a:solidFill>
              <a:prstDash val="solid"/>
              <a:headEnd type="none" w="sm" len="sm"/>
              <a:tailEnd type="none" w="sm" len="sm"/>
            </a:ln>
          </p:spPr>
          <p:txBody>
            <a:bodyPr/>
            <a:lstStyle/>
            <a:p>
              <a:endParaRPr lang="en-US"/>
            </a:p>
          </p:txBody>
        </p:sp>
        <p:sp>
          <p:nvSpPr>
            <p:cNvPr id="5" name="AutoShape 5"/>
            <p:cNvSpPr/>
            <p:nvPr/>
          </p:nvSpPr>
          <p:spPr>
            <a:xfrm flipH="1" flipV="1">
              <a:off x="2885904" y="2707147"/>
              <a:ext cx="1009603" cy="725626"/>
            </a:xfrm>
            <a:prstGeom prst="line">
              <a:avLst/>
            </a:prstGeom>
            <a:ln w="73415" cap="flat">
              <a:solidFill>
                <a:srgbClr val="F8F8FF"/>
              </a:solidFill>
              <a:prstDash val="solid"/>
              <a:headEnd type="none" w="sm" len="sm"/>
              <a:tailEnd type="none" w="sm" len="sm"/>
            </a:ln>
          </p:spPr>
          <p:txBody>
            <a:bodyPr/>
            <a:lstStyle/>
            <a:p>
              <a:endParaRPr lang="en-US"/>
            </a:p>
          </p:txBody>
        </p:sp>
        <p:sp>
          <p:nvSpPr>
            <p:cNvPr id="6" name="AutoShape 6"/>
            <p:cNvSpPr/>
            <p:nvPr/>
          </p:nvSpPr>
          <p:spPr>
            <a:xfrm flipV="1">
              <a:off x="5122050" y="2397528"/>
              <a:ext cx="2432482" cy="1880143"/>
            </a:xfrm>
            <a:prstGeom prst="line">
              <a:avLst/>
            </a:prstGeom>
            <a:ln w="73415" cap="flat">
              <a:solidFill>
                <a:srgbClr val="F8F8FF"/>
              </a:solidFill>
              <a:prstDash val="solid"/>
              <a:headEnd type="none" w="sm" len="sm"/>
              <a:tailEnd type="none" w="sm" len="sm"/>
            </a:ln>
          </p:spPr>
          <p:txBody>
            <a:bodyPr/>
            <a:lstStyle/>
            <a:p>
              <a:endParaRPr lang="en-US"/>
            </a:p>
          </p:txBody>
        </p:sp>
        <p:grpSp>
          <p:nvGrpSpPr>
            <p:cNvPr id="7" name="Group 7"/>
            <p:cNvGrpSpPr/>
            <p:nvPr/>
          </p:nvGrpSpPr>
          <p:grpSpPr>
            <a:xfrm>
              <a:off x="3620892" y="2824347"/>
              <a:ext cx="2922776" cy="292277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9" name="TextBox 9"/>
              <p:cNvSpPr txBox="1"/>
              <p:nvPr/>
            </p:nvSpPr>
            <p:spPr>
              <a:xfrm>
                <a:off x="76200" y="76200"/>
                <a:ext cx="660400" cy="660400"/>
              </a:xfrm>
              <a:prstGeom prst="rect">
                <a:avLst/>
              </a:prstGeom>
            </p:spPr>
            <p:txBody>
              <a:bodyPr lIns="18623" tIns="18623" rIns="18623" bIns="18623" rtlCol="0" anchor="ctr"/>
              <a:lstStyle/>
              <a:p>
                <a:pPr marL="0" lvl="0" indent="0" algn="ctr">
                  <a:lnSpc>
                    <a:spcPts val="3360"/>
                  </a:lnSpc>
                </a:pPr>
                <a:r>
                  <a:rPr lang="en-US" sz="2800" b="1">
                    <a:solidFill>
                      <a:srgbClr val="FFFFFF"/>
                    </a:solidFill>
                    <a:latin typeface="Aileron Heavy"/>
                    <a:ea typeface="Aileron Heavy"/>
                    <a:cs typeface="Aileron Heavy"/>
                    <a:sym typeface="Aileron Heavy"/>
                  </a:rPr>
                  <a:t>CLIMATE CHANGE</a:t>
                </a:r>
              </a:p>
            </p:txBody>
          </p:sp>
        </p:grpSp>
        <p:sp>
          <p:nvSpPr>
            <p:cNvPr id="10" name="AutoShape 10"/>
            <p:cNvSpPr/>
            <p:nvPr/>
          </p:nvSpPr>
          <p:spPr>
            <a:xfrm flipV="1">
              <a:off x="5082281" y="5747123"/>
              <a:ext cx="0" cy="1170486"/>
            </a:xfrm>
            <a:prstGeom prst="line">
              <a:avLst/>
            </a:prstGeom>
            <a:ln w="73415" cap="flat">
              <a:solidFill>
                <a:srgbClr val="F8F8FF"/>
              </a:solidFill>
              <a:prstDash val="solid"/>
              <a:headEnd type="none" w="sm" len="sm"/>
              <a:tailEnd type="none" w="sm" len="sm"/>
            </a:ln>
          </p:spPr>
          <p:txBody>
            <a:bodyPr/>
            <a:lstStyle/>
            <a:p>
              <a:endParaRPr lang="en-US"/>
            </a:p>
          </p:txBody>
        </p:sp>
        <p:sp>
          <p:nvSpPr>
            <p:cNvPr id="11" name="AutoShape 11"/>
            <p:cNvSpPr/>
            <p:nvPr/>
          </p:nvSpPr>
          <p:spPr>
            <a:xfrm flipH="1" flipV="1">
              <a:off x="5014359" y="2055624"/>
              <a:ext cx="67921" cy="768723"/>
            </a:xfrm>
            <a:prstGeom prst="line">
              <a:avLst/>
            </a:prstGeom>
            <a:ln w="73415" cap="flat">
              <a:solidFill>
                <a:srgbClr val="F8F8FF"/>
              </a:solidFill>
              <a:prstDash val="solid"/>
              <a:headEnd type="none" w="sm" len="sm"/>
              <a:tailEnd type="none" w="sm" len="sm"/>
            </a:ln>
          </p:spPr>
          <p:txBody>
            <a:bodyPr/>
            <a:lstStyle/>
            <a:p>
              <a:endParaRPr lang="en-US"/>
            </a:p>
          </p:txBody>
        </p:sp>
        <p:sp>
          <p:nvSpPr>
            <p:cNvPr id="12" name="AutoShape 12"/>
            <p:cNvSpPr/>
            <p:nvPr/>
          </p:nvSpPr>
          <p:spPr>
            <a:xfrm>
              <a:off x="6543669" y="4285735"/>
              <a:ext cx="1573308" cy="0"/>
            </a:xfrm>
            <a:prstGeom prst="line">
              <a:avLst/>
            </a:prstGeom>
            <a:ln w="7341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1242242" y="5445223"/>
              <a:ext cx="2055624" cy="205562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5" name="TextBox 15"/>
              <p:cNvSpPr txBox="1"/>
              <p:nvPr/>
            </p:nvSpPr>
            <p:spPr>
              <a:xfrm>
                <a:off x="76200" y="66675"/>
                <a:ext cx="660400" cy="669925"/>
              </a:xfrm>
              <a:prstGeom prst="rect">
                <a:avLst/>
              </a:prstGeom>
            </p:spPr>
            <p:txBody>
              <a:bodyPr lIns="133341" tIns="133341" rIns="133341" bIns="133341" rtlCol="0" anchor="ctr"/>
              <a:lstStyle/>
              <a:p>
                <a:pPr algn="ctr">
                  <a:lnSpc>
                    <a:spcPts val="667"/>
                  </a:lnSpc>
                </a:pPr>
                <a:endParaRPr/>
              </a:p>
            </p:txBody>
          </p:sp>
        </p:grpSp>
        <p:sp>
          <p:nvSpPr>
            <p:cNvPr id="16" name="Freeform 16"/>
            <p:cNvSpPr/>
            <p:nvPr/>
          </p:nvSpPr>
          <p:spPr>
            <a:xfrm>
              <a:off x="1585667" y="5682978"/>
              <a:ext cx="1368775" cy="1580115"/>
            </a:xfrm>
            <a:custGeom>
              <a:avLst/>
              <a:gdLst/>
              <a:ahLst/>
              <a:cxnLst/>
              <a:rect l="l" t="t" r="r" b="b"/>
              <a:pathLst>
                <a:path w="1368775" h="1580115">
                  <a:moveTo>
                    <a:pt x="0" y="0"/>
                  </a:moveTo>
                  <a:lnTo>
                    <a:pt x="1368774" y="0"/>
                  </a:lnTo>
                  <a:lnTo>
                    <a:pt x="1368774" y="1580115"/>
                  </a:lnTo>
                  <a:lnTo>
                    <a:pt x="0" y="1580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p:cNvGrpSpPr/>
            <p:nvPr/>
          </p:nvGrpSpPr>
          <p:grpSpPr>
            <a:xfrm>
              <a:off x="4054469" y="6917610"/>
              <a:ext cx="2055624" cy="205562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19" name="TextBox 19"/>
              <p:cNvSpPr txBox="1"/>
              <p:nvPr/>
            </p:nvSpPr>
            <p:spPr>
              <a:xfrm>
                <a:off x="76200" y="66675"/>
                <a:ext cx="660400" cy="669925"/>
              </a:xfrm>
              <a:prstGeom prst="rect">
                <a:avLst/>
              </a:prstGeom>
            </p:spPr>
            <p:txBody>
              <a:bodyPr lIns="133341" tIns="133341" rIns="133341" bIns="133341" rtlCol="0" anchor="ctr"/>
              <a:lstStyle/>
              <a:p>
                <a:pPr algn="ctr">
                  <a:lnSpc>
                    <a:spcPts val="667"/>
                  </a:lnSpc>
                </a:pPr>
                <a:endParaRPr/>
              </a:p>
            </p:txBody>
          </p:sp>
        </p:grpSp>
        <p:sp>
          <p:nvSpPr>
            <p:cNvPr id="20" name="Freeform 20"/>
            <p:cNvSpPr/>
            <p:nvPr/>
          </p:nvSpPr>
          <p:spPr>
            <a:xfrm>
              <a:off x="4502528" y="7231235"/>
              <a:ext cx="1159505" cy="1610423"/>
            </a:xfrm>
            <a:custGeom>
              <a:avLst/>
              <a:gdLst/>
              <a:ahLst/>
              <a:cxnLst/>
              <a:rect l="l" t="t" r="r" b="b"/>
              <a:pathLst>
                <a:path w="1159505" h="1610423">
                  <a:moveTo>
                    <a:pt x="0" y="0"/>
                  </a:moveTo>
                  <a:lnTo>
                    <a:pt x="1159505" y="0"/>
                  </a:lnTo>
                  <a:lnTo>
                    <a:pt x="1159505" y="1610423"/>
                  </a:lnTo>
                  <a:lnTo>
                    <a:pt x="0" y="161042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21" name="Group 21"/>
            <p:cNvGrpSpPr/>
            <p:nvPr/>
          </p:nvGrpSpPr>
          <p:grpSpPr>
            <a:xfrm>
              <a:off x="6660490" y="795096"/>
              <a:ext cx="2055624" cy="2029251"/>
              <a:chOff x="0" y="0"/>
              <a:chExt cx="765012" cy="755198"/>
            </a:xfrm>
          </p:grpSpPr>
          <p:sp>
            <p:nvSpPr>
              <p:cNvPr id="22" name="Freeform 22"/>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3" name="TextBox 23"/>
              <p:cNvSpPr txBox="1"/>
              <p:nvPr/>
            </p:nvSpPr>
            <p:spPr>
              <a:xfrm>
                <a:off x="71720" y="61275"/>
                <a:ext cx="621573" cy="623123"/>
              </a:xfrm>
              <a:prstGeom prst="rect">
                <a:avLst/>
              </a:prstGeom>
            </p:spPr>
            <p:txBody>
              <a:bodyPr lIns="151061" tIns="151061" rIns="151061" bIns="151061" rtlCol="0" anchor="ctr"/>
              <a:lstStyle/>
              <a:p>
                <a:pPr algn="ctr">
                  <a:lnSpc>
                    <a:spcPts val="769"/>
                  </a:lnSpc>
                </a:pPr>
                <a:endParaRPr/>
              </a:p>
            </p:txBody>
          </p:sp>
        </p:grpSp>
        <p:sp>
          <p:nvSpPr>
            <p:cNvPr id="24" name="Freeform 24"/>
            <p:cNvSpPr/>
            <p:nvPr/>
          </p:nvSpPr>
          <p:spPr>
            <a:xfrm>
              <a:off x="6937501" y="976808"/>
              <a:ext cx="1501603" cy="1511047"/>
            </a:xfrm>
            <a:custGeom>
              <a:avLst/>
              <a:gdLst/>
              <a:ahLst/>
              <a:cxnLst/>
              <a:rect l="l" t="t" r="r" b="b"/>
              <a:pathLst>
                <a:path w="1501603" h="1511047">
                  <a:moveTo>
                    <a:pt x="0" y="0"/>
                  </a:moveTo>
                  <a:lnTo>
                    <a:pt x="1501602" y="0"/>
                  </a:lnTo>
                  <a:lnTo>
                    <a:pt x="1501602" y="1511047"/>
                  </a:lnTo>
                  <a:lnTo>
                    <a:pt x="0" y="1511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5"/>
            <p:cNvGrpSpPr/>
            <p:nvPr/>
          </p:nvGrpSpPr>
          <p:grpSpPr>
            <a:xfrm>
              <a:off x="3986547" y="12501"/>
              <a:ext cx="2055624" cy="2055624"/>
              <a:chOff x="0" y="4943"/>
              <a:chExt cx="812800" cy="812800"/>
            </a:xfrm>
          </p:grpSpPr>
          <p:sp>
            <p:nvSpPr>
              <p:cNvPr id="26" name="Freeform 26"/>
              <p:cNvSpPr/>
              <p:nvPr/>
            </p:nvSpPr>
            <p:spPr>
              <a:xfrm>
                <a:off x="0" y="494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27" name="TextBox 27"/>
              <p:cNvSpPr txBox="1"/>
              <p:nvPr/>
            </p:nvSpPr>
            <p:spPr>
              <a:xfrm>
                <a:off x="76200" y="66675"/>
                <a:ext cx="660400" cy="669925"/>
              </a:xfrm>
              <a:prstGeom prst="rect">
                <a:avLst/>
              </a:prstGeom>
            </p:spPr>
            <p:txBody>
              <a:bodyPr lIns="157606" tIns="157606" rIns="157606" bIns="157606" rtlCol="0" anchor="ctr"/>
              <a:lstStyle/>
              <a:p>
                <a:pPr algn="ctr">
                  <a:lnSpc>
                    <a:spcPts val="769"/>
                  </a:lnSpc>
                </a:pPr>
                <a:endParaRPr/>
              </a:p>
            </p:txBody>
          </p:sp>
        </p:grpSp>
        <p:sp>
          <p:nvSpPr>
            <p:cNvPr id="28" name="Freeform 28"/>
            <p:cNvSpPr/>
            <p:nvPr/>
          </p:nvSpPr>
          <p:spPr>
            <a:xfrm>
              <a:off x="4158856" y="158805"/>
              <a:ext cx="1711006" cy="1696035"/>
            </a:xfrm>
            <a:custGeom>
              <a:avLst/>
              <a:gdLst/>
              <a:ahLst/>
              <a:cxnLst/>
              <a:rect l="l" t="t" r="r" b="b"/>
              <a:pathLst>
                <a:path w="1711006" h="1696034">
                  <a:moveTo>
                    <a:pt x="0" y="0"/>
                  </a:moveTo>
                  <a:lnTo>
                    <a:pt x="1711006" y="0"/>
                  </a:lnTo>
                  <a:lnTo>
                    <a:pt x="1711006" y="1696034"/>
                  </a:lnTo>
                  <a:lnTo>
                    <a:pt x="0" y="1696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9" name="Group 29"/>
            <p:cNvGrpSpPr/>
            <p:nvPr/>
          </p:nvGrpSpPr>
          <p:grpSpPr>
            <a:xfrm>
              <a:off x="8116977" y="3257923"/>
              <a:ext cx="2055624" cy="205562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1" name="TextBox 31"/>
              <p:cNvSpPr txBox="1"/>
              <p:nvPr/>
            </p:nvSpPr>
            <p:spPr>
              <a:xfrm>
                <a:off x="76200" y="66675"/>
                <a:ext cx="660400" cy="669925"/>
              </a:xfrm>
              <a:prstGeom prst="rect">
                <a:avLst/>
              </a:prstGeom>
            </p:spPr>
            <p:txBody>
              <a:bodyPr lIns="99645" tIns="99645" rIns="99645" bIns="99645" rtlCol="0" anchor="ctr"/>
              <a:lstStyle/>
              <a:p>
                <a:pPr algn="ctr">
                  <a:lnSpc>
                    <a:spcPts val="667"/>
                  </a:lnSpc>
                </a:pPr>
                <a:endParaRPr/>
              </a:p>
            </p:txBody>
          </p:sp>
        </p:grpSp>
        <p:sp>
          <p:nvSpPr>
            <p:cNvPr id="32" name="Freeform 32"/>
            <p:cNvSpPr/>
            <p:nvPr/>
          </p:nvSpPr>
          <p:spPr>
            <a:xfrm>
              <a:off x="8398733" y="3829895"/>
              <a:ext cx="1492112" cy="971738"/>
            </a:xfrm>
            <a:custGeom>
              <a:avLst/>
              <a:gdLst/>
              <a:ahLst/>
              <a:cxnLst/>
              <a:rect l="l" t="t" r="r" b="b"/>
              <a:pathLst>
                <a:path w="1492112" h="971738">
                  <a:moveTo>
                    <a:pt x="0" y="0"/>
                  </a:moveTo>
                  <a:lnTo>
                    <a:pt x="1492112" y="0"/>
                  </a:lnTo>
                  <a:lnTo>
                    <a:pt x="1492112" y="971738"/>
                  </a:lnTo>
                  <a:lnTo>
                    <a:pt x="0" y="9717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3" name="Group 33"/>
            <p:cNvGrpSpPr/>
            <p:nvPr/>
          </p:nvGrpSpPr>
          <p:grpSpPr>
            <a:xfrm>
              <a:off x="1447805" y="795096"/>
              <a:ext cx="2055624" cy="205562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35" name="TextBox 35"/>
              <p:cNvSpPr txBox="1"/>
              <p:nvPr/>
            </p:nvSpPr>
            <p:spPr>
              <a:xfrm>
                <a:off x="76200" y="66675"/>
                <a:ext cx="660400" cy="669925"/>
              </a:xfrm>
              <a:prstGeom prst="rect">
                <a:avLst/>
              </a:prstGeom>
            </p:spPr>
            <p:txBody>
              <a:bodyPr lIns="84633" tIns="84633" rIns="84633" bIns="84633" rtlCol="0" anchor="ctr"/>
              <a:lstStyle/>
              <a:p>
                <a:pPr algn="ctr">
                  <a:lnSpc>
                    <a:spcPts val="667"/>
                  </a:lnSpc>
                </a:pPr>
                <a:endParaRPr/>
              </a:p>
            </p:txBody>
          </p:sp>
        </p:grpSp>
        <p:sp>
          <p:nvSpPr>
            <p:cNvPr id="36" name="Freeform 36"/>
            <p:cNvSpPr/>
            <p:nvPr/>
          </p:nvSpPr>
          <p:spPr>
            <a:xfrm>
              <a:off x="1847472" y="1129805"/>
              <a:ext cx="1313430" cy="1386206"/>
            </a:xfrm>
            <a:custGeom>
              <a:avLst/>
              <a:gdLst/>
              <a:ahLst/>
              <a:cxnLst/>
              <a:rect l="l" t="t" r="r" b="b"/>
              <a:pathLst>
                <a:path w="1313430" h="1386206">
                  <a:moveTo>
                    <a:pt x="0" y="0"/>
                  </a:moveTo>
                  <a:lnTo>
                    <a:pt x="1313430" y="0"/>
                  </a:lnTo>
                  <a:lnTo>
                    <a:pt x="1313430" y="1386206"/>
                  </a:lnTo>
                  <a:lnTo>
                    <a:pt x="0" y="1386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37" name="Group 37"/>
            <p:cNvGrpSpPr/>
            <p:nvPr/>
          </p:nvGrpSpPr>
          <p:grpSpPr>
            <a:xfrm>
              <a:off x="0" y="3193720"/>
              <a:ext cx="2055624" cy="2184031"/>
              <a:chOff x="0" y="0"/>
              <a:chExt cx="765012" cy="812800"/>
            </a:xfrm>
          </p:grpSpPr>
          <p:sp>
            <p:nvSpPr>
              <p:cNvPr id="38" name="Freeform 38"/>
              <p:cNvSpPr/>
              <p:nvPr/>
            </p:nvSpPr>
            <p:spPr>
              <a:xfrm>
                <a:off x="0" y="0"/>
                <a:ext cx="765012" cy="812800"/>
              </a:xfrm>
              <a:custGeom>
                <a:avLst/>
                <a:gdLst/>
                <a:ahLst/>
                <a:cxnLst/>
                <a:rect l="l" t="t" r="r" b="b"/>
                <a:pathLst>
                  <a:path w="765012" h="812800">
                    <a:moveTo>
                      <a:pt x="382506" y="0"/>
                    </a:moveTo>
                    <a:cubicBezTo>
                      <a:pt x="171254" y="0"/>
                      <a:pt x="0" y="181951"/>
                      <a:pt x="0" y="406400"/>
                    </a:cubicBezTo>
                    <a:cubicBezTo>
                      <a:pt x="0" y="630849"/>
                      <a:pt x="171254" y="812800"/>
                      <a:pt x="382506" y="812800"/>
                    </a:cubicBezTo>
                    <a:cubicBezTo>
                      <a:pt x="593759" y="812800"/>
                      <a:pt x="765012" y="630849"/>
                      <a:pt x="765012" y="406400"/>
                    </a:cubicBezTo>
                    <a:cubicBezTo>
                      <a:pt x="765012" y="181951"/>
                      <a:pt x="593759" y="0"/>
                      <a:pt x="382506" y="0"/>
                    </a:cubicBezTo>
                    <a:close/>
                  </a:path>
                </a:pathLst>
              </a:custGeom>
              <a:solidFill>
                <a:srgbClr val="FFFFFF"/>
              </a:solidFill>
              <a:ln w="19050" cap="sq">
                <a:solidFill>
                  <a:srgbClr val="B2D235"/>
                </a:solidFill>
                <a:prstDash val="solid"/>
                <a:miter/>
              </a:ln>
            </p:spPr>
            <p:txBody>
              <a:bodyPr/>
              <a:lstStyle/>
              <a:p>
                <a:endParaRPr lang="en-US"/>
              </a:p>
            </p:txBody>
          </p:sp>
          <p:sp>
            <p:nvSpPr>
              <p:cNvPr id="39" name="TextBox 39"/>
              <p:cNvSpPr txBox="1"/>
              <p:nvPr/>
            </p:nvSpPr>
            <p:spPr>
              <a:xfrm>
                <a:off x="71720" y="66675"/>
                <a:ext cx="621573" cy="669925"/>
              </a:xfrm>
              <a:prstGeom prst="rect">
                <a:avLst/>
              </a:prstGeom>
            </p:spPr>
            <p:txBody>
              <a:bodyPr lIns="151061" tIns="151061" rIns="151061" bIns="151061" rtlCol="0" anchor="ctr"/>
              <a:lstStyle/>
              <a:p>
                <a:pPr algn="ctr">
                  <a:lnSpc>
                    <a:spcPts val="769"/>
                  </a:lnSpc>
                </a:pPr>
                <a:endParaRPr/>
              </a:p>
            </p:txBody>
          </p:sp>
        </p:grpSp>
        <p:grpSp>
          <p:nvGrpSpPr>
            <p:cNvPr id="41" name="Group 41"/>
            <p:cNvGrpSpPr/>
            <p:nvPr/>
          </p:nvGrpSpPr>
          <p:grpSpPr>
            <a:xfrm>
              <a:off x="7307186" y="5445223"/>
              <a:ext cx="2055624" cy="205562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43" name="TextBox 43"/>
              <p:cNvSpPr txBox="1"/>
              <p:nvPr/>
            </p:nvSpPr>
            <p:spPr>
              <a:xfrm>
                <a:off x="76200" y="66675"/>
                <a:ext cx="660400" cy="669925"/>
              </a:xfrm>
              <a:prstGeom prst="rect">
                <a:avLst/>
              </a:prstGeom>
            </p:spPr>
            <p:txBody>
              <a:bodyPr lIns="84633" tIns="84633" rIns="84633" bIns="84633" rtlCol="0" anchor="ctr"/>
              <a:lstStyle/>
              <a:p>
                <a:pPr algn="ctr">
                  <a:lnSpc>
                    <a:spcPts val="667"/>
                  </a:lnSpc>
                </a:pPr>
                <a:endParaRPr/>
              </a:p>
            </p:txBody>
          </p:sp>
        </p:grpSp>
        <p:sp>
          <p:nvSpPr>
            <p:cNvPr id="44" name="Freeform 44"/>
            <p:cNvSpPr/>
            <p:nvPr/>
          </p:nvSpPr>
          <p:spPr>
            <a:xfrm>
              <a:off x="7457434" y="5800062"/>
              <a:ext cx="1754688" cy="1103260"/>
            </a:xfrm>
            <a:custGeom>
              <a:avLst/>
              <a:gdLst/>
              <a:ahLst/>
              <a:cxnLst/>
              <a:rect l="l" t="t" r="r" b="b"/>
              <a:pathLst>
                <a:path w="1754688" h="1103260">
                  <a:moveTo>
                    <a:pt x="0" y="0"/>
                  </a:moveTo>
                  <a:lnTo>
                    <a:pt x="1754688" y="0"/>
                  </a:lnTo>
                  <a:lnTo>
                    <a:pt x="1754688" y="1103260"/>
                  </a:lnTo>
                  <a:lnTo>
                    <a:pt x="0" y="1103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5" name="AutoShape 45"/>
            <p:cNvSpPr/>
            <p:nvPr/>
          </p:nvSpPr>
          <p:spPr>
            <a:xfrm flipH="1">
              <a:off x="2055624" y="4285735"/>
              <a:ext cx="1565269" cy="0"/>
            </a:xfrm>
            <a:prstGeom prst="line">
              <a:avLst/>
            </a:prstGeom>
            <a:ln w="73415" cap="flat">
              <a:solidFill>
                <a:srgbClr val="F8F8FF"/>
              </a:solidFill>
              <a:prstDash val="solid"/>
              <a:headEnd type="none" w="sm" len="sm"/>
              <a:tailEnd type="none" w="sm" len="sm"/>
            </a:ln>
          </p:spPr>
          <p:txBody>
            <a:bodyPr/>
            <a:lstStyle/>
            <a:p>
              <a:endParaRPr lang="en-US"/>
            </a:p>
          </p:txBody>
        </p:sp>
      </p:grpSp>
      <p:sp>
        <p:nvSpPr>
          <p:cNvPr id="46" name="TextBox 46"/>
          <p:cNvSpPr txBox="1"/>
          <p:nvPr/>
        </p:nvSpPr>
        <p:spPr>
          <a:xfrm>
            <a:off x="1028700" y="1019175"/>
            <a:ext cx="10046937"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IMPACTS </a:t>
            </a:r>
          </a:p>
        </p:txBody>
      </p:sp>
      <p:sp>
        <p:nvSpPr>
          <p:cNvPr id="47" name="TextBox 47"/>
          <p:cNvSpPr txBox="1"/>
          <p:nvPr/>
        </p:nvSpPr>
        <p:spPr>
          <a:xfrm>
            <a:off x="1028700" y="2546599"/>
            <a:ext cx="3965140" cy="644562"/>
          </a:xfrm>
          <a:prstGeom prst="rect">
            <a:avLst/>
          </a:prstGeom>
        </p:spPr>
        <p:txBody>
          <a:bodyPr lIns="0" tIns="0" rIns="0" bIns="0" rtlCol="0" anchor="t">
            <a:spAutoFit/>
          </a:bodyPr>
          <a:lstStyle/>
          <a:p>
            <a:pPr algn="l">
              <a:lnSpc>
                <a:spcPts val="5199"/>
              </a:lnSpc>
            </a:pPr>
            <a:r>
              <a:rPr lang="en-US" sz="3999" b="1" i="1">
                <a:solidFill>
                  <a:srgbClr val="62C7CE"/>
                </a:solidFill>
                <a:latin typeface="Open Sauce 1 Bold Italics"/>
                <a:ea typeface="Open Sauce 1 Bold Italics"/>
                <a:cs typeface="Open Sauce 1 Bold Italics"/>
                <a:sym typeface="Open Sauce 1 Bold Italics"/>
              </a:rPr>
              <a:t>more intense...</a:t>
            </a:r>
          </a:p>
        </p:txBody>
      </p:sp>
      <p:sp>
        <p:nvSpPr>
          <p:cNvPr id="48" name="TextBox 48"/>
          <p:cNvSpPr txBox="1"/>
          <p:nvPr/>
        </p:nvSpPr>
        <p:spPr>
          <a:xfrm>
            <a:off x="10476007" y="8660574"/>
            <a:ext cx="5804237" cy="654050"/>
          </a:xfrm>
          <a:prstGeom prst="rect">
            <a:avLst/>
          </a:prstGeom>
        </p:spPr>
        <p:txBody>
          <a:bodyPr lIns="0" tIns="0" rIns="0" bIns="0" rtlCol="0" anchor="t">
            <a:spAutoFit/>
          </a:bodyPr>
          <a:lstStyle/>
          <a:p>
            <a:pPr algn="r">
              <a:lnSpc>
                <a:spcPts val="5200"/>
              </a:lnSpc>
            </a:pPr>
            <a:r>
              <a:rPr lang="en-US" sz="4000" b="1" i="1">
                <a:solidFill>
                  <a:srgbClr val="62C7CE"/>
                </a:solidFill>
                <a:latin typeface="Open Sauce 1 Bold Italics"/>
                <a:ea typeface="Open Sauce 1 Bold Italics"/>
                <a:cs typeface="Open Sauce 1 Bold Italics"/>
                <a:sym typeface="Open Sauce 1 Bold Italics"/>
              </a:rPr>
              <a:t>and more frequent...</a:t>
            </a:r>
          </a:p>
        </p:txBody>
      </p:sp>
      <p:sp>
        <p:nvSpPr>
          <p:cNvPr id="49" name="TextBox 49"/>
          <p:cNvSpPr txBox="1"/>
          <p:nvPr/>
        </p:nvSpPr>
        <p:spPr>
          <a:xfrm>
            <a:off x="9208096" y="374650"/>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16"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50" name="TextBox 50"/>
          <p:cNvSpPr txBox="1"/>
          <p:nvPr/>
        </p:nvSpPr>
        <p:spPr>
          <a:xfrm>
            <a:off x="13949270" y="2597411"/>
            <a:ext cx="2845138"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Declining Air Quality</a:t>
            </a:r>
          </a:p>
        </p:txBody>
      </p:sp>
      <p:grpSp>
        <p:nvGrpSpPr>
          <p:cNvPr id="51" name="Group 51"/>
          <p:cNvGrpSpPr/>
          <p:nvPr/>
        </p:nvGrpSpPr>
        <p:grpSpPr>
          <a:xfrm>
            <a:off x="13000232" y="2397280"/>
            <a:ext cx="720842" cy="720842"/>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3" name="TextBox 53"/>
            <p:cNvSpPr txBox="1"/>
            <p:nvPr/>
          </p:nvSpPr>
          <p:spPr>
            <a:xfrm>
              <a:off x="76200" y="57150"/>
              <a:ext cx="660400" cy="679450"/>
            </a:xfrm>
            <a:prstGeom prst="rect">
              <a:avLst/>
            </a:prstGeom>
          </p:spPr>
          <p:txBody>
            <a:bodyPr lIns="33523" tIns="33523" rIns="33523" bIns="33523" rtlCol="0" anchor="ctr"/>
            <a:lstStyle/>
            <a:p>
              <a:pPr algn="ctr">
                <a:lnSpc>
                  <a:spcPts val="1820"/>
                </a:lnSpc>
              </a:pPr>
              <a:endParaRPr/>
            </a:p>
          </p:txBody>
        </p:sp>
      </p:grpSp>
      <p:sp>
        <p:nvSpPr>
          <p:cNvPr id="54" name="Freeform 54"/>
          <p:cNvSpPr/>
          <p:nvPr/>
        </p:nvSpPr>
        <p:spPr>
          <a:xfrm>
            <a:off x="13052919" y="2521711"/>
            <a:ext cx="615313" cy="386878"/>
          </a:xfrm>
          <a:custGeom>
            <a:avLst/>
            <a:gdLst/>
            <a:ahLst/>
            <a:cxnLst/>
            <a:rect l="l" t="t" r="r" b="b"/>
            <a:pathLst>
              <a:path w="615313" h="386878">
                <a:moveTo>
                  <a:pt x="0" y="0"/>
                </a:moveTo>
                <a:lnTo>
                  <a:pt x="615313" y="0"/>
                </a:lnTo>
                <a:lnTo>
                  <a:pt x="615313" y="386878"/>
                </a:lnTo>
                <a:lnTo>
                  <a:pt x="0" y="3868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5" name="TextBox 55"/>
          <p:cNvSpPr txBox="1"/>
          <p:nvPr/>
        </p:nvSpPr>
        <p:spPr>
          <a:xfrm>
            <a:off x="13949270" y="6588649"/>
            <a:ext cx="3601751" cy="692194"/>
          </a:xfrm>
          <a:prstGeom prst="rect">
            <a:avLst/>
          </a:prstGeom>
        </p:spPr>
        <p:txBody>
          <a:bodyPr wrap="square" lIns="0" tIns="0" rIns="0" bIns="0" rtlCol="0" anchor="t">
            <a:spAutoFit/>
          </a:bodyPr>
          <a:lstStyle/>
          <a:p>
            <a:pPr algn="l">
              <a:lnSpc>
                <a:spcPts val="2799"/>
              </a:lnSpc>
            </a:pPr>
            <a:r>
              <a:rPr lang="en-US" sz="1999" b="1" dirty="0">
                <a:solidFill>
                  <a:srgbClr val="D6E1D1"/>
                </a:solidFill>
                <a:latin typeface="Open Sauce 1 Bold"/>
                <a:ea typeface="Open Sauce 1 Bold"/>
                <a:cs typeface="Open Sauce 1 Bold"/>
                <a:sym typeface="Open Sauce 1 Bold"/>
              </a:rPr>
              <a:t>Longer and More Severe Droughts</a:t>
            </a:r>
          </a:p>
        </p:txBody>
      </p:sp>
      <p:grpSp>
        <p:nvGrpSpPr>
          <p:cNvPr id="56" name="Group 56"/>
          <p:cNvGrpSpPr/>
          <p:nvPr/>
        </p:nvGrpSpPr>
        <p:grpSpPr>
          <a:xfrm>
            <a:off x="13000232" y="6570814"/>
            <a:ext cx="719605" cy="720842"/>
            <a:chOff x="0" y="0"/>
            <a:chExt cx="791930" cy="793292"/>
          </a:xfrm>
        </p:grpSpPr>
        <p:sp>
          <p:nvSpPr>
            <p:cNvPr id="57" name="Freeform 57"/>
            <p:cNvSpPr/>
            <p:nvPr/>
          </p:nvSpPr>
          <p:spPr>
            <a:xfrm>
              <a:off x="0" y="0"/>
              <a:ext cx="791930" cy="793292"/>
            </a:xfrm>
            <a:custGeom>
              <a:avLst/>
              <a:gdLst/>
              <a:ahLst/>
              <a:cxnLst/>
              <a:rect l="l" t="t" r="r" b="b"/>
              <a:pathLst>
                <a:path w="791930" h="793292">
                  <a:moveTo>
                    <a:pt x="395965" y="0"/>
                  </a:moveTo>
                  <a:cubicBezTo>
                    <a:pt x="177280" y="0"/>
                    <a:pt x="0" y="177584"/>
                    <a:pt x="0" y="396646"/>
                  </a:cubicBezTo>
                  <a:cubicBezTo>
                    <a:pt x="0" y="615707"/>
                    <a:pt x="177280" y="793292"/>
                    <a:pt x="395965" y="793292"/>
                  </a:cubicBezTo>
                  <a:cubicBezTo>
                    <a:pt x="614651" y="793292"/>
                    <a:pt x="791930" y="615707"/>
                    <a:pt x="791930" y="396646"/>
                  </a:cubicBezTo>
                  <a:cubicBezTo>
                    <a:pt x="791930" y="177584"/>
                    <a:pt x="614651" y="0"/>
                    <a:pt x="395965" y="0"/>
                  </a:cubicBezTo>
                  <a:close/>
                </a:path>
              </a:pathLst>
            </a:custGeom>
            <a:solidFill>
              <a:srgbClr val="FFFFFF"/>
            </a:solidFill>
            <a:ln w="19050" cap="sq">
              <a:solidFill>
                <a:srgbClr val="B2D235"/>
              </a:solidFill>
              <a:prstDash val="solid"/>
              <a:miter/>
            </a:ln>
          </p:spPr>
          <p:txBody>
            <a:bodyPr/>
            <a:lstStyle/>
            <a:p>
              <a:endParaRPr lang="en-US"/>
            </a:p>
          </p:txBody>
        </p:sp>
        <p:sp>
          <p:nvSpPr>
            <p:cNvPr id="58" name="TextBox 58"/>
            <p:cNvSpPr txBox="1"/>
            <p:nvPr/>
          </p:nvSpPr>
          <p:spPr>
            <a:xfrm>
              <a:off x="74243" y="45796"/>
              <a:ext cx="643444" cy="673124"/>
            </a:xfrm>
            <a:prstGeom prst="rect">
              <a:avLst/>
            </a:prstGeom>
          </p:spPr>
          <p:txBody>
            <a:bodyPr lIns="57702" tIns="57702" rIns="57702" bIns="57702" rtlCol="0" anchor="ctr"/>
            <a:lstStyle/>
            <a:p>
              <a:pPr algn="ctr">
                <a:lnSpc>
                  <a:spcPts val="2100"/>
                </a:lnSpc>
              </a:pPr>
              <a:endParaRPr/>
            </a:p>
          </p:txBody>
        </p:sp>
      </p:grpSp>
      <p:sp>
        <p:nvSpPr>
          <p:cNvPr id="59" name="Freeform 59"/>
          <p:cNvSpPr/>
          <p:nvPr/>
        </p:nvSpPr>
        <p:spPr>
          <a:xfrm>
            <a:off x="13045434" y="6647390"/>
            <a:ext cx="629200" cy="605605"/>
          </a:xfrm>
          <a:prstGeom prst="ellipse">
            <a:avLst/>
          </a:prstGeom>
          <a:blipFill>
            <a:blip r:embed="rId17">
              <a:extLst>
                <a:ext uri="{96DAC541-7B7A-43D3-8B79-37D633B846F1}">
                  <asvg:svgBlip xmlns:asvg="http://schemas.microsoft.com/office/drawing/2016/SVG/main" r:embed="rId18"/>
                </a:ext>
              </a:extLst>
            </a:blip>
            <a:stretch>
              <a:fillRect/>
            </a:stretch>
          </a:blipFill>
          <a:ln cap="rnd">
            <a:noFill/>
            <a:prstDash val="solid"/>
            <a:round/>
          </a:ln>
        </p:spPr>
        <p:txBody>
          <a:bodyPr/>
          <a:lstStyle/>
          <a:p>
            <a:endParaRPr lang="en-US"/>
          </a:p>
        </p:txBody>
      </p:sp>
      <p:sp>
        <p:nvSpPr>
          <p:cNvPr id="60" name="TextBox 60"/>
          <p:cNvSpPr txBox="1"/>
          <p:nvPr/>
        </p:nvSpPr>
        <p:spPr>
          <a:xfrm>
            <a:off x="13949270" y="4267694"/>
            <a:ext cx="3474019" cy="339747"/>
          </a:xfrm>
          <a:prstGeom prst="rect">
            <a:avLst/>
          </a:prstGeom>
        </p:spPr>
        <p:txBody>
          <a:bodyPr lIns="0" tIns="0" rIns="0" bIns="0" rtlCol="0" anchor="t">
            <a:spAutoFit/>
          </a:bodyPr>
          <a:lstStyle/>
          <a:p>
            <a:pPr algn="l">
              <a:lnSpc>
                <a:spcPts val="2799"/>
              </a:lnSpc>
            </a:pPr>
            <a:r>
              <a:rPr lang="en-US" sz="1999" b="1" dirty="0">
                <a:solidFill>
                  <a:srgbClr val="D6E1D1"/>
                </a:solidFill>
                <a:latin typeface="Open Sauce 1 Bold"/>
                <a:ea typeface="Open Sauce 1 Bold"/>
                <a:cs typeface="Open Sauce 1 Bold"/>
                <a:sym typeface="Open Sauce 1 Bold"/>
              </a:rPr>
              <a:t>Heat</a:t>
            </a:r>
          </a:p>
        </p:txBody>
      </p:sp>
      <p:grpSp>
        <p:nvGrpSpPr>
          <p:cNvPr id="61" name="Group 61"/>
          <p:cNvGrpSpPr/>
          <p:nvPr/>
        </p:nvGrpSpPr>
        <p:grpSpPr>
          <a:xfrm>
            <a:off x="13000232" y="4067563"/>
            <a:ext cx="720842" cy="720842"/>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63" name="TextBox 63"/>
            <p:cNvSpPr txBox="1"/>
            <p:nvPr/>
          </p:nvSpPr>
          <p:spPr>
            <a:xfrm>
              <a:off x="76200" y="57150"/>
              <a:ext cx="660400" cy="679450"/>
            </a:xfrm>
            <a:prstGeom prst="rect">
              <a:avLst/>
            </a:prstGeom>
          </p:spPr>
          <p:txBody>
            <a:bodyPr lIns="33523" tIns="33523" rIns="33523" bIns="33523" rtlCol="0" anchor="ctr"/>
            <a:lstStyle/>
            <a:p>
              <a:pPr algn="ctr">
                <a:lnSpc>
                  <a:spcPts val="1820"/>
                </a:lnSpc>
              </a:pPr>
              <a:endParaRPr/>
            </a:p>
          </p:txBody>
        </p:sp>
      </p:grpSp>
      <p:sp>
        <p:nvSpPr>
          <p:cNvPr id="64" name="Freeform 64"/>
          <p:cNvSpPr/>
          <p:nvPr/>
        </p:nvSpPr>
        <p:spPr>
          <a:xfrm>
            <a:off x="13140382" y="4184935"/>
            <a:ext cx="460578" cy="486098"/>
          </a:xfrm>
          <a:custGeom>
            <a:avLst/>
            <a:gdLst/>
            <a:ahLst/>
            <a:cxnLst/>
            <a:rect l="l" t="t" r="r" b="b"/>
            <a:pathLst>
              <a:path w="460578" h="486098">
                <a:moveTo>
                  <a:pt x="0" y="0"/>
                </a:moveTo>
                <a:lnTo>
                  <a:pt x="460578" y="0"/>
                </a:lnTo>
                <a:lnTo>
                  <a:pt x="460578" y="486098"/>
                </a:lnTo>
                <a:lnTo>
                  <a:pt x="0" y="48609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65" name="TextBox 65"/>
          <p:cNvSpPr txBox="1"/>
          <p:nvPr/>
        </p:nvSpPr>
        <p:spPr>
          <a:xfrm>
            <a:off x="13949270" y="7606389"/>
            <a:ext cx="2773862" cy="339725"/>
          </a:xfrm>
          <a:prstGeom prst="rect">
            <a:avLst/>
          </a:prstGeom>
        </p:spPr>
        <p:txBody>
          <a:bodyPr lIns="0" tIns="0" rIns="0" bIns="0" rtlCol="0" anchor="t">
            <a:spAutoFit/>
          </a:bodyPr>
          <a:lstStyle/>
          <a:p>
            <a:pPr marL="0" lvl="0" indent="0" algn="l">
              <a:lnSpc>
                <a:spcPts val="2799"/>
              </a:lnSpc>
              <a:spcBef>
                <a:spcPct val="0"/>
              </a:spcBef>
            </a:pPr>
            <a:r>
              <a:rPr lang="en-US" sz="1999" b="1" u="none" strike="noStrike">
                <a:solidFill>
                  <a:srgbClr val="D6E1D1"/>
                </a:solidFill>
                <a:latin typeface="Open Sauce 1 Bold"/>
                <a:ea typeface="Open Sauce 1 Bold"/>
                <a:cs typeface="Open Sauce 1 Bold"/>
                <a:sym typeface="Open Sauce 1 Bold"/>
              </a:rPr>
              <a:t>Sea-Level Rise</a:t>
            </a:r>
          </a:p>
        </p:txBody>
      </p:sp>
      <p:grpSp>
        <p:nvGrpSpPr>
          <p:cNvPr id="66" name="Group 66"/>
          <p:cNvGrpSpPr/>
          <p:nvPr/>
        </p:nvGrpSpPr>
        <p:grpSpPr>
          <a:xfrm>
            <a:off x="13000232" y="7405875"/>
            <a:ext cx="721609" cy="721609"/>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68" name="TextBox 68"/>
            <p:cNvSpPr txBox="1"/>
            <p:nvPr/>
          </p:nvSpPr>
          <p:spPr>
            <a:xfrm>
              <a:off x="76200" y="57150"/>
              <a:ext cx="660400" cy="679450"/>
            </a:xfrm>
            <a:prstGeom prst="rect">
              <a:avLst/>
            </a:prstGeom>
          </p:spPr>
          <p:txBody>
            <a:bodyPr lIns="39511" tIns="39511" rIns="39511" bIns="39511" rtlCol="0" anchor="ctr"/>
            <a:lstStyle/>
            <a:p>
              <a:pPr algn="ctr">
                <a:lnSpc>
                  <a:spcPts val="1820"/>
                </a:lnSpc>
              </a:pPr>
              <a:endParaRPr/>
            </a:p>
          </p:txBody>
        </p:sp>
      </p:grpSp>
      <p:sp>
        <p:nvSpPr>
          <p:cNvPr id="69" name="Freeform 69"/>
          <p:cNvSpPr/>
          <p:nvPr/>
        </p:nvSpPr>
        <p:spPr>
          <a:xfrm>
            <a:off x="13099139" y="7606661"/>
            <a:ext cx="523793" cy="341120"/>
          </a:xfrm>
          <a:custGeom>
            <a:avLst/>
            <a:gdLst/>
            <a:ahLst/>
            <a:cxnLst/>
            <a:rect l="l" t="t" r="r" b="b"/>
            <a:pathLst>
              <a:path w="523793" h="341120">
                <a:moveTo>
                  <a:pt x="0" y="0"/>
                </a:moveTo>
                <a:lnTo>
                  <a:pt x="523793" y="0"/>
                </a:lnTo>
                <a:lnTo>
                  <a:pt x="523793" y="341120"/>
                </a:lnTo>
                <a:lnTo>
                  <a:pt x="0" y="3411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0" name="TextBox 70"/>
          <p:cNvSpPr txBox="1"/>
          <p:nvPr/>
        </p:nvSpPr>
        <p:spPr>
          <a:xfrm>
            <a:off x="13949270" y="4919301"/>
            <a:ext cx="3809405" cy="692194"/>
          </a:xfrm>
          <a:prstGeom prst="rect">
            <a:avLst/>
          </a:prstGeom>
        </p:spPr>
        <p:txBody>
          <a:bodyPr lIns="0" tIns="0" rIns="0" bIns="0" rtlCol="0" anchor="t">
            <a:spAutoFit/>
          </a:bodyPr>
          <a:lstStyle/>
          <a:p>
            <a:pPr marL="0" lvl="0" indent="0" algn="l">
              <a:lnSpc>
                <a:spcPts val="2799"/>
              </a:lnSpc>
              <a:spcBef>
                <a:spcPct val="0"/>
              </a:spcBef>
            </a:pPr>
            <a:r>
              <a:rPr lang="en-US" sz="1999" b="1" dirty="0">
                <a:solidFill>
                  <a:srgbClr val="D6E1D1"/>
                </a:solidFill>
                <a:latin typeface="Open Sauce 1 Bold"/>
                <a:ea typeface="Open Sauce 1 Bold"/>
                <a:cs typeface="Open Sauce 1 Bold"/>
                <a:sym typeface="Open Sauce 1 Bold"/>
              </a:rPr>
              <a:t>Increasing Severity of </a:t>
            </a:r>
            <a:r>
              <a:rPr lang="en-US" sz="1999" b="1" u="none" strike="noStrike" dirty="0">
                <a:solidFill>
                  <a:srgbClr val="D6E1D1"/>
                </a:solidFill>
                <a:latin typeface="Open Sauce 1 Bold"/>
                <a:ea typeface="Open Sauce 1 Bold"/>
                <a:cs typeface="Open Sauce 1 Bold"/>
                <a:sym typeface="Open Sauce 1 Bold"/>
              </a:rPr>
              <a:t>Hurricanes &amp; Tropical Storms</a:t>
            </a:r>
          </a:p>
        </p:txBody>
      </p:sp>
      <p:grpSp>
        <p:nvGrpSpPr>
          <p:cNvPr id="71" name="Group 71"/>
          <p:cNvGrpSpPr/>
          <p:nvPr/>
        </p:nvGrpSpPr>
        <p:grpSpPr>
          <a:xfrm>
            <a:off x="13000232" y="4902705"/>
            <a:ext cx="721609" cy="72160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73" name="TextBox 73"/>
            <p:cNvSpPr txBox="1"/>
            <p:nvPr/>
          </p:nvSpPr>
          <p:spPr>
            <a:xfrm>
              <a:off x="76200" y="47625"/>
              <a:ext cx="660400" cy="688975"/>
            </a:xfrm>
            <a:prstGeom prst="rect">
              <a:avLst/>
            </a:prstGeom>
          </p:spPr>
          <p:txBody>
            <a:bodyPr lIns="62494" tIns="62494" rIns="62494" bIns="62494" rtlCol="0" anchor="ctr"/>
            <a:lstStyle/>
            <a:p>
              <a:pPr algn="ctr">
                <a:lnSpc>
                  <a:spcPts val="2100"/>
                </a:lnSpc>
              </a:pPr>
              <a:endParaRPr/>
            </a:p>
          </p:txBody>
        </p:sp>
      </p:grpSp>
      <p:sp>
        <p:nvSpPr>
          <p:cNvPr id="74" name="Freeform 74"/>
          <p:cNvSpPr/>
          <p:nvPr/>
        </p:nvSpPr>
        <p:spPr>
          <a:xfrm>
            <a:off x="13065769" y="4958688"/>
            <a:ext cx="600633" cy="595378"/>
          </a:xfrm>
          <a:custGeom>
            <a:avLst/>
            <a:gdLst/>
            <a:ahLst/>
            <a:cxnLst/>
            <a:rect l="l" t="t" r="r" b="b"/>
            <a:pathLst>
              <a:path w="600633" h="595378">
                <a:moveTo>
                  <a:pt x="0" y="0"/>
                </a:moveTo>
                <a:lnTo>
                  <a:pt x="600634" y="0"/>
                </a:lnTo>
                <a:lnTo>
                  <a:pt x="600634" y="595378"/>
                </a:lnTo>
                <a:lnTo>
                  <a:pt x="0" y="595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5" name="TextBox 75"/>
          <p:cNvSpPr txBox="1"/>
          <p:nvPr/>
        </p:nvSpPr>
        <p:spPr>
          <a:xfrm>
            <a:off x="13949270" y="1579671"/>
            <a:ext cx="2937998" cy="692194"/>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Changing Precipitation Patterns</a:t>
            </a:r>
          </a:p>
        </p:txBody>
      </p:sp>
      <p:grpSp>
        <p:nvGrpSpPr>
          <p:cNvPr id="76" name="Group 76"/>
          <p:cNvGrpSpPr/>
          <p:nvPr/>
        </p:nvGrpSpPr>
        <p:grpSpPr>
          <a:xfrm>
            <a:off x="13000232" y="1562111"/>
            <a:ext cx="725827" cy="721609"/>
            <a:chOff x="0" y="0"/>
            <a:chExt cx="662623" cy="658771"/>
          </a:xfrm>
        </p:grpSpPr>
        <p:sp>
          <p:nvSpPr>
            <p:cNvPr id="77" name="Freeform 77"/>
            <p:cNvSpPr/>
            <p:nvPr/>
          </p:nvSpPr>
          <p:spPr>
            <a:xfrm>
              <a:off x="0" y="0"/>
              <a:ext cx="662623" cy="658771"/>
            </a:xfrm>
            <a:custGeom>
              <a:avLst/>
              <a:gdLst/>
              <a:ahLst/>
              <a:cxnLst/>
              <a:rect l="l" t="t" r="r" b="b"/>
              <a:pathLst>
                <a:path w="662623" h="658771">
                  <a:moveTo>
                    <a:pt x="331311" y="0"/>
                  </a:moveTo>
                  <a:cubicBezTo>
                    <a:pt x="148333" y="0"/>
                    <a:pt x="0" y="147471"/>
                    <a:pt x="0" y="329386"/>
                  </a:cubicBezTo>
                  <a:cubicBezTo>
                    <a:pt x="0" y="511300"/>
                    <a:pt x="148333" y="658771"/>
                    <a:pt x="331311" y="658771"/>
                  </a:cubicBezTo>
                  <a:cubicBezTo>
                    <a:pt x="514290" y="658771"/>
                    <a:pt x="662623" y="511300"/>
                    <a:pt x="662623" y="329386"/>
                  </a:cubicBezTo>
                  <a:cubicBezTo>
                    <a:pt x="662623" y="147471"/>
                    <a:pt x="514290" y="0"/>
                    <a:pt x="331311" y="0"/>
                  </a:cubicBezTo>
                  <a:close/>
                </a:path>
              </a:pathLst>
            </a:custGeom>
            <a:solidFill>
              <a:srgbClr val="FFFFFF"/>
            </a:solidFill>
            <a:ln w="19050" cap="sq">
              <a:solidFill>
                <a:srgbClr val="62C7CE"/>
              </a:solidFill>
              <a:prstDash val="solid"/>
              <a:miter/>
            </a:ln>
          </p:spPr>
          <p:txBody>
            <a:bodyPr/>
            <a:lstStyle/>
            <a:p>
              <a:endParaRPr lang="en-US"/>
            </a:p>
          </p:txBody>
        </p:sp>
        <p:sp>
          <p:nvSpPr>
            <p:cNvPr id="78" name="TextBox 78"/>
            <p:cNvSpPr txBox="1"/>
            <p:nvPr/>
          </p:nvSpPr>
          <p:spPr>
            <a:xfrm>
              <a:off x="62121" y="33185"/>
              <a:ext cx="538381" cy="563827"/>
            </a:xfrm>
            <a:prstGeom prst="rect">
              <a:avLst/>
            </a:prstGeom>
          </p:spPr>
          <p:txBody>
            <a:bodyPr lIns="60677" tIns="60677" rIns="60677" bIns="60677" rtlCol="0" anchor="ctr"/>
            <a:lstStyle/>
            <a:p>
              <a:pPr algn="ctr">
                <a:lnSpc>
                  <a:spcPts val="2100"/>
                </a:lnSpc>
              </a:pPr>
              <a:endParaRPr/>
            </a:p>
          </p:txBody>
        </p:sp>
      </p:grpSp>
      <p:sp>
        <p:nvSpPr>
          <p:cNvPr id="79" name="Freeform 79"/>
          <p:cNvSpPr/>
          <p:nvPr/>
        </p:nvSpPr>
        <p:spPr>
          <a:xfrm>
            <a:off x="13099408" y="1654249"/>
            <a:ext cx="533975" cy="537333"/>
          </a:xfrm>
          <a:custGeom>
            <a:avLst/>
            <a:gdLst/>
            <a:ahLst/>
            <a:cxnLst/>
            <a:rect l="l" t="t" r="r" b="b"/>
            <a:pathLst>
              <a:path w="533975" h="537333">
                <a:moveTo>
                  <a:pt x="0" y="0"/>
                </a:moveTo>
                <a:lnTo>
                  <a:pt x="533975" y="0"/>
                </a:lnTo>
                <a:lnTo>
                  <a:pt x="533975" y="537333"/>
                </a:lnTo>
                <a:lnTo>
                  <a:pt x="0" y="537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0" name="TextBox 80"/>
          <p:cNvSpPr txBox="1"/>
          <p:nvPr/>
        </p:nvSpPr>
        <p:spPr>
          <a:xfrm>
            <a:off x="13949270" y="5937042"/>
            <a:ext cx="4081555"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Increasing Severity of Wildfires</a:t>
            </a:r>
          </a:p>
        </p:txBody>
      </p:sp>
      <p:grpSp>
        <p:nvGrpSpPr>
          <p:cNvPr id="81" name="Group 81"/>
          <p:cNvGrpSpPr/>
          <p:nvPr/>
        </p:nvGrpSpPr>
        <p:grpSpPr>
          <a:xfrm>
            <a:off x="13000232" y="5738150"/>
            <a:ext cx="718365" cy="71836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83" name="TextBox 83"/>
            <p:cNvSpPr txBox="1"/>
            <p:nvPr/>
          </p:nvSpPr>
          <p:spPr>
            <a:xfrm>
              <a:off x="76200" y="57150"/>
              <a:ext cx="660400" cy="679450"/>
            </a:xfrm>
            <a:prstGeom prst="rect">
              <a:avLst/>
            </a:prstGeom>
          </p:spPr>
          <p:txBody>
            <a:bodyPr lIns="52635" tIns="52635" rIns="52635" bIns="52635" rtlCol="0" anchor="ctr"/>
            <a:lstStyle/>
            <a:p>
              <a:pPr algn="ctr">
                <a:lnSpc>
                  <a:spcPts val="1820"/>
                </a:lnSpc>
              </a:pPr>
              <a:endParaRPr/>
            </a:p>
          </p:txBody>
        </p:sp>
      </p:grpSp>
      <p:sp>
        <p:nvSpPr>
          <p:cNvPr id="84" name="Freeform 84"/>
          <p:cNvSpPr/>
          <p:nvPr/>
        </p:nvSpPr>
        <p:spPr>
          <a:xfrm>
            <a:off x="13156812" y="5847750"/>
            <a:ext cx="405204" cy="562784"/>
          </a:xfrm>
          <a:custGeom>
            <a:avLst/>
            <a:gdLst/>
            <a:ahLst/>
            <a:cxnLst/>
            <a:rect l="l" t="t" r="r" b="b"/>
            <a:pathLst>
              <a:path w="405204" h="562784">
                <a:moveTo>
                  <a:pt x="0" y="0"/>
                </a:moveTo>
                <a:lnTo>
                  <a:pt x="405204" y="0"/>
                </a:lnTo>
                <a:lnTo>
                  <a:pt x="405204" y="562784"/>
                </a:lnTo>
                <a:lnTo>
                  <a:pt x="0" y="5627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85" name="TextBox 85"/>
          <p:cNvSpPr txBox="1"/>
          <p:nvPr/>
        </p:nvSpPr>
        <p:spPr>
          <a:xfrm>
            <a:off x="13949270" y="3432552"/>
            <a:ext cx="3255450" cy="339747"/>
          </a:xfrm>
          <a:prstGeom prst="rect">
            <a:avLst/>
          </a:prstGeom>
        </p:spPr>
        <p:txBody>
          <a:bodyPr lIns="0" tIns="0" rIns="0" bIns="0" rtlCol="0" anchor="t">
            <a:spAutoFit/>
          </a:bodyPr>
          <a:lstStyle/>
          <a:p>
            <a:pPr algn="l">
              <a:lnSpc>
                <a:spcPts val="2799"/>
              </a:lnSpc>
            </a:pPr>
            <a:r>
              <a:rPr lang="en-US" sz="1999" b="1">
                <a:solidFill>
                  <a:srgbClr val="D6E1D1"/>
                </a:solidFill>
                <a:latin typeface="Open Sauce 1 Bold"/>
                <a:ea typeface="Open Sauce 1 Bold"/>
                <a:cs typeface="Open Sauce 1 Bold"/>
                <a:sym typeface="Open Sauce 1 Bold"/>
              </a:rPr>
              <a:t>Declining Water Quality</a:t>
            </a:r>
          </a:p>
        </p:txBody>
      </p:sp>
      <p:grpSp>
        <p:nvGrpSpPr>
          <p:cNvPr id="86" name="Group 86"/>
          <p:cNvGrpSpPr/>
          <p:nvPr/>
        </p:nvGrpSpPr>
        <p:grpSpPr>
          <a:xfrm>
            <a:off x="13000232" y="3232422"/>
            <a:ext cx="720842" cy="720842"/>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88" name="TextBox 88"/>
            <p:cNvSpPr txBox="1"/>
            <p:nvPr/>
          </p:nvSpPr>
          <p:spPr>
            <a:xfrm>
              <a:off x="76200" y="57150"/>
              <a:ext cx="660400" cy="679450"/>
            </a:xfrm>
            <a:prstGeom prst="rect">
              <a:avLst/>
            </a:prstGeom>
          </p:spPr>
          <p:txBody>
            <a:bodyPr lIns="52816" tIns="52816" rIns="52816" bIns="52816" rtlCol="0" anchor="ctr"/>
            <a:lstStyle/>
            <a:p>
              <a:pPr algn="ctr">
                <a:lnSpc>
                  <a:spcPts val="1820"/>
                </a:lnSpc>
              </a:pPr>
              <a:endParaRPr/>
            </a:p>
          </p:txBody>
        </p:sp>
      </p:grpSp>
      <p:sp>
        <p:nvSpPr>
          <p:cNvPr id="89" name="Freeform 89"/>
          <p:cNvSpPr/>
          <p:nvPr/>
        </p:nvSpPr>
        <p:spPr>
          <a:xfrm>
            <a:off x="13120660" y="3315795"/>
            <a:ext cx="479986" cy="554096"/>
          </a:xfrm>
          <a:custGeom>
            <a:avLst/>
            <a:gdLst/>
            <a:ahLst/>
            <a:cxnLst/>
            <a:rect l="l" t="t" r="r" b="b"/>
            <a:pathLst>
              <a:path w="479986" h="554096">
                <a:moveTo>
                  <a:pt x="0" y="0"/>
                </a:moveTo>
                <a:lnTo>
                  <a:pt x="479985" y="0"/>
                </a:lnTo>
                <a:lnTo>
                  <a:pt x="479985" y="554096"/>
                </a:lnTo>
                <a:lnTo>
                  <a:pt x="0" y="554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0" name="Freeform 9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1" name="Freeform 50">
            <a:extLst>
              <a:ext uri="{FF2B5EF4-FFF2-40B4-BE49-F238E27FC236}">
                <a16:creationId xmlns:a16="http://schemas.microsoft.com/office/drawing/2014/main" id="{6F835FCB-CE05-D899-72C1-022A8D95D330}"/>
              </a:ext>
            </a:extLst>
          </p:cNvPr>
          <p:cNvSpPr/>
          <p:nvPr/>
        </p:nvSpPr>
        <p:spPr>
          <a:xfrm>
            <a:off x="4245145" y="5153454"/>
            <a:ext cx="1376709" cy="1383261"/>
          </a:xfrm>
          <a:prstGeom prst="ellipse">
            <a:avLst/>
          </a:prstGeom>
          <a:blipFill>
            <a:blip r:embed="rId17">
              <a:extLst>
                <a:ext uri="{96DAC541-7B7A-43D3-8B79-37D633B846F1}">
                  <asvg:svgBlip xmlns:asvg="http://schemas.microsoft.com/office/drawing/2016/SVG/main" r:embed="rId18"/>
                </a:ext>
              </a:extLst>
            </a:blip>
            <a:stretch>
              <a:fillRect/>
            </a:stretch>
          </a:blipFill>
          <a:ln cap="rnd">
            <a:noFill/>
            <a:prstDash val="solid"/>
            <a:round/>
          </a:ln>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AutoShape 2"/>
          <p:cNvSpPr/>
          <p:nvPr/>
        </p:nvSpPr>
        <p:spPr>
          <a:xfrm flipH="1">
            <a:off x="7586533" y="5726340"/>
            <a:ext cx="1138167" cy="836569"/>
          </a:xfrm>
          <a:prstGeom prst="line">
            <a:avLst/>
          </a:prstGeom>
          <a:ln w="9525" cap="flat">
            <a:solidFill>
              <a:srgbClr val="F8F8FF"/>
            </a:solidFill>
            <a:prstDash val="solid"/>
            <a:headEnd type="none" w="sm" len="sm"/>
            <a:tailEnd type="none" w="sm" len="sm"/>
          </a:ln>
        </p:spPr>
        <p:txBody>
          <a:bodyPr/>
          <a:lstStyle/>
          <a:p>
            <a:endParaRPr lang="en-US"/>
          </a:p>
        </p:txBody>
      </p:sp>
      <p:sp>
        <p:nvSpPr>
          <p:cNvPr id="3" name="AutoShape 3"/>
          <p:cNvSpPr/>
          <p:nvPr/>
        </p:nvSpPr>
        <p:spPr>
          <a:xfrm flipH="1" flipV="1">
            <a:off x="9795491" y="5935041"/>
            <a:ext cx="1233308" cy="863574"/>
          </a:xfrm>
          <a:prstGeom prst="line">
            <a:avLst/>
          </a:prstGeom>
          <a:ln w="952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7434455" y="4138162"/>
            <a:ext cx="777286" cy="558654"/>
          </a:xfrm>
          <a:prstGeom prst="line">
            <a:avLst/>
          </a:prstGeom>
          <a:ln w="9525" cap="flat">
            <a:solidFill>
              <a:srgbClr val="F8F8FF"/>
            </a:solidFill>
            <a:prstDash val="solid"/>
            <a:headEnd type="none" w="sm" len="sm"/>
            <a:tailEnd type="none" w="sm" len="sm"/>
          </a:ln>
        </p:spPr>
        <p:txBody>
          <a:bodyPr/>
          <a:lstStyle/>
          <a:p>
            <a:endParaRPr lang="en-US"/>
          </a:p>
        </p:txBody>
      </p:sp>
      <p:sp>
        <p:nvSpPr>
          <p:cNvPr id="5" name="AutoShape 5"/>
          <p:cNvSpPr/>
          <p:nvPr/>
        </p:nvSpPr>
        <p:spPr>
          <a:xfrm flipV="1">
            <a:off x="9156047" y="3899789"/>
            <a:ext cx="1872751" cy="144750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 name="Group 6"/>
          <p:cNvGrpSpPr/>
          <p:nvPr/>
        </p:nvGrpSpPr>
        <p:grpSpPr>
          <a:xfrm>
            <a:off x="8000317" y="4228393"/>
            <a:ext cx="2250225" cy="225022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8" name="TextBox 8"/>
            <p:cNvSpPr txBox="1"/>
            <p:nvPr/>
          </p:nvSpPr>
          <p:spPr>
            <a:xfrm>
              <a:off x="76200" y="66675"/>
              <a:ext cx="660400" cy="669925"/>
            </a:xfrm>
            <a:prstGeom prst="rect">
              <a:avLst/>
            </a:prstGeom>
          </p:spPr>
          <p:txBody>
            <a:bodyPr lIns="18623" tIns="18623" rIns="18623" bIns="18623" rtlCol="0" anchor="ctr"/>
            <a:lstStyle/>
            <a:p>
              <a:pPr marL="0" lvl="0" indent="0" algn="ctr">
                <a:lnSpc>
                  <a:spcPts val="3359"/>
                </a:lnSpc>
              </a:pPr>
              <a:r>
                <a:rPr lang="en-US" sz="2799" b="1">
                  <a:solidFill>
                    <a:srgbClr val="FFFFFF"/>
                  </a:solidFill>
                  <a:latin typeface="Open Sauce 1 Heavy"/>
                  <a:ea typeface="Open Sauce 1 Heavy"/>
                  <a:cs typeface="Open Sauce 1 Heavy"/>
                  <a:sym typeface="Open Sauce 1 Heavy"/>
                </a:rPr>
                <a:t>CLIMATE CHANGE</a:t>
              </a:r>
            </a:p>
          </p:txBody>
        </p:sp>
      </p:grpSp>
      <p:sp>
        <p:nvSpPr>
          <p:cNvPr id="9" name="AutoShape 9"/>
          <p:cNvSpPr/>
          <p:nvPr/>
        </p:nvSpPr>
        <p:spPr>
          <a:xfrm flipV="1">
            <a:off x="9125429" y="6478618"/>
            <a:ext cx="0" cy="855528"/>
          </a:xfrm>
          <a:prstGeom prst="line">
            <a:avLst/>
          </a:prstGeom>
          <a:ln w="9525" cap="flat">
            <a:solidFill>
              <a:srgbClr val="F8F8FF"/>
            </a:solidFill>
            <a:prstDash val="solid"/>
            <a:headEnd type="none" w="sm" len="sm"/>
            <a:tailEnd type="none" w="sm" len="sm"/>
          </a:ln>
        </p:spPr>
        <p:txBody>
          <a:bodyPr/>
          <a:lstStyle/>
          <a:p>
            <a:endParaRPr lang="en-US"/>
          </a:p>
        </p:txBody>
      </p:sp>
      <p:sp>
        <p:nvSpPr>
          <p:cNvPr id="10" name="AutoShape 10"/>
          <p:cNvSpPr/>
          <p:nvPr/>
        </p:nvSpPr>
        <p:spPr>
          <a:xfrm flipH="1" flipV="1">
            <a:off x="9104036" y="3589843"/>
            <a:ext cx="21394" cy="638550"/>
          </a:xfrm>
          <a:prstGeom prst="line">
            <a:avLst/>
          </a:prstGeom>
          <a:ln w="9525" cap="flat">
            <a:solidFill>
              <a:srgbClr val="F8F8FF"/>
            </a:solidFill>
            <a:prstDash val="solid"/>
            <a:headEnd type="none" w="sm" len="sm"/>
            <a:tailEnd type="none" w="sm" len="sm"/>
          </a:ln>
        </p:spPr>
        <p:txBody>
          <a:bodyPr/>
          <a:lstStyle/>
          <a:p>
            <a:endParaRPr lang="en-US"/>
          </a:p>
        </p:txBody>
      </p:sp>
      <p:sp>
        <p:nvSpPr>
          <p:cNvPr id="11" name="AutoShape 11"/>
          <p:cNvSpPr/>
          <p:nvPr/>
        </p:nvSpPr>
        <p:spPr>
          <a:xfrm>
            <a:off x="10250542" y="5353506"/>
            <a:ext cx="1014780" cy="0"/>
          </a:xfrm>
          <a:prstGeom prst="line">
            <a:avLst/>
          </a:prstGeom>
          <a:ln w="9525" cap="flat">
            <a:solidFill>
              <a:srgbClr val="F8F8FF"/>
            </a:solidFill>
            <a:prstDash val="solid"/>
            <a:headEnd type="none" w="sm" len="sm"/>
            <a:tailEnd type="none" w="sm" len="sm"/>
          </a:ln>
        </p:spPr>
        <p:txBody>
          <a:bodyPr/>
          <a:lstStyle/>
          <a:p>
            <a:endParaRPr lang="en-US"/>
          </a:p>
        </p:txBody>
      </p:sp>
      <p:sp>
        <p:nvSpPr>
          <p:cNvPr id="12" name="AutoShape 12"/>
          <p:cNvSpPr/>
          <p:nvPr/>
        </p:nvSpPr>
        <p:spPr>
          <a:xfrm flipH="1">
            <a:off x="5925262" y="7136156"/>
            <a:ext cx="1054528" cy="8307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6845371" y="6275947"/>
            <a:ext cx="1143000" cy="1143000"/>
            <a:chOff x="0" y="0"/>
            <a:chExt cx="1524000" cy="1524000"/>
          </a:xfrm>
        </p:grpSpPr>
        <p:grpSp>
          <p:nvGrpSpPr>
            <p:cNvPr id="14" name="Group 14"/>
            <p:cNvGrpSpPr/>
            <p:nvPr/>
          </p:nvGrpSpPr>
          <p:grpSpPr>
            <a:xfrm>
              <a:off x="0" y="0"/>
              <a:ext cx="1524000" cy="15240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6" name="TextBox 16"/>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17" name="Freeform 17"/>
            <p:cNvSpPr/>
            <p:nvPr/>
          </p:nvSpPr>
          <p:spPr>
            <a:xfrm>
              <a:off x="254608" y="176266"/>
              <a:ext cx="1014783" cy="1171467"/>
            </a:xfrm>
            <a:custGeom>
              <a:avLst/>
              <a:gdLst/>
              <a:ahLst/>
              <a:cxnLst/>
              <a:rect l="l" t="t" r="r" b="b"/>
              <a:pathLst>
                <a:path w="1014783" h="1171467">
                  <a:moveTo>
                    <a:pt x="0" y="0"/>
                  </a:moveTo>
                  <a:lnTo>
                    <a:pt x="1014784" y="0"/>
                  </a:lnTo>
                  <a:lnTo>
                    <a:pt x="1014784" y="1171468"/>
                  </a:lnTo>
                  <a:lnTo>
                    <a:pt x="0" y="1171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8553929" y="7334146"/>
            <a:ext cx="1143000" cy="1143000"/>
            <a:chOff x="0" y="0"/>
            <a:chExt cx="1524000" cy="1524000"/>
          </a:xfrm>
        </p:grpSpPr>
        <p:grpSp>
          <p:nvGrpSpPr>
            <p:cNvPr id="19" name="Group 19"/>
            <p:cNvGrpSpPr/>
            <p:nvPr/>
          </p:nvGrpSpPr>
          <p:grpSpPr>
            <a:xfrm>
              <a:off x="0" y="0"/>
              <a:ext cx="1524000" cy="15240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21" name="TextBox 21"/>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22" name="Freeform 22"/>
            <p:cNvSpPr/>
            <p:nvPr/>
          </p:nvSpPr>
          <p:spPr>
            <a:xfrm>
              <a:off x="356944" y="217675"/>
              <a:ext cx="859635" cy="1193937"/>
            </a:xfrm>
            <a:custGeom>
              <a:avLst/>
              <a:gdLst/>
              <a:ahLst/>
              <a:cxnLst/>
              <a:rect l="l" t="t" r="r" b="b"/>
              <a:pathLst>
                <a:path w="859635" h="1193937">
                  <a:moveTo>
                    <a:pt x="0" y="0"/>
                  </a:moveTo>
                  <a:lnTo>
                    <a:pt x="859634" y="0"/>
                  </a:lnTo>
                  <a:lnTo>
                    <a:pt x="859634" y="1193937"/>
                  </a:lnTo>
                  <a:lnTo>
                    <a:pt x="0" y="119393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sp>
        <p:nvSpPr>
          <p:cNvPr id="23" name="AutoShape 23"/>
          <p:cNvSpPr/>
          <p:nvPr/>
        </p:nvSpPr>
        <p:spPr>
          <a:xfrm flipV="1">
            <a:off x="11223203" y="3167198"/>
            <a:ext cx="1767702" cy="656551"/>
          </a:xfrm>
          <a:prstGeom prst="line">
            <a:avLst/>
          </a:prstGeom>
          <a:ln w="9525" cap="flat">
            <a:solidFill>
              <a:srgbClr val="F8F8FF"/>
            </a:solidFill>
            <a:prstDash val="solid"/>
            <a:headEnd type="none" w="sm" len="sm"/>
            <a:tailEnd type="none" w="sm" len="sm"/>
          </a:ln>
        </p:spPr>
        <p:txBody>
          <a:bodyPr/>
          <a:lstStyle/>
          <a:p>
            <a:endParaRPr lang="en-US"/>
          </a:p>
        </p:txBody>
      </p:sp>
      <p:sp>
        <p:nvSpPr>
          <p:cNvPr id="24" name="AutoShape 24"/>
          <p:cNvSpPr/>
          <p:nvPr/>
        </p:nvSpPr>
        <p:spPr>
          <a:xfrm flipV="1">
            <a:off x="11351046" y="2341428"/>
            <a:ext cx="1456241" cy="139591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25" name="Group 25"/>
          <p:cNvGrpSpPr/>
          <p:nvPr/>
        </p:nvGrpSpPr>
        <p:grpSpPr>
          <a:xfrm>
            <a:off x="10459432" y="3485798"/>
            <a:ext cx="1143000" cy="1128336"/>
            <a:chOff x="0" y="0"/>
            <a:chExt cx="1524000" cy="1504448"/>
          </a:xfrm>
        </p:grpSpPr>
        <p:grpSp>
          <p:nvGrpSpPr>
            <p:cNvPr id="26" name="Group 26"/>
            <p:cNvGrpSpPr/>
            <p:nvPr/>
          </p:nvGrpSpPr>
          <p:grpSpPr>
            <a:xfrm>
              <a:off x="0" y="0"/>
              <a:ext cx="1524000" cy="1504448"/>
              <a:chOff x="0" y="0"/>
              <a:chExt cx="765012" cy="755198"/>
            </a:xfrm>
          </p:grpSpPr>
          <p:sp>
            <p:nvSpPr>
              <p:cNvPr id="27" name="Freeform 27"/>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8" name="TextBox 28"/>
              <p:cNvSpPr txBox="1"/>
              <p:nvPr/>
            </p:nvSpPr>
            <p:spPr>
              <a:xfrm>
                <a:off x="71720" y="61275"/>
                <a:ext cx="621573" cy="623123"/>
              </a:xfrm>
              <a:prstGeom prst="rect">
                <a:avLst/>
              </a:prstGeom>
            </p:spPr>
            <p:txBody>
              <a:bodyPr lIns="103400" tIns="103400" rIns="103400" bIns="103400" rtlCol="0" anchor="ctr"/>
              <a:lstStyle/>
              <a:p>
                <a:pPr algn="ctr">
                  <a:lnSpc>
                    <a:spcPts val="769"/>
                  </a:lnSpc>
                </a:pPr>
                <a:endParaRPr/>
              </a:p>
            </p:txBody>
          </p:sp>
        </p:grpSp>
        <p:sp>
          <p:nvSpPr>
            <p:cNvPr id="29" name="Freeform 29"/>
            <p:cNvSpPr/>
            <p:nvPr/>
          </p:nvSpPr>
          <p:spPr>
            <a:xfrm>
              <a:off x="205370" y="134718"/>
              <a:ext cx="1113259" cy="1120261"/>
            </a:xfrm>
            <a:custGeom>
              <a:avLst/>
              <a:gdLst/>
              <a:ahLst/>
              <a:cxnLst/>
              <a:rect l="l" t="t" r="r" b="b"/>
              <a:pathLst>
                <a:path w="1113259" h="1120261">
                  <a:moveTo>
                    <a:pt x="0" y="0"/>
                  </a:moveTo>
                  <a:lnTo>
                    <a:pt x="1113260" y="0"/>
                  </a:lnTo>
                  <a:lnTo>
                    <a:pt x="1113260" y="1120261"/>
                  </a:lnTo>
                  <a:lnTo>
                    <a:pt x="0" y="1120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0" name="Group 30"/>
          <p:cNvGrpSpPr/>
          <p:nvPr/>
        </p:nvGrpSpPr>
        <p:grpSpPr>
          <a:xfrm>
            <a:off x="8532536" y="2446843"/>
            <a:ext cx="1143000" cy="1143000"/>
            <a:chOff x="0" y="0"/>
            <a:chExt cx="1524000" cy="1524000"/>
          </a:xfrm>
        </p:grpSpPr>
        <p:grpSp>
          <p:nvGrpSpPr>
            <p:cNvPr id="31" name="Group 31"/>
            <p:cNvGrpSpPr/>
            <p:nvPr/>
          </p:nvGrpSpPr>
          <p:grpSpPr>
            <a:xfrm>
              <a:off x="0" y="0"/>
              <a:ext cx="1524000" cy="15240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33" name="TextBox 33"/>
              <p:cNvSpPr txBox="1"/>
              <p:nvPr/>
            </p:nvSpPr>
            <p:spPr>
              <a:xfrm>
                <a:off x="76200" y="66675"/>
                <a:ext cx="660400" cy="669925"/>
              </a:xfrm>
              <a:prstGeom prst="rect">
                <a:avLst/>
              </a:prstGeom>
            </p:spPr>
            <p:txBody>
              <a:bodyPr lIns="79491" tIns="79491" rIns="79491" bIns="79491" rtlCol="0" anchor="ctr"/>
              <a:lstStyle/>
              <a:p>
                <a:pPr algn="ctr">
                  <a:lnSpc>
                    <a:spcPts val="769"/>
                  </a:lnSpc>
                </a:pPr>
                <a:endParaRPr/>
              </a:p>
            </p:txBody>
          </p:sp>
        </p:grpSp>
        <p:sp>
          <p:nvSpPr>
            <p:cNvPr id="34" name="Freeform 34"/>
            <p:cNvSpPr/>
            <p:nvPr/>
          </p:nvSpPr>
          <p:spPr>
            <a:xfrm>
              <a:off x="127747" y="98985"/>
              <a:ext cx="1268507" cy="1257407"/>
            </a:xfrm>
            <a:custGeom>
              <a:avLst/>
              <a:gdLst/>
              <a:ahLst/>
              <a:cxnLst/>
              <a:rect l="l" t="t" r="r" b="b"/>
              <a:pathLst>
                <a:path w="1268507" h="1257407">
                  <a:moveTo>
                    <a:pt x="0" y="0"/>
                  </a:moveTo>
                  <a:lnTo>
                    <a:pt x="1268507" y="0"/>
                  </a:lnTo>
                  <a:lnTo>
                    <a:pt x="1268507" y="1257407"/>
                  </a:lnTo>
                  <a:lnTo>
                    <a:pt x="0" y="1257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Group 35"/>
          <p:cNvGrpSpPr/>
          <p:nvPr/>
        </p:nvGrpSpPr>
        <p:grpSpPr>
          <a:xfrm>
            <a:off x="11265321" y="4782006"/>
            <a:ext cx="1143000" cy="1143000"/>
            <a:chOff x="0" y="0"/>
            <a:chExt cx="1524000" cy="1524000"/>
          </a:xfrm>
        </p:grpSpPr>
        <p:grpSp>
          <p:nvGrpSpPr>
            <p:cNvPr id="36" name="Group 36"/>
            <p:cNvGrpSpPr/>
            <p:nvPr/>
          </p:nvGrpSpPr>
          <p:grpSpPr>
            <a:xfrm>
              <a:off x="0" y="0"/>
              <a:ext cx="1524000" cy="15240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8" name="TextBox 38"/>
              <p:cNvSpPr txBox="1"/>
              <p:nvPr/>
            </p:nvSpPr>
            <p:spPr>
              <a:xfrm>
                <a:off x="76200" y="66675"/>
                <a:ext cx="660400" cy="669925"/>
              </a:xfrm>
              <a:prstGeom prst="rect">
                <a:avLst/>
              </a:prstGeom>
            </p:spPr>
            <p:txBody>
              <a:bodyPr lIns="31382" tIns="31382" rIns="31382" bIns="31382" rtlCol="0" anchor="ctr"/>
              <a:lstStyle/>
              <a:p>
                <a:pPr algn="ctr">
                  <a:lnSpc>
                    <a:spcPts val="667"/>
                  </a:lnSpc>
                </a:pPr>
                <a:endParaRPr/>
              </a:p>
            </p:txBody>
          </p:sp>
        </p:grpSp>
        <p:sp>
          <p:nvSpPr>
            <p:cNvPr id="39" name="Freeform 39"/>
            <p:cNvSpPr/>
            <p:nvPr/>
          </p:nvSpPr>
          <p:spPr>
            <a:xfrm>
              <a:off x="208888" y="424049"/>
              <a:ext cx="1106223" cy="720428"/>
            </a:xfrm>
            <a:custGeom>
              <a:avLst/>
              <a:gdLst/>
              <a:ahLst/>
              <a:cxnLst/>
              <a:rect l="l" t="t" r="r" b="b"/>
              <a:pathLst>
                <a:path w="1106223" h="720428">
                  <a:moveTo>
                    <a:pt x="0" y="0"/>
                  </a:moveTo>
                  <a:lnTo>
                    <a:pt x="1106224" y="0"/>
                  </a:lnTo>
                  <a:lnTo>
                    <a:pt x="1106224" y="720428"/>
                  </a:lnTo>
                  <a:lnTo>
                    <a:pt x="0" y="7204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0" name="AutoShape 40"/>
          <p:cNvSpPr/>
          <p:nvPr/>
        </p:nvSpPr>
        <p:spPr>
          <a:xfrm flipH="1" flipV="1">
            <a:off x="5479708" y="2421252"/>
            <a:ext cx="1620115" cy="131608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41" name="Group 41"/>
          <p:cNvGrpSpPr/>
          <p:nvPr/>
        </p:nvGrpSpPr>
        <p:grpSpPr>
          <a:xfrm>
            <a:off x="6719265" y="3454477"/>
            <a:ext cx="1143000" cy="1143000"/>
            <a:chOff x="0" y="0"/>
            <a:chExt cx="1524000" cy="1524000"/>
          </a:xfrm>
        </p:grpSpPr>
        <p:grpSp>
          <p:nvGrpSpPr>
            <p:cNvPr id="42" name="Group 42"/>
            <p:cNvGrpSpPr/>
            <p:nvPr/>
          </p:nvGrpSpPr>
          <p:grpSpPr>
            <a:xfrm>
              <a:off x="0" y="0"/>
              <a:ext cx="1524000" cy="152400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44" name="TextBox 44"/>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45" name="Freeform 45"/>
            <p:cNvSpPr/>
            <p:nvPr/>
          </p:nvSpPr>
          <p:spPr>
            <a:xfrm>
              <a:off x="296306" y="248147"/>
              <a:ext cx="973752" cy="1027706"/>
            </a:xfrm>
            <a:custGeom>
              <a:avLst/>
              <a:gdLst/>
              <a:ahLst/>
              <a:cxnLst/>
              <a:rect l="l" t="t" r="r" b="b"/>
              <a:pathLst>
                <a:path w="973752" h="1027706">
                  <a:moveTo>
                    <a:pt x="0" y="0"/>
                  </a:moveTo>
                  <a:lnTo>
                    <a:pt x="973752" y="0"/>
                  </a:lnTo>
                  <a:lnTo>
                    <a:pt x="973752" y="1027706"/>
                  </a:lnTo>
                  <a:lnTo>
                    <a:pt x="0" y="1027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6" name="Group 46"/>
          <p:cNvGrpSpPr/>
          <p:nvPr/>
        </p:nvGrpSpPr>
        <p:grpSpPr>
          <a:xfrm>
            <a:off x="5925262" y="4746306"/>
            <a:ext cx="1143000" cy="1214399"/>
            <a:chOff x="0" y="0"/>
            <a:chExt cx="1524000" cy="1619199"/>
          </a:xfrm>
        </p:grpSpPr>
        <p:grpSp>
          <p:nvGrpSpPr>
            <p:cNvPr id="47" name="Group 47"/>
            <p:cNvGrpSpPr/>
            <p:nvPr/>
          </p:nvGrpSpPr>
          <p:grpSpPr>
            <a:xfrm>
              <a:off x="0" y="0"/>
              <a:ext cx="1524000" cy="1619199"/>
              <a:chOff x="0" y="0"/>
              <a:chExt cx="765012" cy="812800"/>
            </a:xfrm>
          </p:grpSpPr>
          <p:sp>
            <p:nvSpPr>
              <p:cNvPr id="48" name="Freeform 48"/>
              <p:cNvSpPr/>
              <p:nvPr/>
            </p:nvSpPr>
            <p:spPr>
              <a:xfrm>
                <a:off x="0" y="0"/>
                <a:ext cx="765012" cy="812800"/>
              </a:xfrm>
              <a:custGeom>
                <a:avLst/>
                <a:gdLst/>
                <a:ahLst/>
                <a:cxnLst/>
                <a:rect l="l" t="t" r="r" b="b"/>
                <a:pathLst>
                  <a:path w="765012" h="812800">
                    <a:moveTo>
                      <a:pt x="382506" y="0"/>
                    </a:moveTo>
                    <a:cubicBezTo>
                      <a:pt x="171254" y="0"/>
                      <a:pt x="0" y="181951"/>
                      <a:pt x="0" y="406400"/>
                    </a:cubicBezTo>
                    <a:cubicBezTo>
                      <a:pt x="0" y="630849"/>
                      <a:pt x="171254" y="812800"/>
                      <a:pt x="382506" y="812800"/>
                    </a:cubicBezTo>
                    <a:cubicBezTo>
                      <a:pt x="593759" y="812800"/>
                      <a:pt x="765012" y="630849"/>
                      <a:pt x="765012" y="406400"/>
                    </a:cubicBezTo>
                    <a:cubicBezTo>
                      <a:pt x="765012" y="181951"/>
                      <a:pt x="593759" y="0"/>
                      <a:pt x="382506" y="0"/>
                    </a:cubicBezTo>
                    <a:close/>
                  </a:path>
                </a:pathLst>
              </a:custGeom>
              <a:solidFill>
                <a:srgbClr val="FFFFFF"/>
              </a:solidFill>
              <a:ln w="19050" cap="sq">
                <a:solidFill>
                  <a:srgbClr val="B2D235"/>
                </a:solidFill>
                <a:prstDash val="solid"/>
                <a:miter/>
              </a:ln>
            </p:spPr>
            <p:txBody>
              <a:bodyPr/>
              <a:lstStyle/>
              <a:p>
                <a:endParaRPr lang="en-US"/>
              </a:p>
            </p:txBody>
          </p:sp>
          <p:sp>
            <p:nvSpPr>
              <p:cNvPr id="49" name="TextBox 49"/>
              <p:cNvSpPr txBox="1"/>
              <p:nvPr/>
            </p:nvSpPr>
            <p:spPr>
              <a:xfrm>
                <a:off x="71720" y="66675"/>
                <a:ext cx="621573" cy="669925"/>
              </a:xfrm>
              <a:prstGeom prst="rect">
                <a:avLst/>
              </a:prstGeom>
            </p:spPr>
            <p:txBody>
              <a:bodyPr lIns="31382" tIns="31382" rIns="31382" bIns="31382" rtlCol="0" anchor="ctr"/>
              <a:lstStyle/>
              <a:p>
                <a:pPr algn="ctr">
                  <a:lnSpc>
                    <a:spcPts val="769"/>
                  </a:lnSpc>
                </a:pPr>
                <a:endParaRPr/>
              </a:p>
            </p:txBody>
          </p:sp>
        </p:grpSp>
        <p:sp>
          <p:nvSpPr>
            <p:cNvPr id="50" name="Freeform 50"/>
            <p:cNvSpPr/>
            <p:nvPr/>
          </p:nvSpPr>
          <p:spPr>
            <a:xfrm>
              <a:off x="69073" y="206745"/>
              <a:ext cx="1379426" cy="1327697"/>
            </a:xfrm>
            <a:prstGeom prst="ellipse">
              <a:avLst/>
            </a:prstGeom>
            <a:blipFill>
              <a:blip r:embed="rId14">
                <a:extLst>
                  <a:ext uri="{96DAC541-7B7A-43D3-8B79-37D633B846F1}">
                    <asvg:svgBlip xmlns:asvg="http://schemas.microsoft.com/office/drawing/2016/SVG/main" r:embed="rId15"/>
                  </a:ext>
                </a:extLst>
              </a:blip>
              <a:stretch>
                <a:fillRect/>
              </a:stretch>
            </a:blipFill>
            <a:ln cap="rnd">
              <a:noFill/>
              <a:prstDash val="solid"/>
              <a:round/>
            </a:ln>
          </p:spPr>
          <p:txBody>
            <a:bodyPr/>
            <a:lstStyle/>
            <a:p>
              <a:endParaRPr lang="en-US"/>
            </a:p>
          </p:txBody>
        </p:sp>
      </p:grpSp>
      <p:sp>
        <p:nvSpPr>
          <p:cNvPr id="51" name="AutoShape 51"/>
          <p:cNvSpPr/>
          <p:nvPr/>
        </p:nvSpPr>
        <p:spPr>
          <a:xfrm flipH="1" flipV="1">
            <a:off x="11223203" y="7044736"/>
            <a:ext cx="1185118" cy="8609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2" name="Group 52"/>
          <p:cNvGrpSpPr/>
          <p:nvPr/>
        </p:nvGrpSpPr>
        <p:grpSpPr>
          <a:xfrm>
            <a:off x="10457298" y="6275947"/>
            <a:ext cx="1143000" cy="1143000"/>
            <a:chOff x="0" y="0"/>
            <a:chExt cx="1524000" cy="1524000"/>
          </a:xfrm>
        </p:grpSpPr>
        <p:grpSp>
          <p:nvGrpSpPr>
            <p:cNvPr id="53" name="Group 53"/>
            <p:cNvGrpSpPr/>
            <p:nvPr/>
          </p:nvGrpSpPr>
          <p:grpSpPr>
            <a:xfrm>
              <a:off x="0" y="0"/>
              <a:ext cx="1524000" cy="1524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5" name="TextBox 55"/>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56" name="Freeform 56"/>
            <p:cNvSpPr/>
            <p:nvPr/>
          </p:nvSpPr>
          <p:spPr>
            <a:xfrm>
              <a:off x="111391" y="263070"/>
              <a:ext cx="1300892" cy="817936"/>
            </a:xfrm>
            <a:custGeom>
              <a:avLst/>
              <a:gdLst/>
              <a:ahLst/>
              <a:cxnLst/>
              <a:rect l="l" t="t" r="r" b="b"/>
              <a:pathLst>
                <a:path w="1300892" h="817936">
                  <a:moveTo>
                    <a:pt x="0" y="0"/>
                  </a:moveTo>
                  <a:lnTo>
                    <a:pt x="1300892" y="0"/>
                  </a:lnTo>
                  <a:lnTo>
                    <a:pt x="1300892" y="817936"/>
                  </a:lnTo>
                  <a:lnTo>
                    <a:pt x="0" y="8179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57" name="AutoShape 57"/>
          <p:cNvSpPr/>
          <p:nvPr/>
        </p:nvSpPr>
        <p:spPr>
          <a:xfrm flipH="1" flipV="1">
            <a:off x="7068262" y="5353506"/>
            <a:ext cx="932055"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8" name="Group 58"/>
          <p:cNvGrpSpPr/>
          <p:nvPr/>
        </p:nvGrpSpPr>
        <p:grpSpPr>
          <a:xfrm>
            <a:off x="8077641" y="1028700"/>
            <a:ext cx="2052790" cy="727793"/>
            <a:chOff x="0" y="0"/>
            <a:chExt cx="1126005" cy="399212"/>
          </a:xfrm>
        </p:grpSpPr>
        <p:sp>
          <p:nvSpPr>
            <p:cNvPr id="59" name="Freeform 59"/>
            <p:cNvSpPr/>
            <p:nvPr/>
          </p:nvSpPr>
          <p:spPr>
            <a:xfrm>
              <a:off x="0" y="0"/>
              <a:ext cx="1126005" cy="399212"/>
            </a:xfrm>
            <a:custGeom>
              <a:avLst/>
              <a:gdLst/>
              <a:ahLst/>
              <a:cxnLst/>
              <a:rect l="l" t="t" r="r" b="b"/>
              <a:pathLst>
                <a:path w="1126005" h="399212">
                  <a:moveTo>
                    <a:pt x="139542" y="0"/>
                  </a:moveTo>
                  <a:lnTo>
                    <a:pt x="986463" y="0"/>
                  </a:lnTo>
                  <a:cubicBezTo>
                    <a:pt x="1063530" y="0"/>
                    <a:pt x="1126005" y="62475"/>
                    <a:pt x="1126005" y="139542"/>
                  </a:cubicBezTo>
                  <a:lnTo>
                    <a:pt x="1126005" y="259670"/>
                  </a:lnTo>
                  <a:cubicBezTo>
                    <a:pt x="1126005" y="336737"/>
                    <a:pt x="1063530" y="399212"/>
                    <a:pt x="986463" y="399212"/>
                  </a:cubicBezTo>
                  <a:lnTo>
                    <a:pt x="139542" y="399212"/>
                  </a:lnTo>
                  <a:cubicBezTo>
                    <a:pt x="62475" y="399212"/>
                    <a:pt x="0" y="336737"/>
                    <a:pt x="0" y="259670"/>
                  </a:cubicBezTo>
                  <a:lnTo>
                    <a:pt x="0" y="139542"/>
                  </a:lnTo>
                  <a:cubicBezTo>
                    <a:pt x="0" y="62475"/>
                    <a:pt x="62475" y="0"/>
                    <a:pt x="139542" y="0"/>
                  </a:cubicBezTo>
                  <a:close/>
                </a:path>
              </a:pathLst>
            </a:custGeom>
            <a:solidFill>
              <a:srgbClr val="B2E0E8"/>
            </a:solidFill>
            <a:ln cap="rnd">
              <a:noFill/>
              <a:prstDash val="solid"/>
              <a:round/>
            </a:ln>
          </p:spPr>
          <p:txBody>
            <a:bodyPr/>
            <a:lstStyle/>
            <a:p>
              <a:endParaRPr lang="en-US"/>
            </a:p>
          </p:txBody>
        </p:sp>
        <p:sp>
          <p:nvSpPr>
            <p:cNvPr id="60" name="TextBox 60"/>
            <p:cNvSpPr txBox="1"/>
            <p:nvPr/>
          </p:nvSpPr>
          <p:spPr>
            <a:xfrm>
              <a:off x="0" y="-9525"/>
              <a:ext cx="1126005" cy="408737"/>
            </a:xfrm>
            <a:prstGeom prst="rect">
              <a:avLst/>
            </a:prstGeom>
          </p:spPr>
          <p:txBody>
            <a:bodyPr lIns="18623" tIns="18623" rIns="18623" bIns="18623" rtlCol="0" anchor="ctr"/>
            <a:lstStyle/>
            <a:p>
              <a:pPr marL="0" lvl="0" indent="0" algn="ctr">
                <a:lnSpc>
                  <a:spcPts val="2520"/>
                </a:lnSpc>
              </a:pPr>
              <a:r>
                <a:rPr lang="en-US" sz="2100" b="1">
                  <a:solidFill>
                    <a:srgbClr val="000001"/>
                  </a:solidFill>
                  <a:latin typeface="Open Sauce 1 Bold"/>
                  <a:ea typeface="Open Sauce 1 Bold"/>
                  <a:cs typeface="Open Sauce 1 Bold"/>
                  <a:sym typeface="Open Sauce 1 Bold"/>
                </a:rPr>
                <a:t>Hurricane damages</a:t>
              </a:r>
            </a:p>
          </p:txBody>
        </p:sp>
      </p:grpSp>
      <p:grpSp>
        <p:nvGrpSpPr>
          <p:cNvPr id="61" name="Group 61"/>
          <p:cNvGrpSpPr/>
          <p:nvPr/>
        </p:nvGrpSpPr>
        <p:grpSpPr>
          <a:xfrm>
            <a:off x="10273305" y="1038697"/>
            <a:ext cx="2271883" cy="727793"/>
            <a:chOff x="0" y="0"/>
            <a:chExt cx="1246183" cy="399212"/>
          </a:xfrm>
        </p:grpSpPr>
        <p:sp>
          <p:nvSpPr>
            <p:cNvPr id="62" name="Freeform 62"/>
            <p:cNvSpPr/>
            <p:nvPr/>
          </p:nvSpPr>
          <p:spPr>
            <a:xfrm>
              <a:off x="0" y="0"/>
              <a:ext cx="1246183" cy="399212"/>
            </a:xfrm>
            <a:custGeom>
              <a:avLst/>
              <a:gdLst/>
              <a:ahLst/>
              <a:cxnLst/>
              <a:rect l="l" t="t" r="r" b="b"/>
              <a:pathLst>
                <a:path w="1246183" h="399212">
                  <a:moveTo>
                    <a:pt x="126085" y="0"/>
                  </a:moveTo>
                  <a:lnTo>
                    <a:pt x="1120098" y="0"/>
                  </a:lnTo>
                  <a:cubicBezTo>
                    <a:pt x="1153538" y="0"/>
                    <a:pt x="1185608" y="13284"/>
                    <a:pt x="1209254" y="36930"/>
                  </a:cubicBezTo>
                  <a:cubicBezTo>
                    <a:pt x="1232899" y="60575"/>
                    <a:pt x="1246183" y="92645"/>
                    <a:pt x="1246183" y="126085"/>
                  </a:cubicBezTo>
                  <a:lnTo>
                    <a:pt x="1246183" y="273127"/>
                  </a:lnTo>
                  <a:cubicBezTo>
                    <a:pt x="1246183" y="342762"/>
                    <a:pt x="1189733" y="399212"/>
                    <a:pt x="1120098" y="399212"/>
                  </a:cubicBezTo>
                  <a:lnTo>
                    <a:pt x="126085" y="399212"/>
                  </a:lnTo>
                  <a:cubicBezTo>
                    <a:pt x="92645" y="399212"/>
                    <a:pt x="60575" y="385928"/>
                    <a:pt x="36930" y="362283"/>
                  </a:cubicBezTo>
                  <a:cubicBezTo>
                    <a:pt x="13284" y="338637"/>
                    <a:pt x="0" y="306567"/>
                    <a:pt x="0" y="273127"/>
                  </a:cubicBezTo>
                  <a:lnTo>
                    <a:pt x="0" y="126085"/>
                  </a:lnTo>
                  <a:cubicBezTo>
                    <a:pt x="0" y="92645"/>
                    <a:pt x="13284" y="60575"/>
                    <a:pt x="36930" y="36930"/>
                  </a:cubicBezTo>
                  <a:cubicBezTo>
                    <a:pt x="60575" y="13284"/>
                    <a:pt x="92645" y="0"/>
                    <a:pt x="126085" y="0"/>
                  </a:cubicBezTo>
                  <a:close/>
                </a:path>
              </a:pathLst>
            </a:custGeom>
            <a:solidFill>
              <a:srgbClr val="B2E0E8"/>
            </a:solidFill>
            <a:ln cap="rnd">
              <a:noFill/>
              <a:prstDash val="solid"/>
              <a:round/>
            </a:ln>
          </p:spPr>
          <p:txBody>
            <a:bodyPr/>
            <a:lstStyle/>
            <a:p>
              <a:endParaRPr lang="en-US"/>
            </a:p>
          </p:txBody>
        </p:sp>
        <p:sp>
          <p:nvSpPr>
            <p:cNvPr id="63" name="TextBox 63"/>
            <p:cNvSpPr txBox="1"/>
            <p:nvPr/>
          </p:nvSpPr>
          <p:spPr>
            <a:xfrm>
              <a:off x="0" y="-9525"/>
              <a:ext cx="1246183" cy="408737"/>
            </a:xfrm>
            <a:prstGeom prst="rect">
              <a:avLst/>
            </a:prstGeom>
          </p:spPr>
          <p:txBody>
            <a:bodyPr lIns="18623" tIns="18623" rIns="18623" bIns="18623" rtlCol="0" anchor="ctr"/>
            <a:lstStyle/>
            <a:p>
              <a:pPr marL="0" lvl="0" indent="0" algn="ctr">
                <a:lnSpc>
                  <a:spcPts val="2520"/>
                </a:lnSpc>
              </a:pPr>
              <a:r>
                <a:rPr lang="en-US" sz="2100" b="1">
                  <a:solidFill>
                    <a:srgbClr val="000001"/>
                  </a:solidFill>
                  <a:latin typeface="Open Sauce 1 Bold"/>
                  <a:ea typeface="Open Sauce 1 Bold"/>
                  <a:cs typeface="Open Sauce 1 Bold"/>
                  <a:sym typeface="Open Sauce 1 Bold"/>
                </a:rPr>
                <a:t>Post-hurricane construction</a:t>
              </a:r>
            </a:p>
          </p:txBody>
        </p:sp>
      </p:grpSp>
      <p:sp>
        <p:nvSpPr>
          <p:cNvPr id="64" name="AutoShape 64"/>
          <p:cNvSpPr/>
          <p:nvPr/>
        </p:nvSpPr>
        <p:spPr>
          <a:xfrm flipH="1">
            <a:off x="9104036" y="1756493"/>
            <a:ext cx="0" cy="690350"/>
          </a:xfrm>
          <a:prstGeom prst="line">
            <a:avLst/>
          </a:prstGeom>
          <a:ln w="9525" cap="flat">
            <a:solidFill>
              <a:srgbClr val="F8F8FF"/>
            </a:solidFill>
            <a:prstDash val="solid"/>
            <a:headEnd type="none" w="sm" len="sm"/>
            <a:tailEnd type="none" w="sm" len="sm"/>
          </a:ln>
        </p:spPr>
        <p:txBody>
          <a:bodyPr/>
          <a:lstStyle/>
          <a:p>
            <a:endParaRPr lang="en-US"/>
          </a:p>
        </p:txBody>
      </p:sp>
      <p:sp>
        <p:nvSpPr>
          <p:cNvPr id="65" name="AutoShape 65"/>
          <p:cNvSpPr/>
          <p:nvPr/>
        </p:nvSpPr>
        <p:spPr>
          <a:xfrm flipH="1">
            <a:off x="9104036" y="1766490"/>
            <a:ext cx="2305211" cy="68035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6" name="Group 66"/>
          <p:cNvGrpSpPr/>
          <p:nvPr/>
        </p:nvGrpSpPr>
        <p:grpSpPr>
          <a:xfrm>
            <a:off x="5885234" y="1028700"/>
            <a:ext cx="2052790" cy="727793"/>
            <a:chOff x="0" y="0"/>
            <a:chExt cx="1126005" cy="399212"/>
          </a:xfrm>
        </p:grpSpPr>
        <p:sp>
          <p:nvSpPr>
            <p:cNvPr id="67" name="Freeform 67"/>
            <p:cNvSpPr/>
            <p:nvPr/>
          </p:nvSpPr>
          <p:spPr>
            <a:xfrm>
              <a:off x="0" y="0"/>
              <a:ext cx="1126005" cy="399212"/>
            </a:xfrm>
            <a:custGeom>
              <a:avLst/>
              <a:gdLst/>
              <a:ahLst/>
              <a:cxnLst/>
              <a:rect l="l" t="t" r="r" b="b"/>
              <a:pathLst>
                <a:path w="1126005" h="399212">
                  <a:moveTo>
                    <a:pt x="139542" y="0"/>
                  </a:moveTo>
                  <a:lnTo>
                    <a:pt x="986463" y="0"/>
                  </a:lnTo>
                  <a:cubicBezTo>
                    <a:pt x="1063530" y="0"/>
                    <a:pt x="1126005" y="62475"/>
                    <a:pt x="1126005" y="139542"/>
                  </a:cubicBezTo>
                  <a:lnTo>
                    <a:pt x="1126005" y="259670"/>
                  </a:lnTo>
                  <a:cubicBezTo>
                    <a:pt x="1126005" y="336737"/>
                    <a:pt x="1063530" y="399212"/>
                    <a:pt x="986463" y="399212"/>
                  </a:cubicBezTo>
                  <a:lnTo>
                    <a:pt x="139542" y="399212"/>
                  </a:lnTo>
                  <a:cubicBezTo>
                    <a:pt x="62475" y="399212"/>
                    <a:pt x="0" y="336737"/>
                    <a:pt x="0" y="259670"/>
                  </a:cubicBezTo>
                  <a:lnTo>
                    <a:pt x="0" y="139542"/>
                  </a:lnTo>
                  <a:cubicBezTo>
                    <a:pt x="0" y="62475"/>
                    <a:pt x="62475" y="0"/>
                    <a:pt x="139542" y="0"/>
                  </a:cubicBezTo>
                  <a:close/>
                </a:path>
              </a:pathLst>
            </a:custGeom>
            <a:solidFill>
              <a:srgbClr val="B2E0E8"/>
            </a:solidFill>
            <a:ln cap="rnd">
              <a:noFill/>
              <a:prstDash val="solid"/>
              <a:round/>
            </a:ln>
          </p:spPr>
          <p:txBody>
            <a:bodyPr/>
            <a:lstStyle/>
            <a:p>
              <a:endParaRPr lang="en-US"/>
            </a:p>
          </p:txBody>
        </p:sp>
        <p:sp>
          <p:nvSpPr>
            <p:cNvPr id="68" name="TextBox 68"/>
            <p:cNvSpPr txBox="1"/>
            <p:nvPr/>
          </p:nvSpPr>
          <p:spPr>
            <a:xfrm>
              <a:off x="0" y="-9525"/>
              <a:ext cx="1126005" cy="408737"/>
            </a:xfrm>
            <a:prstGeom prst="rect">
              <a:avLst/>
            </a:prstGeom>
          </p:spPr>
          <p:txBody>
            <a:bodyPr lIns="18623" tIns="18623" rIns="18623" bIns="18623" rtlCol="0" anchor="ctr"/>
            <a:lstStyle/>
            <a:p>
              <a:pPr algn="ctr">
                <a:lnSpc>
                  <a:spcPts val="2520"/>
                </a:lnSpc>
              </a:pPr>
              <a:r>
                <a:rPr lang="en-US" sz="2100" b="1">
                  <a:solidFill>
                    <a:srgbClr val="000001"/>
                  </a:solidFill>
                  <a:latin typeface="Open Sauce 1 Bold"/>
                  <a:ea typeface="Open Sauce 1 Bold"/>
                  <a:cs typeface="Open Sauce 1 Bold"/>
                  <a:sym typeface="Open Sauce 1 Bold"/>
                </a:rPr>
                <a:t>Hurricane preparation</a:t>
              </a:r>
            </a:p>
          </p:txBody>
        </p:sp>
      </p:grpSp>
      <p:sp>
        <p:nvSpPr>
          <p:cNvPr id="69" name="AutoShape 69"/>
          <p:cNvSpPr/>
          <p:nvPr/>
        </p:nvSpPr>
        <p:spPr>
          <a:xfrm flipH="1" flipV="1">
            <a:off x="6911629" y="1756493"/>
            <a:ext cx="2192407" cy="69035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0" name="Group 70"/>
          <p:cNvGrpSpPr/>
          <p:nvPr/>
        </p:nvGrpSpPr>
        <p:grpSpPr>
          <a:xfrm>
            <a:off x="12192479" y="7839056"/>
            <a:ext cx="2016085" cy="727793"/>
            <a:chOff x="0" y="0"/>
            <a:chExt cx="1105872" cy="399212"/>
          </a:xfrm>
        </p:grpSpPr>
        <p:sp>
          <p:nvSpPr>
            <p:cNvPr id="71" name="Freeform 71"/>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03AED7"/>
            </a:solidFill>
            <a:ln cap="rnd">
              <a:noFill/>
              <a:prstDash val="solid"/>
              <a:round/>
            </a:ln>
          </p:spPr>
          <p:txBody>
            <a:bodyPr/>
            <a:lstStyle/>
            <a:p>
              <a:endParaRPr lang="en-US"/>
            </a:p>
          </p:txBody>
        </p:sp>
        <p:sp>
          <p:nvSpPr>
            <p:cNvPr id="72" name="TextBox 72"/>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Public health risks</a:t>
              </a:r>
            </a:p>
          </p:txBody>
        </p:sp>
      </p:grpSp>
      <p:grpSp>
        <p:nvGrpSpPr>
          <p:cNvPr id="73" name="Group 73"/>
          <p:cNvGrpSpPr/>
          <p:nvPr/>
        </p:nvGrpSpPr>
        <p:grpSpPr>
          <a:xfrm>
            <a:off x="4150588" y="2356568"/>
            <a:ext cx="2016085" cy="727793"/>
            <a:chOff x="0" y="0"/>
            <a:chExt cx="1105872" cy="399212"/>
          </a:xfrm>
        </p:grpSpPr>
        <p:sp>
          <p:nvSpPr>
            <p:cNvPr id="74" name="Freeform 74"/>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B81E3C"/>
            </a:solidFill>
            <a:ln cap="rnd">
              <a:noFill/>
              <a:prstDash val="solid"/>
              <a:round/>
            </a:ln>
          </p:spPr>
          <p:txBody>
            <a:bodyPr/>
            <a:lstStyle/>
            <a:p>
              <a:endParaRPr lang="en-US"/>
            </a:p>
          </p:txBody>
        </p:sp>
        <p:sp>
          <p:nvSpPr>
            <p:cNvPr id="75" name="TextBox 75"/>
            <p:cNvSpPr txBox="1"/>
            <p:nvPr/>
          </p:nvSpPr>
          <p:spPr>
            <a:xfrm>
              <a:off x="0" y="-9525"/>
              <a:ext cx="1105872"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Unsafe heat exposure</a:t>
              </a:r>
            </a:p>
          </p:txBody>
        </p:sp>
      </p:grpSp>
      <p:grpSp>
        <p:nvGrpSpPr>
          <p:cNvPr id="76" name="Group 76"/>
          <p:cNvGrpSpPr/>
          <p:nvPr/>
        </p:nvGrpSpPr>
        <p:grpSpPr>
          <a:xfrm>
            <a:off x="13155007" y="4090366"/>
            <a:ext cx="2418164" cy="727793"/>
            <a:chOff x="0" y="0"/>
            <a:chExt cx="1326422" cy="399212"/>
          </a:xfrm>
        </p:grpSpPr>
        <p:sp>
          <p:nvSpPr>
            <p:cNvPr id="77" name="Freeform 77"/>
            <p:cNvSpPr/>
            <p:nvPr/>
          </p:nvSpPr>
          <p:spPr>
            <a:xfrm>
              <a:off x="0" y="0"/>
              <a:ext cx="1326422" cy="399212"/>
            </a:xfrm>
            <a:custGeom>
              <a:avLst/>
              <a:gdLst/>
              <a:ahLst/>
              <a:cxnLst/>
              <a:rect l="l" t="t" r="r" b="b"/>
              <a:pathLst>
                <a:path w="1326422" h="399212">
                  <a:moveTo>
                    <a:pt x="118458" y="0"/>
                  </a:moveTo>
                  <a:lnTo>
                    <a:pt x="1207964" y="0"/>
                  </a:lnTo>
                  <a:cubicBezTo>
                    <a:pt x="1239381" y="0"/>
                    <a:pt x="1269511" y="12480"/>
                    <a:pt x="1291726" y="34696"/>
                  </a:cubicBezTo>
                  <a:cubicBezTo>
                    <a:pt x="1313941" y="56911"/>
                    <a:pt x="1326422" y="87041"/>
                    <a:pt x="1326422" y="118458"/>
                  </a:cubicBezTo>
                  <a:lnTo>
                    <a:pt x="1326422" y="280754"/>
                  </a:lnTo>
                  <a:cubicBezTo>
                    <a:pt x="1326422" y="312171"/>
                    <a:pt x="1313941" y="342301"/>
                    <a:pt x="1291726" y="364517"/>
                  </a:cubicBezTo>
                  <a:cubicBezTo>
                    <a:pt x="1269511" y="386732"/>
                    <a:pt x="1239381" y="399212"/>
                    <a:pt x="1207964" y="399212"/>
                  </a:cubicBezTo>
                  <a:lnTo>
                    <a:pt x="118458" y="399212"/>
                  </a:lnTo>
                  <a:cubicBezTo>
                    <a:pt x="53035" y="399212"/>
                    <a:pt x="0" y="346177"/>
                    <a:pt x="0" y="280754"/>
                  </a:cubicBezTo>
                  <a:lnTo>
                    <a:pt x="0" y="118458"/>
                  </a:lnTo>
                  <a:cubicBezTo>
                    <a:pt x="0" y="87041"/>
                    <a:pt x="12480" y="56911"/>
                    <a:pt x="34696" y="34696"/>
                  </a:cubicBezTo>
                  <a:cubicBezTo>
                    <a:pt x="56911" y="12480"/>
                    <a:pt x="87041" y="0"/>
                    <a:pt x="118458" y="0"/>
                  </a:cubicBezTo>
                  <a:close/>
                </a:path>
              </a:pathLst>
            </a:custGeom>
            <a:solidFill>
              <a:srgbClr val="F1C328"/>
            </a:solidFill>
            <a:ln cap="rnd">
              <a:noFill/>
              <a:prstDash val="solid"/>
              <a:round/>
            </a:ln>
          </p:spPr>
          <p:txBody>
            <a:bodyPr/>
            <a:lstStyle/>
            <a:p>
              <a:endParaRPr lang="en-US"/>
            </a:p>
          </p:txBody>
        </p:sp>
        <p:sp>
          <p:nvSpPr>
            <p:cNvPr id="78" name="TextBox 78"/>
            <p:cNvSpPr txBox="1"/>
            <p:nvPr/>
          </p:nvSpPr>
          <p:spPr>
            <a:xfrm>
              <a:off x="0" y="-9525"/>
              <a:ext cx="132642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Planning and siting</a:t>
              </a:r>
            </a:p>
          </p:txBody>
        </p:sp>
      </p:grpSp>
      <p:sp>
        <p:nvSpPr>
          <p:cNvPr id="79" name="AutoShape 79"/>
          <p:cNvSpPr/>
          <p:nvPr/>
        </p:nvSpPr>
        <p:spPr>
          <a:xfrm flipH="1">
            <a:off x="12408321" y="4454263"/>
            <a:ext cx="746686" cy="899243"/>
          </a:xfrm>
          <a:prstGeom prst="line">
            <a:avLst/>
          </a:prstGeom>
          <a:ln w="9525" cap="flat">
            <a:solidFill>
              <a:srgbClr val="F8F8FF"/>
            </a:solidFill>
            <a:prstDash val="solid"/>
            <a:headEnd type="none" w="sm" len="sm"/>
            <a:tailEnd type="none" w="sm" len="sm"/>
          </a:ln>
        </p:spPr>
        <p:txBody>
          <a:bodyPr/>
          <a:lstStyle/>
          <a:p>
            <a:endParaRPr lang="en-US"/>
          </a:p>
        </p:txBody>
      </p:sp>
      <p:sp>
        <p:nvSpPr>
          <p:cNvPr id="80" name="AutoShape 80"/>
          <p:cNvSpPr/>
          <p:nvPr/>
        </p:nvSpPr>
        <p:spPr>
          <a:xfrm flipH="1">
            <a:off x="12408321" y="5353506"/>
            <a:ext cx="947726"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1" name="Group 81"/>
          <p:cNvGrpSpPr/>
          <p:nvPr/>
        </p:nvGrpSpPr>
        <p:grpSpPr>
          <a:xfrm>
            <a:off x="5333725" y="9261967"/>
            <a:ext cx="2213774" cy="574558"/>
            <a:chOff x="0" y="0"/>
            <a:chExt cx="1214309" cy="315159"/>
          </a:xfrm>
        </p:grpSpPr>
        <p:sp>
          <p:nvSpPr>
            <p:cNvPr id="82" name="Freeform 82"/>
            <p:cNvSpPr/>
            <p:nvPr/>
          </p:nvSpPr>
          <p:spPr>
            <a:xfrm>
              <a:off x="0" y="0"/>
              <a:ext cx="1214309" cy="315159"/>
            </a:xfrm>
            <a:custGeom>
              <a:avLst/>
              <a:gdLst/>
              <a:ahLst/>
              <a:cxnLst/>
              <a:rect l="l" t="t" r="r" b="b"/>
              <a:pathLst>
                <a:path w="1214309" h="315159">
                  <a:moveTo>
                    <a:pt x="129395" y="0"/>
                  </a:moveTo>
                  <a:lnTo>
                    <a:pt x="1084914" y="0"/>
                  </a:lnTo>
                  <a:cubicBezTo>
                    <a:pt x="1156377" y="0"/>
                    <a:pt x="1214309" y="57932"/>
                    <a:pt x="1214309" y="129395"/>
                  </a:cubicBezTo>
                  <a:lnTo>
                    <a:pt x="1214309" y="185764"/>
                  </a:lnTo>
                  <a:cubicBezTo>
                    <a:pt x="1214309" y="257227"/>
                    <a:pt x="1156377" y="315159"/>
                    <a:pt x="1084914" y="315159"/>
                  </a:cubicBezTo>
                  <a:lnTo>
                    <a:pt x="129395" y="315159"/>
                  </a:lnTo>
                  <a:cubicBezTo>
                    <a:pt x="57932" y="315159"/>
                    <a:pt x="0" y="257227"/>
                    <a:pt x="0" y="185764"/>
                  </a:cubicBezTo>
                  <a:lnTo>
                    <a:pt x="0" y="129395"/>
                  </a:lnTo>
                  <a:cubicBezTo>
                    <a:pt x="0" y="57932"/>
                    <a:pt x="57932" y="0"/>
                    <a:pt x="129395" y="0"/>
                  </a:cubicBezTo>
                  <a:close/>
                </a:path>
              </a:pathLst>
            </a:custGeom>
            <a:solidFill>
              <a:srgbClr val="D95528"/>
            </a:solidFill>
            <a:ln cap="rnd">
              <a:noFill/>
              <a:prstDash val="solid"/>
              <a:round/>
            </a:ln>
          </p:spPr>
          <p:txBody>
            <a:bodyPr/>
            <a:lstStyle/>
            <a:p>
              <a:endParaRPr lang="en-US"/>
            </a:p>
          </p:txBody>
        </p:sp>
        <p:sp>
          <p:nvSpPr>
            <p:cNvPr id="83" name="TextBox 83"/>
            <p:cNvSpPr txBox="1"/>
            <p:nvPr/>
          </p:nvSpPr>
          <p:spPr>
            <a:xfrm>
              <a:off x="0" y="-9525"/>
              <a:ext cx="1214309" cy="324684"/>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Land use</a:t>
              </a:r>
            </a:p>
          </p:txBody>
        </p:sp>
      </p:grpSp>
      <p:sp>
        <p:nvSpPr>
          <p:cNvPr id="84" name="AutoShape 84"/>
          <p:cNvSpPr/>
          <p:nvPr/>
        </p:nvSpPr>
        <p:spPr>
          <a:xfrm flipV="1">
            <a:off x="6440612" y="8477146"/>
            <a:ext cx="2684818" cy="784822"/>
          </a:xfrm>
          <a:prstGeom prst="line">
            <a:avLst/>
          </a:prstGeom>
          <a:ln w="9525" cap="flat">
            <a:solidFill>
              <a:srgbClr val="F8F8FF"/>
            </a:solidFill>
            <a:prstDash val="solid"/>
            <a:headEnd type="none" w="sm" len="sm"/>
            <a:tailEnd type="none" w="sm" len="sm"/>
          </a:ln>
        </p:spPr>
        <p:txBody>
          <a:bodyPr/>
          <a:lstStyle/>
          <a:p>
            <a:endParaRPr lang="en-US"/>
          </a:p>
        </p:txBody>
      </p:sp>
      <p:sp>
        <p:nvSpPr>
          <p:cNvPr id="85" name="AutoShape 85"/>
          <p:cNvSpPr/>
          <p:nvPr/>
        </p:nvSpPr>
        <p:spPr>
          <a:xfrm>
            <a:off x="9125429" y="8477146"/>
            <a:ext cx="2718221" cy="71713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6" name="Group 86"/>
          <p:cNvGrpSpPr/>
          <p:nvPr/>
        </p:nvGrpSpPr>
        <p:grpSpPr>
          <a:xfrm>
            <a:off x="10696395" y="9194284"/>
            <a:ext cx="2294510" cy="727793"/>
            <a:chOff x="0" y="0"/>
            <a:chExt cx="1258595" cy="399212"/>
          </a:xfrm>
        </p:grpSpPr>
        <p:sp>
          <p:nvSpPr>
            <p:cNvPr id="87" name="Freeform 87"/>
            <p:cNvSpPr/>
            <p:nvPr/>
          </p:nvSpPr>
          <p:spPr>
            <a:xfrm>
              <a:off x="0" y="0"/>
              <a:ext cx="1258595" cy="399212"/>
            </a:xfrm>
            <a:custGeom>
              <a:avLst/>
              <a:gdLst/>
              <a:ahLst/>
              <a:cxnLst/>
              <a:rect l="l" t="t" r="r" b="b"/>
              <a:pathLst>
                <a:path w="1258595" h="399212">
                  <a:moveTo>
                    <a:pt x="124842" y="0"/>
                  </a:moveTo>
                  <a:lnTo>
                    <a:pt x="1133753" y="0"/>
                  </a:lnTo>
                  <a:cubicBezTo>
                    <a:pt x="1166863" y="0"/>
                    <a:pt x="1198617" y="13153"/>
                    <a:pt x="1222029" y="36565"/>
                  </a:cubicBezTo>
                  <a:cubicBezTo>
                    <a:pt x="1245442" y="59978"/>
                    <a:pt x="1258595" y="91732"/>
                    <a:pt x="1258595" y="124842"/>
                  </a:cubicBezTo>
                  <a:lnTo>
                    <a:pt x="1258595" y="274370"/>
                  </a:lnTo>
                  <a:cubicBezTo>
                    <a:pt x="1258595" y="307480"/>
                    <a:pt x="1245442" y="339234"/>
                    <a:pt x="1222029" y="362647"/>
                  </a:cubicBezTo>
                  <a:cubicBezTo>
                    <a:pt x="1198617" y="386059"/>
                    <a:pt x="1166863" y="399212"/>
                    <a:pt x="1133753" y="399212"/>
                  </a:cubicBezTo>
                  <a:lnTo>
                    <a:pt x="124842" y="399212"/>
                  </a:lnTo>
                  <a:cubicBezTo>
                    <a:pt x="91732" y="399212"/>
                    <a:pt x="59978" y="386059"/>
                    <a:pt x="36565" y="362647"/>
                  </a:cubicBezTo>
                  <a:cubicBezTo>
                    <a:pt x="13153" y="339234"/>
                    <a:pt x="0" y="307480"/>
                    <a:pt x="0" y="274370"/>
                  </a:cubicBezTo>
                  <a:lnTo>
                    <a:pt x="0" y="124842"/>
                  </a:lnTo>
                  <a:cubicBezTo>
                    <a:pt x="0" y="91732"/>
                    <a:pt x="13153" y="59978"/>
                    <a:pt x="36565" y="36565"/>
                  </a:cubicBezTo>
                  <a:cubicBezTo>
                    <a:pt x="59978" y="13153"/>
                    <a:pt x="91732" y="0"/>
                    <a:pt x="124842" y="0"/>
                  </a:cubicBezTo>
                  <a:close/>
                </a:path>
              </a:pathLst>
            </a:custGeom>
            <a:solidFill>
              <a:srgbClr val="D95528"/>
            </a:solidFill>
            <a:ln cap="rnd">
              <a:noFill/>
              <a:prstDash val="solid"/>
              <a:round/>
            </a:ln>
          </p:spPr>
          <p:txBody>
            <a:bodyPr/>
            <a:lstStyle/>
            <a:p>
              <a:endParaRPr lang="en-US"/>
            </a:p>
          </p:txBody>
        </p:sp>
        <p:sp>
          <p:nvSpPr>
            <p:cNvPr id="88" name="TextBox 88"/>
            <p:cNvSpPr txBox="1"/>
            <p:nvPr/>
          </p:nvSpPr>
          <p:spPr>
            <a:xfrm>
              <a:off x="0" y="-9525"/>
              <a:ext cx="1258595"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Unsafe wildfire exposure</a:t>
              </a:r>
            </a:p>
          </p:txBody>
        </p:sp>
      </p:grpSp>
      <p:sp>
        <p:nvSpPr>
          <p:cNvPr id="89" name="AutoShape 89"/>
          <p:cNvSpPr/>
          <p:nvPr/>
        </p:nvSpPr>
        <p:spPr>
          <a:xfrm flipV="1">
            <a:off x="5158630" y="5353506"/>
            <a:ext cx="766632" cy="94684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0" name="Group 90"/>
          <p:cNvGrpSpPr/>
          <p:nvPr/>
        </p:nvGrpSpPr>
        <p:grpSpPr>
          <a:xfrm>
            <a:off x="1661841" y="6003040"/>
            <a:ext cx="3496789" cy="594613"/>
            <a:chOff x="0" y="0"/>
            <a:chExt cx="1918074" cy="326160"/>
          </a:xfrm>
        </p:grpSpPr>
        <p:sp>
          <p:nvSpPr>
            <p:cNvPr id="91" name="Freeform 91"/>
            <p:cNvSpPr/>
            <p:nvPr/>
          </p:nvSpPr>
          <p:spPr>
            <a:xfrm>
              <a:off x="0" y="0"/>
              <a:ext cx="1918074" cy="326160"/>
            </a:xfrm>
            <a:custGeom>
              <a:avLst/>
              <a:gdLst/>
              <a:ahLst/>
              <a:cxnLst/>
              <a:rect l="l" t="t" r="r" b="b"/>
              <a:pathLst>
                <a:path w="1918074" h="326160">
                  <a:moveTo>
                    <a:pt x="81918" y="0"/>
                  </a:moveTo>
                  <a:lnTo>
                    <a:pt x="1836156" y="0"/>
                  </a:lnTo>
                  <a:cubicBezTo>
                    <a:pt x="1881398" y="0"/>
                    <a:pt x="1918074" y="36676"/>
                    <a:pt x="1918074" y="81918"/>
                  </a:cubicBezTo>
                  <a:lnTo>
                    <a:pt x="1918074" y="244241"/>
                  </a:lnTo>
                  <a:cubicBezTo>
                    <a:pt x="1918074" y="289484"/>
                    <a:pt x="1881398" y="326160"/>
                    <a:pt x="1836156" y="326160"/>
                  </a:cubicBezTo>
                  <a:lnTo>
                    <a:pt x="81918" y="326160"/>
                  </a:lnTo>
                  <a:cubicBezTo>
                    <a:pt x="60192" y="326160"/>
                    <a:pt x="39356" y="317529"/>
                    <a:pt x="23993" y="302166"/>
                  </a:cubicBezTo>
                  <a:cubicBezTo>
                    <a:pt x="8631" y="286804"/>
                    <a:pt x="0" y="265968"/>
                    <a:pt x="0" y="244241"/>
                  </a:cubicBezTo>
                  <a:lnTo>
                    <a:pt x="0" y="81918"/>
                  </a:lnTo>
                  <a:cubicBezTo>
                    <a:pt x="0" y="60192"/>
                    <a:pt x="8631" y="39356"/>
                    <a:pt x="23993" y="23993"/>
                  </a:cubicBezTo>
                  <a:cubicBezTo>
                    <a:pt x="39356" y="8631"/>
                    <a:pt x="60192" y="0"/>
                    <a:pt x="81918" y="0"/>
                  </a:cubicBezTo>
                  <a:close/>
                </a:path>
              </a:pathLst>
            </a:custGeom>
            <a:solidFill>
              <a:srgbClr val="5A3E26"/>
            </a:solidFill>
            <a:ln cap="rnd">
              <a:noFill/>
              <a:prstDash val="solid"/>
              <a:round/>
            </a:ln>
          </p:spPr>
          <p:txBody>
            <a:bodyPr/>
            <a:lstStyle/>
            <a:p>
              <a:endParaRPr lang="en-US"/>
            </a:p>
          </p:txBody>
        </p:sp>
        <p:sp>
          <p:nvSpPr>
            <p:cNvPr id="92" name="TextBox 92"/>
            <p:cNvSpPr txBox="1"/>
            <p:nvPr/>
          </p:nvSpPr>
          <p:spPr>
            <a:xfrm>
              <a:off x="0" y="-9525"/>
              <a:ext cx="1918074" cy="33568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Agriculture and land use</a:t>
              </a:r>
            </a:p>
          </p:txBody>
        </p:sp>
      </p:grpSp>
      <p:grpSp>
        <p:nvGrpSpPr>
          <p:cNvPr id="93" name="Group 93"/>
          <p:cNvGrpSpPr/>
          <p:nvPr/>
        </p:nvGrpSpPr>
        <p:grpSpPr>
          <a:xfrm>
            <a:off x="13356047" y="4989609"/>
            <a:ext cx="2016085" cy="727793"/>
            <a:chOff x="0" y="0"/>
            <a:chExt cx="1105872" cy="399212"/>
          </a:xfrm>
        </p:grpSpPr>
        <p:sp>
          <p:nvSpPr>
            <p:cNvPr id="94" name="Freeform 94"/>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F1C328"/>
            </a:solidFill>
            <a:ln cap="rnd">
              <a:noFill/>
              <a:prstDash val="solid"/>
              <a:round/>
            </a:ln>
          </p:spPr>
          <p:txBody>
            <a:bodyPr/>
            <a:lstStyle/>
            <a:p>
              <a:endParaRPr lang="en-US"/>
            </a:p>
          </p:txBody>
        </p:sp>
        <p:sp>
          <p:nvSpPr>
            <p:cNvPr id="95" name="TextBox 95"/>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Ecosystem impacts</a:t>
              </a:r>
            </a:p>
          </p:txBody>
        </p:sp>
      </p:grpSp>
      <p:sp>
        <p:nvSpPr>
          <p:cNvPr id="96" name="AutoShape 96"/>
          <p:cNvSpPr/>
          <p:nvPr/>
        </p:nvSpPr>
        <p:spPr>
          <a:xfrm>
            <a:off x="5158630" y="4341508"/>
            <a:ext cx="766632" cy="10119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7" name="Group 97"/>
          <p:cNvGrpSpPr/>
          <p:nvPr/>
        </p:nvGrpSpPr>
        <p:grpSpPr>
          <a:xfrm>
            <a:off x="1720912" y="3977611"/>
            <a:ext cx="3437718" cy="727793"/>
            <a:chOff x="0" y="0"/>
            <a:chExt cx="1885672" cy="399212"/>
          </a:xfrm>
        </p:grpSpPr>
        <p:sp>
          <p:nvSpPr>
            <p:cNvPr id="98" name="Freeform 98"/>
            <p:cNvSpPr/>
            <p:nvPr/>
          </p:nvSpPr>
          <p:spPr>
            <a:xfrm>
              <a:off x="0" y="0"/>
              <a:ext cx="1885672" cy="399212"/>
            </a:xfrm>
            <a:custGeom>
              <a:avLst/>
              <a:gdLst/>
              <a:ahLst/>
              <a:cxnLst/>
              <a:rect l="l" t="t" r="r" b="b"/>
              <a:pathLst>
                <a:path w="1885672" h="399212">
                  <a:moveTo>
                    <a:pt x="83326" y="0"/>
                  </a:moveTo>
                  <a:lnTo>
                    <a:pt x="1802346" y="0"/>
                  </a:lnTo>
                  <a:cubicBezTo>
                    <a:pt x="1824445" y="0"/>
                    <a:pt x="1845640" y="8779"/>
                    <a:pt x="1861266" y="24406"/>
                  </a:cubicBezTo>
                  <a:cubicBezTo>
                    <a:pt x="1876893" y="40032"/>
                    <a:pt x="1885672" y="61227"/>
                    <a:pt x="1885672" y="83326"/>
                  </a:cubicBezTo>
                  <a:lnTo>
                    <a:pt x="1885672" y="315886"/>
                  </a:lnTo>
                  <a:cubicBezTo>
                    <a:pt x="1885672" y="337986"/>
                    <a:pt x="1876893" y="359180"/>
                    <a:pt x="1861266" y="374806"/>
                  </a:cubicBezTo>
                  <a:cubicBezTo>
                    <a:pt x="1845640" y="390433"/>
                    <a:pt x="1824445" y="399212"/>
                    <a:pt x="1802346" y="399212"/>
                  </a:cubicBezTo>
                  <a:lnTo>
                    <a:pt x="83326" y="399212"/>
                  </a:lnTo>
                  <a:cubicBezTo>
                    <a:pt x="37306" y="399212"/>
                    <a:pt x="0" y="361906"/>
                    <a:pt x="0" y="315886"/>
                  </a:cubicBezTo>
                  <a:lnTo>
                    <a:pt x="0" y="83326"/>
                  </a:lnTo>
                  <a:cubicBezTo>
                    <a:pt x="0" y="37306"/>
                    <a:pt x="37306" y="0"/>
                    <a:pt x="83326" y="0"/>
                  </a:cubicBezTo>
                  <a:close/>
                </a:path>
              </a:pathLst>
            </a:custGeom>
            <a:solidFill>
              <a:srgbClr val="5A3E26"/>
            </a:solidFill>
            <a:ln cap="rnd">
              <a:noFill/>
              <a:prstDash val="solid"/>
              <a:round/>
            </a:ln>
          </p:spPr>
          <p:txBody>
            <a:bodyPr/>
            <a:lstStyle/>
            <a:p>
              <a:endParaRPr lang="en-US"/>
            </a:p>
          </p:txBody>
        </p:sp>
        <p:sp>
          <p:nvSpPr>
            <p:cNvPr id="99" name="TextBox 99"/>
            <p:cNvSpPr txBox="1"/>
            <p:nvPr/>
          </p:nvSpPr>
          <p:spPr>
            <a:xfrm>
              <a:off x="0" y="-9525"/>
              <a:ext cx="1885672"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entitlement and rights transfer</a:t>
              </a:r>
            </a:p>
          </p:txBody>
        </p:sp>
      </p:grpSp>
      <p:grpSp>
        <p:nvGrpSpPr>
          <p:cNvPr id="100" name="Group 100"/>
          <p:cNvGrpSpPr/>
          <p:nvPr/>
        </p:nvGrpSpPr>
        <p:grpSpPr>
          <a:xfrm>
            <a:off x="1448922" y="4992335"/>
            <a:ext cx="3831916" cy="727793"/>
            <a:chOff x="0" y="0"/>
            <a:chExt cx="2101899" cy="399212"/>
          </a:xfrm>
        </p:grpSpPr>
        <p:sp>
          <p:nvSpPr>
            <p:cNvPr id="101" name="Freeform 101"/>
            <p:cNvSpPr/>
            <p:nvPr/>
          </p:nvSpPr>
          <p:spPr>
            <a:xfrm>
              <a:off x="0" y="0"/>
              <a:ext cx="2101899" cy="399212"/>
            </a:xfrm>
            <a:custGeom>
              <a:avLst/>
              <a:gdLst/>
              <a:ahLst/>
              <a:cxnLst/>
              <a:rect l="l" t="t" r="r" b="b"/>
              <a:pathLst>
                <a:path w="2101899" h="399212">
                  <a:moveTo>
                    <a:pt x="74754" y="0"/>
                  </a:moveTo>
                  <a:lnTo>
                    <a:pt x="2027145" y="0"/>
                  </a:lnTo>
                  <a:cubicBezTo>
                    <a:pt x="2068431" y="0"/>
                    <a:pt x="2101899" y="33469"/>
                    <a:pt x="2101899" y="74754"/>
                  </a:cubicBezTo>
                  <a:lnTo>
                    <a:pt x="2101899" y="324458"/>
                  </a:lnTo>
                  <a:cubicBezTo>
                    <a:pt x="2101899" y="365744"/>
                    <a:pt x="2068431" y="399212"/>
                    <a:pt x="2027145" y="399212"/>
                  </a:cubicBezTo>
                  <a:lnTo>
                    <a:pt x="74754" y="399212"/>
                  </a:lnTo>
                  <a:cubicBezTo>
                    <a:pt x="33469" y="399212"/>
                    <a:pt x="0" y="365744"/>
                    <a:pt x="0" y="324458"/>
                  </a:cubicBezTo>
                  <a:lnTo>
                    <a:pt x="0" y="74754"/>
                  </a:lnTo>
                  <a:cubicBezTo>
                    <a:pt x="0" y="33469"/>
                    <a:pt x="33469" y="0"/>
                    <a:pt x="74754" y="0"/>
                  </a:cubicBezTo>
                  <a:close/>
                </a:path>
              </a:pathLst>
            </a:custGeom>
            <a:solidFill>
              <a:srgbClr val="5A3E26"/>
            </a:solidFill>
            <a:ln cap="rnd">
              <a:noFill/>
              <a:prstDash val="solid"/>
              <a:round/>
            </a:ln>
          </p:spPr>
          <p:txBody>
            <a:bodyPr/>
            <a:lstStyle/>
            <a:p>
              <a:endParaRPr lang="en-US"/>
            </a:p>
          </p:txBody>
        </p:sp>
        <p:sp>
          <p:nvSpPr>
            <p:cNvPr id="102" name="TextBox 102"/>
            <p:cNvSpPr txBox="1"/>
            <p:nvPr/>
          </p:nvSpPr>
          <p:spPr>
            <a:xfrm>
              <a:off x="0" y="-9525"/>
              <a:ext cx="2101899" cy="408737"/>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overconsumption, misuse, misappropriation</a:t>
              </a:r>
            </a:p>
          </p:txBody>
        </p:sp>
      </p:grpSp>
      <p:sp>
        <p:nvSpPr>
          <p:cNvPr id="103" name="AutoShape 103"/>
          <p:cNvSpPr/>
          <p:nvPr/>
        </p:nvSpPr>
        <p:spPr>
          <a:xfrm flipH="1">
            <a:off x="5280838" y="5353506"/>
            <a:ext cx="644424" cy="2726"/>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4" name="Group 104"/>
          <p:cNvGrpSpPr/>
          <p:nvPr/>
        </p:nvGrpSpPr>
        <p:grpSpPr>
          <a:xfrm>
            <a:off x="7862265" y="9302938"/>
            <a:ext cx="2526328" cy="594613"/>
            <a:chOff x="0" y="0"/>
            <a:chExt cx="1385752" cy="326160"/>
          </a:xfrm>
        </p:grpSpPr>
        <p:sp>
          <p:nvSpPr>
            <p:cNvPr id="105" name="Freeform 105"/>
            <p:cNvSpPr/>
            <p:nvPr/>
          </p:nvSpPr>
          <p:spPr>
            <a:xfrm>
              <a:off x="0" y="0"/>
              <a:ext cx="1385752" cy="326160"/>
            </a:xfrm>
            <a:custGeom>
              <a:avLst/>
              <a:gdLst/>
              <a:ahLst/>
              <a:cxnLst/>
              <a:rect l="l" t="t" r="r" b="b"/>
              <a:pathLst>
                <a:path w="1385752" h="326160">
                  <a:moveTo>
                    <a:pt x="113386" y="0"/>
                  </a:moveTo>
                  <a:lnTo>
                    <a:pt x="1272366" y="0"/>
                  </a:lnTo>
                  <a:cubicBezTo>
                    <a:pt x="1302438" y="0"/>
                    <a:pt x="1331278" y="11946"/>
                    <a:pt x="1352542" y="33210"/>
                  </a:cubicBezTo>
                  <a:cubicBezTo>
                    <a:pt x="1373806" y="54474"/>
                    <a:pt x="1385752" y="83314"/>
                    <a:pt x="1385752" y="113386"/>
                  </a:cubicBezTo>
                  <a:lnTo>
                    <a:pt x="1385752" y="212773"/>
                  </a:lnTo>
                  <a:cubicBezTo>
                    <a:pt x="1385752" y="242845"/>
                    <a:pt x="1373806" y="271686"/>
                    <a:pt x="1352542" y="292950"/>
                  </a:cubicBezTo>
                  <a:cubicBezTo>
                    <a:pt x="1331278" y="314214"/>
                    <a:pt x="1302438" y="326160"/>
                    <a:pt x="1272366" y="326160"/>
                  </a:cubicBezTo>
                  <a:lnTo>
                    <a:pt x="113386" y="326160"/>
                  </a:lnTo>
                  <a:cubicBezTo>
                    <a:pt x="83314" y="326160"/>
                    <a:pt x="54474" y="314214"/>
                    <a:pt x="33210" y="292950"/>
                  </a:cubicBezTo>
                  <a:cubicBezTo>
                    <a:pt x="11946" y="271686"/>
                    <a:pt x="0" y="242845"/>
                    <a:pt x="0" y="212773"/>
                  </a:cubicBezTo>
                  <a:lnTo>
                    <a:pt x="0" y="113386"/>
                  </a:lnTo>
                  <a:cubicBezTo>
                    <a:pt x="0" y="83314"/>
                    <a:pt x="11946" y="54474"/>
                    <a:pt x="33210" y="33210"/>
                  </a:cubicBezTo>
                  <a:cubicBezTo>
                    <a:pt x="54474" y="11946"/>
                    <a:pt x="83314" y="0"/>
                    <a:pt x="113386" y="0"/>
                  </a:cubicBezTo>
                  <a:close/>
                </a:path>
              </a:pathLst>
            </a:custGeom>
            <a:solidFill>
              <a:srgbClr val="D95528"/>
            </a:solidFill>
            <a:ln cap="rnd">
              <a:noFill/>
              <a:prstDash val="solid"/>
              <a:round/>
            </a:ln>
          </p:spPr>
          <p:txBody>
            <a:bodyPr/>
            <a:lstStyle/>
            <a:p>
              <a:endParaRPr lang="en-US"/>
            </a:p>
          </p:txBody>
        </p:sp>
        <p:sp>
          <p:nvSpPr>
            <p:cNvPr id="106" name="TextBox 106"/>
            <p:cNvSpPr txBox="1"/>
            <p:nvPr/>
          </p:nvSpPr>
          <p:spPr>
            <a:xfrm>
              <a:off x="0" y="-9525"/>
              <a:ext cx="1385752" cy="335685"/>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Wildfire mitigation</a:t>
              </a:r>
            </a:p>
          </p:txBody>
        </p:sp>
      </p:grpSp>
      <p:sp>
        <p:nvSpPr>
          <p:cNvPr id="107" name="AutoShape 107"/>
          <p:cNvSpPr/>
          <p:nvPr/>
        </p:nvSpPr>
        <p:spPr>
          <a:xfrm flipH="1">
            <a:off x="9125429" y="8477146"/>
            <a:ext cx="0" cy="82579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8" name="Group 108"/>
          <p:cNvGrpSpPr/>
          <p:nvPr/>
        </p:nvGrpSpPr>
        <p:grpSpPr>
          <a:xfrm>
            <a:off x="13356047" y="5888852"/>
            <a:ext cx="2016085" cy="727793"/>
            <a:chOff x="0" y="0"/>
            <a:chExt cx="1105872" cy="399212"/>
          </a:xfrm>
        </p:grpSpPr>
        <p:sp>
          <p:nvSpPr>
            <p:cNvPr id="109" name="Freeform 109"/>
            <p:cNvSpPr/>
            <p:nvPr/>
          </p:nvSpPr>
          <p:spPr>
            <a:xfrm>
              <a:off x="0" y="0"/>
              <a:ext cx="1105872" cy="399212"/>
            </a:xfrm>
            <a:custGeom>
              <a:avLst/>
              <a:gdLst/>
              <a:ahLst/>
              <a:cxnLst/>
              <a:rect l="l" t="t" r="r" b="b"/>
              <a:pathLst>
                <a:path w="1105872" h="399212">
                  <a:moveTo>
                    <a:pt x="142083" y="0"/>
                  </a:moveTo>
                  <a:lnTo>
                    <a:pt x="963789" y="0"/>
                  </a:lnTo>
                  <a:cubicBezTo>
                    <a:pt x="1001471" y="0"/>
                    <a:pt x="1037611" y="14969"/>
                    <a:pt x="1064256" y="41615"/>
                  </a:cubicBezTo>
                  <a:cubicBezTo>
                    <a:pt x="1090902" y="68261"/>
                    <a:pt x="1105872" y="104400"/>
                    <a:pt x="1105872" y="142083"/>
                  </a:cubicBezTo>
                  <a:lnTo>
                    <a:pt x="1105872" y="257129"/>
                  </a:lnTo>
                  <a:cubicBezTo>
                    <a:pt x="1105872" y="294812"/>
                    <a:pt x="1090902" y="330951"/>
                    <a:pt x="1064256" y="357597"/>
                  </a:cubicBezTo>
                  <a:cubicBezTo>
                    <a:pt x="1037611" y="384243"/>
                    <a:pt x="1001471" y="399212"/>
                    <a:pt x="963789" y="399212"/>
                  </a:cubicBezTo>
                  <a:lnTo>
                    <a:pt x="142083" y="399212"/>
                  </a:lnTo>
                  <a:cubicBezTo>
                    <a:pt x="104400" y="399212"/>
                    <a:pt x="68261" y="384243"/>
                    <a:pt x="41615" y="357597"/>
                  </a:cubicBezTo>
                  <a:cubicBezTo>
                    <a:pt x="14969" y="330951"/>
                    <a:pt x="0" y="294812"/>
                    <a:pt x="0" y="257129"/>
                  </a:cubicBezTo>
                  <a:lnTo>
                    <a:pt x="0" y="142083"/>
                  </a:lnTo>
                  <a:cubicBezTo>
                    <a:pt x="0" y="104400"/>
                    <a:pt x="14969" y="68261"/>
                    <a:pt x="41615" y="41615"/>
                  </a:cubicBezTo>
                  <a:cubicBezTo>
                    <a:pt x="68261" y="14969"/>
                    <a:pt x="104400" y="0"/>
                    <a:pt x="142083" y="0"/>
                  </a:cubicBezTo>
                  <a:close/>
                </a:path>
              </a:pathLst>
            </a:custGeom>
            <a:solidFill>
              <a:srgbClr val="F1C328"/>
            </a:solidFill>
            <a:ln cap="rnd">
              <a:noFill/>
              <a:prstDash val="solid"/>
              <a:round/>
            </a:ln>
          </p:spPr>
          <p:txBody>
            <a:bodyPr/>
            <a:lstStyle/>
            <a:p>
              <a:endParaRPr lang="en-US"/>
            </a:p>
          </p:txBody>
        </p:sp>
        <p:sp>
          <p:nvSpPr>
            <p:cNvPr id="110" name="TextBox 110"/>
            <p:cNvSpPr txBox="1"/>
            <p:nvPr/>
          </p:nvSpPr>
          <p:spPr>
            <a:xfrm>
              <a:off x="0" y="-9525"/>
              <a:ext cx="1105872" cy="408737"/>
            </a:xfrm>
            <a:prstGeom prst="rect">
              <a:avLst/>
            </a:prstGeom>
          </p:spPr>
          <p:txBody>
            <a:bodyPr lIns="18623" tIns="18623" rIns="18623" bIns="18623" rtlCol="0" anchor="ctr"/>
            <a:lstStyle/>
            <a:p>
              <a:pPr algn="ctr">
                <a:lnSpc>
                  <a:spcPts val="2520"/>
                </a:lnSpc>
              </a:pPr>
              <a:r>
                <a:rPr lang="en-US" sz="2100" b="1">
                  <a:solidFill>
                    <a:srgbClr val="000000"/>
                  </a:solidFill>
                  <a:latin typeface="Open Sauce 1 Bold"/>
                  <a:ea typeface="Open Sauce 1 Bold"/>
                  <a:cs typeface="Open Sauce 1 Bold"/>
                  <a:sym typeface="Open Sauce 1 Bold"/>
                </a:rPr>
                <a:t>Property impacts</a:t>
              </a:r>
            </a:p>
          </p:txBody>
        </p:sp>
      </p:grpSp>
      <p:sp>
        <p:nvSpPr>
          <p:cNvPr id="111" name="AutoShape 111"/>
          <p:cNvSpPr/>
          <p:nvPr/>
        </p:nvSpPr>
        <p:spPr>
          <a:xfrm flipH="1" flipV="1">
            <a:off x="12408321" y="5353506"/>
            <a:ext cx="947726" cy="89924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2" name="Group 112"/>
          <p:cNvGrpSpPr/>
          <p:nvPr/>
        </p:nvGrpSpPr>
        <p:grpSpPr>
          <a:xfrm>
            <a:off x="12990906" y="2879919"/>
            <a:ext cx="2227056" cy="574558"/>
            <a:chOff x="0" y="0"/>
            <a:chExt cx="1221594" cy="315159"/>
          </a:xfrm>
        </p:grpSpPr>
        <p:sp>
          <p:nvSpPr>
            <p:cNvPr id="113" name="Freeform 113"/>
            <p:cNvSpPr/>
            <p:nvPr/>
          </p:nvSpPr>
          <p:spPr>
            <a:xfrm>
              <a:off x="0" y="0"/>
              <a:ext cx="1221594" cy="315159"/>
            </a:xfrm>
            <a:custGeom>
              <a:avLst/>
              <a:gdLst/>
              <a:ahLst/>
              <a:cxnLst/>
              <a:rect l="l" t="t" r="r" b="b"/>
              <a:pathLst>
                <a:path w="1221594" h="315159">
                  <a:moveTo>
                    <a:pt x="128623" y="0"/>
                  </a:moveTo>
                  <a:lnTo>
                    <a:pt x="1092971" y="0"/>
                  </a:lnTo>
                  <a:cubicBezTo>
                    <a:pt x="1127084" y="0"/>
                    <a:pt x="1159800" y="13551"/>
                    <a:pt x="1183921" y="37673"/>
                  </a:cubicBezTo>
                  <a:cubicBezTo>
                    <a:pt x="1208043" y="61794"/>
                    <a:pt x="1221594" y="94510"/>
                    <a:pt x="1221594" y="128623"/>
                  </a:cubicBezTo>
                  <a:lnTo>
                    <a:pt x="1221594" y="186536"/>
                  </a:lnTo>
                  <a:cubicBezTo>
                    <a:pt x="1221594" y="220649"/>
                    <a:pt x="1208043" y="253365"/>
                    <a:pt x="1183921" y="277486"/>
                  </a:cubicBezTo>
                  <a:cubicBezTo>
                    <a:pt x="1159800" y="301608"/>
                    <a:pt x="1127084" y="315159"/>
                    <a:pt x="1092971" y="315159"/>
                  </a:cubicBezTo>
                  <a:lnTo>
                    <a:pt x="128623" y="315159"/>
                  </a:lnTo>
                  <a:cubicBezTo>
                    <a:pt x="94510" y="315159"/>
                    <a:pt x="61794" y="301608"/>
                    <a:pt x="37673" y="277486"/>
                  </a:cubicBezTo>
                  <a:cubicBezTo>
                    <a:pt x="13551" y="253365"/>
                    <a:pt x="0" y="220649"/>
                    <a:pt x="0" y="186536"/>
                  </a:cubicBezTo>
                  <a:lnTo>
                    <a:pt x="0" y="128623"/>
                  </a:lnTo>
                  <a:cubicBezTo>
                    <a:pt x="0" y="94510"/>
                    <a:pt x="13551" y="61794"/>
                    <a:pt x="37673" y="37673"/>
                  </a:cubicBezTo>
                  <a:cubicBezTo>
                    <a:pt x="61794" y="13551"/>
                    <a:pt x="94510" y="0"/>
                    <a:pt x="128623" y="0"/>
                  </a:cubicBezTo>
                  <a:close/>
                </a:path>
              </a:pathLst>
            </a:custGeom>
            <a:solidFill>
              <a:srgbClr val="828A8F"/>
            </a:solidFill>
            <a:ln cap="rnd">
              <a:noFill/>
              <a:prstDash val="solid"/>
              <a:round/>
            </a:ln>
          </p:spPr>
          <p:txBody>
            <a:bodyPr/>
            <a:lstStyle/>
            <a:p>
              <a:endParaRPr lang="en-US"/>
            </a:p>
          </p:txBody>
        </p:sp>
        <p:sp>
          <p:nvSpPr>
            <p:cNvPr id="114" name="TextBox 114"/>
            <p:cNvSpPr txBox="1"/>
            <p:nvPr/>
          </p:nvSpPr>
          <p:spPr>
            <a:xfrm>
              <a:off x="0" y="-9525"/>
              <a:ext cx="1221594" cy="324684"/>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Flood damages</a:t>
              </a:r>
            </a:p>
          </p:txBody>
        </p:sp>
      </p:grpSp>
      <p:grpSp>
        <p:nvGrpSpPr>
          <p:cNvPr id="115" name="Group 115"/>
          <p:cNvGrpSpPr/>
          <p:nvPr/>
        </p:nvGrpSpPr>
        <p:grpSpPr>
          <a:xfrm>
            <a:off x="4046679" y="7905646"/>
            <a:ext cx="2016085" cy="594613"/>
            <a:chOff x="0" y="0"/>
            <a:chExt cx="1105872" cy="326160"/>
          </a:xfrm>
        </p:grpSpPr>
        <p:sp>
          <p:nvSpPr>
            <p:cNvPr id="116" name="Freeform 116"/>
            <p:cNvSpPr/>
            <p:nvPr/>
          </p:nvSpPr>
          <p:spPr>
            <a:xfrm>
              <a:off x="0" y="0"/>
              <a:ext cx="1105872" cy="326160"/>
            </a:xfrm>
            <a:custGeom>
              <a:avLst/>
              <a:gdLst/>
              <a:ahLst/>
              <a:cxnLst/>
              <a:rect l="l" t="t" r="r" b="b"/>
              <a:pathLst>
                <a:path w="1105872" h="326160">
                  <a:moveTo>
                    <a:pt x="142083" y="0"/>
                  </a:moveTo>
                  <a:lnTo>
                    <a:pt x="963789" y="0"/>
                  </a:lnTo>
                  <a:cubicBezTo>
                    <a:pt x="1001471" y="0"/>
                    <a:pt x="1037611" y="14969"/>
                    <a:pt x="1064256" y="41615"/>
                  </a:cubicBezTo>
                  <a:cubicBezTo>
                    <a:pt x="1090902" y="68261"/>
                    <a:pt x="1105872" y="104400"/>
                    <a:pt x="1105872" y="142083"/>
                  </a:cubicBezTo>
                  <a:lnTo>
                    <a:pt x="1105872" y="184077"/>
                  </a:lnTo>
                  <a:cubicBezTo>
                    <a:pt x="1105872" y="221760"/>
                    <a:pt x="1090902" y="257899"/>
                    <a:pt x="1064256" y="284545"/>
                  </a:cubicBezTo>
                  <a:cubicBezTo>
                    <a:pt x="1037611" y="311190"/>
                    <a:pt x="1001471" y="326160"/>
                    <a:pt x="963789" y="326160"/>
                  </a:cubicBezTo>
                  <a:lnTo>
                    <a:pt x="142083" y="326160"/>
                  </a:lnTo>
                  <a:cubicBezTo>
                    <a:pt x="104400" y="326160"/>
                    <a:pt x="68261" y="311190"/>
                    <a:pt x="41615" y="284545"/>
                  </a:cubicBezTo>
                  <a:cubicBezTo>
                    <a:pt x="14969" y="257899"/>
                    <a:pt x="0" y="221760"/>
                    <a:pt x="0" y="184077"/>
                  </a:cubicBezTo>
                  <a:lnTo>
                    <a:pt x="0" y="142083"/>
                  </a:lnTo>
                  <a:cubicBezTo>
                    <a:pt x="0" y="104400"/>
                    <a:pt x="14969" y="68261"/>
                    <a:pt x="41615" y="41615"/>
                  </a:cubicBezTo>
                  <a:cubicBezTo>
                    <a:pt x="68261" y="14969"/>
                    <a:pt x="104400" y="0"/>
                    <a:pt x="142083" y="0"/>
                  </a:cubicBezTo>
                  <a:close/>
                </a:path>
              </a:pathLst>
            </a:custGeom>
            <a:solidFill>
              <a:srgbClr val="54B377"/>
            </a:solidFill>
            <a:ln cap="rnd">
              <a:noFill/>
              <a:prstDash val="solid"/>
              <a:round/>
            </a:ln>
          </p:spPr>
          <p:txBody>
            <a:bodyPr/>
            <a:lstStyle/>
            <a:p>
              <a:endParaRPr lang="en-US"/>
            </a:p>
          </p:txBody>
        </p:sp>
        <p:sp>
          <p:nvSpPr>
            <p:cNvPr id="117" name="TextBox 117"/>
            <p:cNvSpPr txBox="1"/>
            <p:nvPr/>
          </p:nvSpPr>
          <p:spPr>
            <a:xfrm>
              <a:off x="0" y="-9525"/>
              <a:ext cx="1105872" cy="33568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Bold"/>
                  <a:ea typeface="Open Sauce 1 Bold"/>
                  <a:cs typeface="Open Sauce 1 Bold"/>
                  <a:sym typeface="Open Sauce 1 Bold"/>
                </a:rPr>
                <a:t>Water quality</a:t>
              </a:r>
            </a:p>
          </p:txBody>
        </p:sp>
      </p:grpSp>
      <p:grpSp>
        <p:nvGrpSpPr>
          <p:cNvPr id="118" name="Group 118"/>
          <p:cNvGrpSpPr/>
          <p:nvPr/>
        </p:nvGrpSpPr>
        <p:grpSpPr>
          <a:xfrm>
            <a:off x="12807287" y="1977532"/>
            <a:ext cx="2092885" cy="727793"/>
            <a:chOff x="0" y="0"/>
            <a:chExt cx="1147998" cy="399212"/>
          </a:xfrm>
        </p:grpSpPr>
        <p:sp>
          <p:nvSpPr>
            <p:cNvPr id="119" name="Freeform 119"/>
            <p:cNvSpPr/>
            <p:nvPr/>
          </p:nvSpPr>
          <p:spPr>
            <a:xfrm>
              <a:off x="0" y="0"/>
              <a:ext cx="1147998" cy="399212"/>
            </a:xfrm>
            <a:custGeom>
              <a:avLst/>
              <a:gdLst/>
              <a:ahLst/>
              <a:cxnLst/>
              <a:rect l="l" t="t" r="r" b="b"/>
              <a:pathLst>
                <a:path w="1147998" h="399212">
                  <a:moveTo>
                    <a:pt x="136869" y="0"/>
                  </a:moveTo>
                  <a:lnTo>
                    <a:pt x="1011129" y="0"/>
                  </a:lnTo>
                  <a:cubicBezTo>
                    <a:pt x="1047429" y="0"/>
                    <a:pt x="1082242" y="14420"/>
                    <a:pt x="1107910" y="40088"/>
                  </a:cubicBezTo>
                  <a:cubicBezTo>
                    <a:pt x="1133578" y="65756"/>
                    <a:pt x="1147998" y="100569"/>
                    <a:pt x="1147998" y="136869"/>
                  </a:cubicBezTo>
                  <a:lnTo>
                    <a:pt x="1147998" y="262343"/>
                  </a:lnTo>
                  <a:cubicBezTo>
                    <a:pt x="1147998" y="298643"/>
                    <a:pt x="1133578" y="333456"/>
                    <a:pt x="1107910" y="359124"/>
                  </a:cubicBezTo>
                  <a:cubicBezTo>
                    <a:pt x="1082242" y="384792"/>
                    <a:pt x="1047429" y="399212"/>
                    <a:pt x="1011129" y="399212"/>
                  </a:cubicBezTo>
                  <a:lnTo>
                    <a:pt x="136869" y="399212"/>
                  </a:lnTo>
                  <a:cubicBezTo>
                    <a:pt x="100569" y="399212"/>
                    <a:pt x="65756" y="384792"/>
                    <a:pt x="40088" y="359124"/>
                  </a:cubicBezTo>
                  <a:cubicBezTo>
                    <a:pt x="14420" y="333456"/>
                    <a:pt x="0" y="298643"/>
                    <a:pt x="0" y="262343"/>
                  </a:cubicBezTo>
                  <a:lnTo>
                    <a:pt x="0" y="136869"/>
                  </a:lnTo>
                  <a:cubicBezTo>
                    <a:pt x="0" y="100569"/>
                    <a:pt x="14420" y="65756"/>
                    <a:pt x="40088" y="40088"/>
                  </a:cubicBezTo>
                  <a:cubicBezTo>
                    <a:pt x="65756" y="14420"/>
                    <a:pt x="100569" y="0"/>
                    <a:pt x="136869" y="0"/>
                  </a:cubicBezTo>
                  <a:close/>
                </a:path>
              </a:pathLst>
            </a:custGeom>
            <a:solidFill>
              <a:srgbClr val="828A8F"/>
            </a:solidFill>
            <a:ln cap="rnd">
              <a:noFill/>
              <a:prstDash val="solid"/>
              <a:round/>
            </a:ln>
          </p:spPr>
          <p:txBody>
            <a:bodyPr/>
            <a:lstStyle/>
            <a:p>
              <a:endParaRPr lang="en-US"/>
            </a:p>
          </p:txBody>
        </p:sp>
        <p:sp>
          <p:nvSpPr>
            <p:cNvPr id="120" name="TextBox 120"/>
            <p:cNvSpPr txBox="1"/>
            <p:nvPr/>
          </p:nvSpPr>
          <p:spPr>
            <a:xfrm>
              <a:off x="0" y="-9525"/>
              <a:ext cx="1147998" cy="408737"/>
            </a:xfrm>
            <a:prstGeom prst="rect">
              <a:avLst/>
            </a:prstGeom>
          </p:spPr>
          <p:txBody>
            <a:bodyPr lIns="18623" tIns="18623" rIns="18623" bIns="18623" rtlCol="0" anchor="ctr"/>
            <a:lstStyle/>
            <a:p>
              <a:pPr algn="ctr">
                <a:lnSpc>
                  <a:spcPts val="2520"/>
                </a:lnSpc>
              </a:pPr>
              <a:r>
                <a:rPr lang="en-US" sz="2100" b="1">
                  <a:solidFill>
                    <a:srgbClr val="FFFFFF"/>
                  </a:solidFill>
                  <a:latin typeface="Open Sauce 1 Bold"/>
                  <a:ea typeface="Open Sauce 1 Bold"/>
                  <a:cs typeface="Open Sauce 1 Bold"/>
                  <a:sym typeface="Open Sauce 1 Bold"/>
                </a:rPr>
                <a:t>Planning and preparation</a:t>
              </a:r>
            </a:p>
          </p:txBody>
        </p:sp>
      </p:grpSp>
      <p:sp>
        <p:nvSpPr>
          <p:cNvPr id="121" name="TextBox 121"/>
          <p:cNvSpPr txBox="1"/>
          <p:nvPr/>
        </p:nvSpPr>
        <p:spPr>
          <a:xfrm>
            <a:off x="990773" y="699505"/>
            <a:ext cx="3965140" cy="1200299"/>
          </a:xfrm>
          <a:prstGeom prst="rect">
            <a:avLst/>
          </a:prstGeom>
        </p:spPr>
        <p:txBody>
          <a:bodyPr lIns="0" tIns="0" rIns="0" bIns="0" rtlCol="0" anchor="t">
            <a:spAutoFit/>
          </a:bodyPr>
          <a:lstStyle/>
          <a:p>
            <a:pPr algn="l">
              <a:lnSpc>
                <a:spcPts val="4799"/>
              </a:lnSpc>
            </a:pPr>
            <a:r>
              <a:rPr lang="en-US" sz="3999" b="1" i="1">
                <a:solidFill>
                  <a:srgbClr val="B2D235"/>
                </a:solidFill>
                <a:latin typeface="Open Sauce 1 Bold Italics"/>
                <a:ea typeface="Open Sauce 1 Bold Italics"/>
                <a:cs typeface="Open Sauce 1 Bold Italics"/>
                <a:sym typeface="Open Sauce 1 Bold Italics"/>
              </a:rPr>
              <a:t>impacts raise many issues...</a:t>
            </a:r>
          </a:p>
        </p:txBody>
      </p:sp>
      <p:sp>
        <p:nvSpPr>
          <p:cNvPr id="122" name="Freeform 1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AutoShape 2"/>
          <p:cNvSpPr/>
          <p:nvPr/>
        </p:nvSpPr>
        <p:spPr>
          <a:xfrm flipH="1">
            <a:off x="7890613" y="5350591"/>
            <a:ext cx="836064" cy="614519"/>
          </a:xfrm>
          <a:prstGeom prst="line">
            <a:avLst/>
          </a:prstGeom>
          <a:ln w="9525" cap="flat">
            <a:solidFill>
              <a:srgbClr val="F8F8FF"/>
            </a:solidFill>
            <a:prstDash val="solid"/>
            <a:headEnd type="none" w="sm" len="sm"/>
            <a:tailEnd type="none" w="sm" len="sm"/>
          </a:ln>
        </p:spPr>
        <p:txBody>
          <a:bodyPr/>
          <a:lstStyle/>
          <a:p>
            <a:endParaRPr lang="en-US"/>
          </a:p>
        </p:txBody>
      </p:sp>
      <p:sp>
        <p:nvSpPr>
          <p:cNvPr id="3" name="AutoShape 3"/>
          <p:cNvSpPr/>
          <p:nvPr/>
        </p:nvSpPr>
        <p:spPr>
          <a:xfrm flipH="1" flipV="1">
            <a:off x="9513249" y="5503897"/>
            <a:ext cx="905952" cy="634356"/>
          </a:xfrm>
          <a:prstGeom prst="line">
            <a:avLst/>
          </a:prstGeom>
          <a:ln w="9525" cap="flat">
            <a:solidFill>
              <a:srgbClr val="F8F8FF"/>
            </a:solidFill>
            <a:prstDash val="solid"/>
            <a:headEnd type="none" w="sm" len="sm"/>
            <a:tailEnd type="none" w="sm" len="sm"/>
          </a:ln>
        </p:spPr>
        <p:txBody>
          <a:bodyPr/>
          <a:lstStyle/>
          <a:p>
            <a:endParaRPr lang="en-US"/>
          </a:p>
        </p:txBody>
      </p:sp>
      <p:sp>
        <p:nvSpPr>
          <p:cNvPr id="4" name="AutoShape 4"/>
          <p:cNvSpPr/>
          <p:nvPr/>
        </p:nvSpPr>
        <p:spPr>
          <a:xfrm flipH="1" flipV="1">
            <a:off x="7778901" y="4183962"/>
            <a:ext cx="570972" cy="410371"/>
          </a:xfrm>
          <a:prstGeom prst="line">
            <a:avLst/>
          </a:prstGeom>
          <a:ln w="9525" cap="flat">
            <a:solidFill>
              <a:srgbClr val="F8F8FF"/>
            </a:solidFill>
            <a:prstDash val="solid"/>
            <a:headEnd type="none" w="sm" len="sm"/>
            <a:tailEnd type="none" w="sm" len="sm"/>
          </a:ln>
        </p:spPr>
        <p:txBody>
          <a:bodyPr/>
          <a:lstStyle/>
          <a:p>
            <a:endParaRPr lang="en-US"/>
          </a:p>
        </p:txBody>
      </p:sp>
      <p:sp>
        <p:nvSpPr>
          <p:cNvPr id="5" name="AutoShape 5"/>
          <p:cNvSpPr/>
          <p:nvPr/>
        </p:nvSpPr>
        <p:spPr>
          <a:xfrm flipV="1">
            <a:off x="9043533" y="4008860"/>
            <a:ext cx="1375668" cy="10632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 name="Group 6"/>
          <p:cNvGrpSpPr/>
          <p:nvPr/>
        </p:nvGrpSpPr>
        <p:grpSpPr>
          <a:xfrm>
            <a:off x="8194567" y="4250243"/>
            <a:ext cx="1652949" cy="16529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D75"/>
            </a:solidFill>
            <a:ln cap="sq">
              <a:noFill/>
              <a:prstDash val="solid"/>
              <a:miter/>
            </a:ln>
          </p:spPr>
          <p:txBody>
            <a:bodyPr/>
            <a:lstStyle/>
            <a:p>
              <a:endParaRPr lang="en-US"/>
            </a:p>
          </p:txBody>
        </p:sp>
        <p:sp>
          <p:nvSpPr>
            <p:cNvPr id="8" name="TextBox 8"/>
            <p:cNvSpPr txBox="1"/>
            <p:nvPr/>
          </p:nvSpPr>
          <p:spPr>
            <a:xfrm>
              <a:off x="76200" y="66675"/>
              <a:ext cx="660400" cy="669925"/>
            </a:xfrm>
            <a:prstGeom prst="rect">
              <a:avLst/>
            </a:prstGeom>
          </p:spPr>
          <p:txBody>
            <a:bodyPr lIns="18623" tIns="18623" rIns="18623" bIns="18623" rtlCol="0" anchor="ctr"/>
            <a:lstStyle/>
            <a:p>
              <a:pPr marL="0" lvl="0" indent="0" algn="ctr">
                <a:lnSpc>
                  <a:spcPts val="2520"/>
                </a:lnSpc>
              </a:pPr>
              <a:r>
                <a:rPr lang="en-US" sz="2100" b="1">
                  <a:solidFill>
                    <a:srgbClr val="FFFFFF"/>
                  </a:solidFill>
                  <a:latin typeface="Open Sauce 1 Heavy"/>
                  <a:ea typeface="Open Sauce 1 Heavy"/>
                  <a:cs typeface="Open Sauce 1 Heavy"/>
                  <a:sym typeface="Open Sauce 1 Heavy"/>
                </a:rPr>
                <a:t>CLIMATE CHANGE</a:t>
              </a:r>
            </a:p>
          </p:txBody>
        </p:sp>
      </p:grpSp>
      <p:sp>
        <p:nvSpPr>
          <p:cNvPr id="9" name="AutoShape 9"/>
          <p:cNvSpPr/>
          <p:nvPr/>
        </p:nvSpPr>
        <p:spPr>
          <a:xfrm flipH="1" flipV="1">
            <a:off x="9021042" y="5903192"/>
            <a:ext cx="15957" cy="517806"/>
          </a:xfrm>
          <a:prstGeom prst="line">
            <a:avLst/>
          </a:prstGeom>
          <a:ln w="9525" cap="flat">
            <a:solidFill>
              <a:srgbClr val="F8F8FF"/>
            </a:solidFill>
            <a:prstDash val="solid"/>
            <a:headEnd type="none" w="sm" len="sm"/>
            <a:tailEnd type="none" w="sm" len="sm"/>
          </a:ln>
        </p:spPr>
        <p:txBody>
          <a:bodyPr/>
          <a:lstStyle/>
          <a:p>
            <a:endParaRPr lang="en-US"/>
          </a:p>
        </p:txBody>
      </p:sp>
      <p:sp>
        <p:nvSpPr>
          <p:cNvPr id="10" name="AutoShape 10"/>
          <p:cNvSpPr/>
          <p:nvPr/>
        </p:nvSpPr>
        <p:spPr>
          <a:xfrm flipV="1">
            <a:off x="9021042" y="3799236"/>
            <a:ext cx="0" cy="451008"/>
          </a:xfrm>
          <a:prstGeom prst="line">
            <a:avLst/>
          </a:prstGeom>
          <a:ln w="9525" cap="flat">
            <a:solidFill>
              <a:srgbClr val="F8F8FF"/>
            </a:solidFill>
            <a:prstDash val="solid"/>
            <a:headEnd type="none" w="sm" len="sm"/>
            <a:tailEnd type="none" w="sm" len="sm"/>
          </a:ln>
        </p:spPr>
        <p:txBody>
          <a:bodyPr/>
          <a:lstStyle/>
          <a:p>
            <a:endParaRPr lang="en-US"/>
          </a:p>
        </p:txBody>
      </p:sp>
      <p:sp>
        <p:nvSpPr>
          <p:cNvPr id="11" name="AutoShape 11"/>
          <p:cNvSpPr/>
          <p:nvPr/>
        </p:nvSpPr>
        <p:spPr>
          <a:xfrm flipV="1">
            <a:off x="9847516" y="5066807"/>
            <a:ext cx="717472" cy="9911"/>
          </a:xfrm>
          <a:prstGeom prst="line">
            <a:avLst/>
          </a:prstGeom>
          <a:ln w="9525" cap="flat">
            <a:solidFill>
              <a:srgbClr val="F8F8FF"/>
            </a:solidFill>
            <a:prstDash val="solid"/>
            <a:headEnd type="none" w="sm" len="sm"/>
            <a:tailEnd type="none" w="sm" len="sm"/>
          </a:ln>
        </p:spPr>
        <p:txBody>
          <a:bodyPr/>
          <a:lstStyle/>
          <a:p>
            <a:endParaRPr lang="en-US"/>
          </a:p>
        </p:txBody>
      </p:sp>
      <p:sp>
        <p:nvSpPr>
          <p:cNvPr id="12" name="AutoShape 12"/>
          <p:cNvSpPr/>
          <p:nvPr/>
        </p:nvSpPr>
        <p:spPr>
          <a:xfrm flipH="1">
            <a:off x="6670293" y="6386201"/>
            <a:ext cx="774626" cy="6102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 name="Group 13"/>
          <p:cNvGrpSpPr/>
          <p:nvPr/>
        </p:nvGrpSpPr>
        <p:grpSpPr>
          <a:xfrm>
            <a:off x="7302070" y="5785322"/>
            <a:ext cx="952500" cy="952500"/>
            <a:chOff x="0" y="0"/>
            <a:chExt cx="1270000" cy="1270000"/>
          </a:xfrm>
        </p:grpSpPr>
        <p:grpSp>
          <p:nvGrpSpPr>
            <p:cNvPr id="14" name="Group 14"/>
            <p:cNvGrpSpPr/>
            <p:nvPr/>
          </p:nvGrpSpPr>
          <p:grpSpPr>
            <a:xfrm>
              <a:off x="0" y="0"/>
              <a:ext cx="1270000" cy="12700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w="19050" cap="sq">
                <a:solidFill>
                  <a:srgbClr val="B2D235"/>
                </a:solidFill>
                <a:prstDash val="solid"/>
                <a:miter/>
              </a:ln>
            </p:spPr>
            <p:txBody>
              <a:bodyPr/>
              <a:lstStyle/>
              <a:p>
                <a:endParaRPr lang="en-US"/>
              </a:p>
            </p:txBody>
          </p:sp>
          <p:sp>
            <p:nvSpPr>
              <p:cNvPr id="16" name="TextBox 16"/>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17" name="Freeform 17"/>
            <p:cNvSpPr/>
            <p:nvPr/>
          </p:nvSpPr>
          <p:spPr>
            <a:xfrm>
              <a:off x="212174" y="146889"/>
              <a:ext cx="845653" cy="976223"/>
            </a:xfrm>
            <a:custGeom>
              <a:avLst/>
              <a:gdLst/>
              <a:ahLst/>
              <a:cxnLst/>
              <a:rect l="l" t="t" r="r" b="b"/>
              <a:pathLst>
                <a:path w="845653" h="976223">
                  <a:moveTo>
                    <a:pt x="0" y="0"/>
                  </a:moveTo>
                  <a:lnTo>
                    <a:pt x="845652" y="0"/>
                  </a:lnTo>
                  <a:lnTo>
                    <a:pt x="845652" y="976222"/>
                  </a:lnTo>
                  <a:lnTo>
                    <a:pt x="0" y="976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8560749" y="6420998"/>
            <a:ext cx="952500" cy="952500"/>
            <a:chOff x="-1" y="0"/>
            <a:chExt cx="1270000" cy="1270000"/>
          </a:xfrm>
        </p:grpSpPr>
        <p:grpSp>
          <p:nvGrpSpPr>
            <p:cNvPr id="19" name="Group 19"/>
            <p:cNvGrpSpPr/>
            <p:nvPr/>
          </p:nvGrpSpPr>
          <p:grpSpPr>
            <a:xfrm>
              <a:off x="-1" y="0"/>
              <a:ext cx="1270000" cy="1270000"/>
              <a:chOff x="-1" y="0"/>
              <a:chExt cx="812800" cy="812800"/>
            </a:xfrm>
          </p:grpSpPr>
          <p:sp>
            <p:nvSpPr>
              <p:cNvPr id="20" name="Freeform 20"/>
              <p:cNvSpPr/>
              <p:nvPr/>
            </p:nvSpPr>
            <p:spPr>
              <a:xfrm>
                <a:off x="-1"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4D4"/>
              </a:solidFill>
              <a:ln w="19050" cap="sq">
                <a:solidFill>
                  <a:srgbClr val="F1931F"/>
                </a:solidFill>
                <a:prstDash val="solid"/>
                <a:miter/>
              </a:ln>
            </p:spPr>
            <p:txBody>
              <a:bodyPr/>
              <a:lstStyle/>
              <a:p>
                <a:endParaRPr lang="en-US"/>
              </a:p>
            </p:txBody>
          </p:sp>
          <p:sp>
            <p:nvSpPr>
              <p:cNvPr id="21" name="TextBox 21"/>
              <p:cNvSpPr txBox="1"/>
              <p:nvPr/>
            </p:nvSpPr>
            <p:spPr>
              <a:xfrm>
                <a:off x="76200" y="66675"/>
                <a:ext cx="660400" cy="669925"/>
              </a:xfrm>
              <a:prstGeom prst="rect">
                <a:avLst/>
              </a:prstGeom>
            </p:spPr>
            <p:txBody>
              <a:bodyPr lIns="28851" tIns="28851" rIns="28851" bIns="28851" rtlCol="0" anchor="ctr"/>
              <a:lstStyle/>
              <a:p>
                <a:pPr algn="ctr">
                  <a:lnSpc>
                    <a:spcPts val="667"/>
                  </a:lnSpc>
                </a:pPr>
                <a:endParaRPr/>
              </a:p>
            </p:txBody>
          </p:sp>
        </p:grpSp>
        <p:sp>
          <p:nvSpPr>
            <p:cNvPr id="22" name="Freeform 22"/>
            <p:cNvSpPr/>
            <p:nvPr/>
          </p:nvSpPr>
          <p:spPr>
            <a:xfrm>
              <a:off x="276819" y="193763"/>
              <a:ext cx="716362" cy="994948"/>
            </a:xfrm>
            <a:custGeom>
              <a:avLst/>
              <a:gdLst/>
              <a:ahLst/>
              <a:cxnLst/>
              <a:rect l="l" t="t" r="r" b="b"/>
              <a:pathLst>
                <a:path w="716362" h="994948">
                  <a:moveTo>
                    <a:pt x="0" y="0"/>
                  </a:moveTo>
                  <a:lnTo>
                    <a:pt x="716362" y="0"/>
                  </a:lnTo>
                  <a:lnTo>
                    <a:pt x="716362" y="994948"/>
                  </a:lnTo>
                  <a:lnTo>
                    <a:pt x="0" y="99494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sp>
        <p:nvSpPr>
          <p:cNvPr id="23" name="AutoShape 23"/>
          <p:cNvSpPr/>
          <p:nvPr/>
        </p:nvSpPr>
        <p:spPr>
          <a:xfrm flipV="1">
            <a:off x="10562005" y="3534012"/>
            <a:ext cx="558024" cy="418991"/>
          </a:xfrm>
          <a:prstGeom prst="line">
            <a:avLst/>
          </a:prstGeom>
          <a:ln w="9525" cap="flat">
            <a:solidFill>
              <a:srgbClr val="F8F8FF"/>
            </a:solidFill>
            <a:prstDash val="solid"/>
            <a:headEnd type="none" w="sm" len="sm"/>
            <a:tailEnd type="none" w="sm" len="sm"/>
          </a:ln>
        </p:spPr>
        <p:txBody>
          <a:bodyPr/>
          <a:lstStyle/>
          <a:p>
            <a:endParaRPr lang="en-US"/>
          </a:p>
        </p:txBody>
      </p:sp>
      <p:sp>
        <p:nvSpPr>
          <p:cNvPr id="24" name="AutoShape 24"/>
          <p:cNvSpPr/>
          <p:nvPr/>
        </p:nvSpPr>
        <p:spPr>
          <a:xfrm flipV="1">
            <a:off x="10655915" y="2723176"/>
            <a:ext cx="464114" cy="1166354"/>
          </a:xfrm>
          <a:prstGeom prst="line">
            <a:avLst/>
          </a:prstGeom>
          <a:ln w="9525" cap="flat">
            <a:solidFill>
              <a:srgbClr val="F8F8FF"/>
            </a:solidFill>
            <a:prstDash val="solid"/>
            <a:headEnd type="none" w="sm" len="sm"/>
            <a:tailEnd type="none" w="sm" len="sm"/>
          </a:ln>
        </p:spPr>
        <p:txBody>
          <a:bodyPr/>
          <a:lstStyle/>
          <a:p>
            <a:endParaRPr lang="en-US"/>
          </a:p>
        </p:txBody>
      </p:sp>
      <p:grpSp>
        <p:nvGrpSpPr>
          <p:cNvPr id="25" name="Group 25"/>
          <p:cNvGrpSpPr/>
          <p:nvPr/>
        </p:nvGrpSpPr>
        <p:grpSpPr>
          <a:xfrm>
            <a:off x="9847516" y="3583184"/>
            <a:ext cx="952500" cy="940280"/>
            <a:chOff x="0" y="0"/>
            <a:chExt cx="1270000" cy="1253707"/>
          </a:xfrm>
        </p:grpSpPr>
        <p:grpSp>
          <p:nvGrpSpPr>
            <p:cNvPr id="26" name="Group 26"/>
            <p:cNvGrpSpPr/>
            <p:nvPr/>
          </p:nvGrpSpPr>
          <p:grpSpPr>
            <a:xfrm>
              <a:off x="0" y="0"/>
              <a:ext cx="1270000" cy="1253707"/>
              <a:chOff x="0" y="0"/>
              <a:chExt cx="765012" cy="755198"/>
            </a:xfrm>
          </p:grpSpPr>
          <p:sp>
            <p:nvSpPr>
              <p:cNvPr id="27" name="Freeform 27"/>
              <p:cNvSpPr/>
              <p:nvPr/>
            </p:nvSpPr>
            <p:spPr>
              <a:xfrm>
                <a:off x="0" y="0"/>
                <a:ext cx="765012" cy="755198"/>
              </a:xfrm>
              <a:custGeom>
                <a:avLst/>
                <a:gdLst/>
                <a:ahLst/>
                <a:cxnLst/>
                <a:rect l="l" t="t" r="r" b="b"/>
                <a:pathLst>
                  <a:path w="765012" h="755198">
                    <a:moveTo>
                      <a:pt x="382506" y="0"/>
                    </a:moveTo>
                    <a:cubicBezTo>
                      <a:pt x="171254" y="0"/>
                      <a:pt x="0" y="169057"/>
                      <a:pt x="0" y="377599"/>
                    </a:cubicBezTo>
                    <a:cubicBezTo>
                      <a:pt x="0" y="586141"/>
                      <a:pt x="171254" y="755198"/>
                      <a:pt x="382506" y="755198"/>
                    </a:cubicBezTo>
                    <a:cubicBezTo>
                      <a:pt x="593759" y="755198"/>
                      <a:pt x="765012" y="586141"/>
                      <a:pt x="765012" y="377599"/>
                    </a:cubicBezTo>
                    <a:cubicBezTo>
                      <a:pt x="765012" y="169057"/>
                      <a:pt x="593759" y="0"/>
                      <a:pt x="382506" y="0"/>
                    </a:cubicBezTo>
                    <a:close/>
                  </a:path>
                </a:pathLst>
              </a:custGeom>
              <a:solidFill>
                <a:srgbClr val="FFFFFF"/>
              </a:solidFill>
              <a:ln w="19050" cap="sq">
                <a:solidFill>
                  <a:srgbClr val="62C7CE"/>
                </a:solidFill>
                <a:prstDash val="solid"/>
                <a:miter/>
              </a:ln>
            </p:spPr>
            <p:txBody>
              <a:bodyPr/>
              <a:lstStyle/>
              <a:p>
                <a:endParaRPr lang="en-US"/>
              </a:p>
            </p:txBody>
          </p:sp>
          <p:sp>
            <p:nvSpPr>
              <p:cNvPr id="28" name="TextBox 28"/>
              <p:cNvSpPr txBox="1"/>
              <p:nvPr/>
            </p:nvSpPr>
            <p:spPr>
              <a:xfrm>
                <a:off x="71720" y="61275"/>
                <a:ext cx="621573" cy="623123"/>
              </a:xfrm>
              <a:prstGeom prst="rect">
                <a:avLst/>
              </a:prstGeom>
            </p:spPr>
            <p:txBody>
              <a:bodyPr lIns="103400" tIns="103400" rIns="103400" bIns="103400" rtlCol="0" anchor="ctr"/>
              <a:lstStyle/>
              <a:p>
                <a:pPr algn="ctr">
                  <a:lnSpc>
                    <a:spcPts val="769"/>
                  </a:lnSpc>
                </a:pPr>
                <a:endParaRPr/>
              </a:p>
            </p:txBody>
          </p:sp>
        </p:grpSp>
        <p:sp>
          <p:nvSpPr>
            <p:cNvPr id="29" name="Freeform 29"/>
            <p:cNvSpPr/>
            <p:nvPr/>
          </p:nvSpPr>
          <p:spPr>
            <a:xfrm>
              <a:off x="171142" y="112265"/>
              <a:ext cx="927716" cy="933551"/>
            </a:xfrm>
            <a:custGeom>
              <a:avLst/>
              <a:gdLst/>
              <a:ahLst/>
              <a:cxnLst/>
              <a:rect l="l" t="t" r="r" b="b"/>
              <a:pathLst>
                <a:path w="927716" h="933551">
                  <a:moveTo>
                    <a:pt x="0" y="0"/>
                  </a:moveTo>
                  <a:lnTo>
                    <a:pt x="927716" y="0"/>
                  </a:lnTo>
                  <a:lnTo>
                    <a:pt x="927716" y="933551"/>
                  </a:lnTo>
                  <a:lnTo>
                    <a:pt x="0" y="933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0" name="Group 30"/>
          <p:cNvGrpSpPr/>
          <p:nvPr/>
        </p:nvGrpSpPr>
        <p:grpSpPr>
          <a:xfrm>
            <a:off x="8544792" y="2846737"/>
            <a:ext cx="952500" cy="952500"/>
            <a:chOff x="-1" y="0"/>
            <a:chExt cx="1270000" cy="1270000"/>
          </a:xfrm>
        </p:grpSpPr>
        <p:grpSp>
          <p:nvGrpSpPr>
            <p:cNvPr id="31" name="Group 31"/>
            <p:cNvGrpSpPr/>
            <p:nvPr/>
          </p:nvGrpSpPr>
          <p:grpSpPr>
            <a:xfrm>
              <a:off x="-1" y="0"/>
              <a:ext cx="1270000" cy="1270000"/>
              <a:chOff x="-1" y="0"/>
              <a:chExt cx="812800" cy="812800"/>
            </a:xfrm>
          </p:grpSpPr>
          <p:sp>
            <p:nvSpPr>
              <p:cNvPr id="32" name="Freeform 32"/>
              <p:cNvSpPr/>
              <p:nvPr/>
            </p:nvSpPr>
            <p:spPr>
              <a:xfrm>
                <a:off x="-1"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6D75"/>
                </a:solidFill>
                <a:prstDash val="solid"/>
                <a:miter/>
              </a:ln>
            </p:spPr>
            <p:txBody>
              <a:bodyPr/>
              <a:lstStyle/>
              <a:p>
                <a:endParaRPr lang="en-US"/>
              </a:p>
            </p:txBody>
          </p:sp>
          <p:sp>
            <p:nvSpPr>
              <p:cNvPr id="33" name="TextBox 33"/>
              <p:cNvSpPr txBox="1"/>
              <p:nvPr/>
            </p:nvSpPr>
            <p:spPr>
              <a:xfrm>
                <a:off x="76200" y="66675"/>
                <a:ext cx="660400" cy="669925"/>
              </a:xfrm>
              <a:prstGeom prst="rect">
                <a:avLst/>
              </a:prstGeom>
            </p:spPr>
            <p:txBody>
              <a:bodyPr lIns="79491" tIns="79491" rIns="79491" bIns="79491" rtlCol="0" anchor="ctr"/>
              <a:lstStyle/>
              <a:p>
                <a:pPr algn="ctr">
                  <a:lnSpc>
                    <a:spcPts val="769"/>
                  </a:lnSpc>
                </a:pPr>
                <a:endParaRPr/>
              </a:p>
            </p:txBody>
          </p:sp>
        </p:grpSp>
        <p:sp>
          <p:nvSpPr>
            <p:cNvPr id="34" name="Freeform 34"/>
            <p:cNvSpPr/>
            <p:nvPr/>
          </p:nvSpPr>
          <p:spPr>
            <a:xfrm>
              <a:off x="90522" y="97036"/>
              <a:ext cx="1057089" cy="1047839"/>
            </a:xfrm>
            <a:custGeom>
              <a:avLst/>
              <a:gdLst/>
              <a:ahLst/>
              <a:cxnLst/>
              <a:rect l="l" t="t" r="r" b="b"/>
              <a:pathLst>
                <a:path w="1057089" h="1047839">
                  <a:moveTo>
                    <a:pt x="0" y="0"/>
                  </a:moveTo>
                  <a:lnTo>
                    <a:pt x="1057089" y="0"/>
                  </a:lnTo>
                  <a:lnTo>
                    <a:pt x="1057089" y="1047840"/>
                  </a:lnTo>
                  <a:lnTo>
                    <a:pt x="0" y="1047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5" name="Group 35"/>
          <p:cNvGrpSpPr/>
          <p:nvPr/>
        </p:nvGrpSpPr>
        <p:grpSpPr>
          <a:xfrm>
            <a:off x="10564988" y="4590557"/>
            <a:ext cx="952500" cy="952500"/>
            <a:chOff x="0" y="0"/>
            <a:chExt cx="1270000" cy="1270000"/>
          </a:xfrm>
        </p:grpSpPr>
        <p:grpSp>
          <p:nvGrpSpPr>
            <p:cNvPr id="36" name="Group 36"/>
            <p:cNvGrpSpPr/>
            <p:nvPr/>
          </p:nvGrpSpPr>
          <p:grpSpPr>
            <a:xfrm>
              <a:off x="0" y="0"/>
              <a:ext cx="1270000" cy="12700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328"/>
              </a:solidFill>
              <a:ln w="19050" cap="sq">
                <a:solidFill>
                  <a:srgbClr val="09405B"/>
                </a:solidFill>
                <a:prstDash val="solid"/>
                <a:miter/>
              </a:ln>
            </p:spPr>
            <p:txBody>
              <a:bodyPr/>
              <a:lstStyle/>
              <a:p>
                <a:endParaRPr lang="en-US"/>
              </a:p>
            </p:txBody>
          </p:sp>
          <p:sp>
            <p:nvSpPr>
              <p:cNvPr id="38" name="TextBox 38"/>
              <p:cNvSpPr txBox="1"/>
              <p:nvPr/>
            </p:nvSpPr>
            <p:spPr>
              <a:xfrm>
                <a:off x="76200" y="66675"/>
                <a:ext cx="660400" cy="669925"/>
              </a:xfrm>
              <a:prstGeom prst="rect">
                <a:avLst/>
              </a:prstGeom>
            </p:spPr>
            <p:txBody>
              <a:bodyPr lIns="31382" tIns="31382" rIns="31382" bIns="31382" rtlCol="0" anchor="ctr"/>
              <a:lstStyle/>
              <a:p>
                <a:pPr algn="ctr">
                  <a:lnSpc>
                    <a:spcPts val="667"/>
                  </a:lnSpc>
                </a:pPr>
                <a:endParaRPr/>
              </a:p>
            </p:txBody>
          </p:sp>
        </p:grpSp>
        <p:sp>
          <p:nvSpPr>
            <p:cNvPr id="39" name="Freeform 39"/>
            <p:cNvSpPr/>
            <p:nvPr/>
          </p:nvSpPr>
          <p:spPr>
            <a:xfrm>
              <a:off x="174074" y="353374"/>
              <a:ext cx="921853" cy="600357"/>
            </a:xfrm>
            <a:custGeom>
              <a:avLst/>
              <a:gdLst/>
              <a:ahLst/>
              <a:cxnLst/>
              <a:rect l="l" t="t" r="r" b="b"/>
              <a:pathLst>
                <a:path w="921853" h="600357">
                  <a:moveTo>
                    <a:pt x="0" y="0"/>
                  </a:moveTo>
                  <a:lnTo>
                    <a:pt x="921852" y="0"/>
                  </a:lnTo>
                  <a:lnTo>
                    <a:pt x="921852" y="600357"/>
                  </a:lnTo>
                  <a:lnTo>
                    <a:pt x="0" y="6003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0" name="AutoShape 40"/>
          <p:cNvSpPr/>
          <p:nvPr/>
        </p:nvSpPr>
        <p:spPr>
          <a:xfrm flipH="1" flipV="1">
            <a:off x="6343001" y="2922770"/>
            <a:ext cx="1190089" cy="96675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41" name="Group 41"/>
          <p:cNvGrpSpPr/>
          <p:nvPr/>
        </p:nvGrpSpPr>
        <p:grpSpPr>
          <a:xfrm>
            <a:off x="7321873" y="3583184"/>
            <a:ext cx="952500" cy="952500"/>
            <a:chOff x="0" y="0"/>
            <a:chExt cx="1270000" cy="1270000"/>
          </a:xfrm>
        </p:grpSpPr>
        <p:grpSp>
          <p:nvGrpSpPr>
            <p:cNvPr id="42" name="Group 42"/>
            <p:cNvGrpSpPr/>
            <p:nvPr/>
          </p:nvGrpSpPr>
          <p:grpSpPr>
            <a:xfrm>
              <a:off x="0" y="0"/>
              <a:ext cx="1270000" cy="127000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E3C"/>
              </a:solidFill>
              <a:ln w="19050" cap="sq">
                <a:solidFill>
                  <a:srgbClr val="ECE33C"/>
                </a:solidFill>
                <a:prstDash val="solid"/>
                <a:miter/>
              </a:ln>
            </p:spPr>
            <p:txBody>
              <a:bodyPr/>
              <a:lstStyle/>
              <a:p>
                <a:endParaRPr lang="en-US"/>
              </a:p>
            </p:txBody>
          </p:sp>
          <p:sp>
            <p:nvSpPr>
              <p:cNvPr id="44" name="TextBox 44"/>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45" name="Freeform 45"/>
            <p:cNvSpPr/>
            <p:nvPr/>
          </p:nvSpPr>
          <p:spPr>
            <a:xfrm>
              <a:off x="246922" y="206789"/>
              <a:ext cx="811460" cy="856422"/>
            </a:xfrm>
            <a:custGeom>
              <a:avLst/>
              <a:gdLst/>
              <a:ahLst/>
              <a:cxnLst/>
              <a:rect l="l" t="t" r="r" b="b"/>
              <a:pathLst>
                <a:path w="811460" h="856422">
                  <a:moveTo>
                    <a:pt x="0" y="0"/>
                  </a:moveTo>
                  <a:lnTo>
                    <a:pt x="811460" y="0"/>
                  </a:lnTo>
                  <a:lnTo>
                    <a:pt x="811460" y="856422"/>
                  </a:lnTo>
                  <a:lnTo>
                    <a:pt x="0" y="8564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46" name="Group 46"/>
          <p:cNvGrpSpPr/>
          <p:nvPr/>
        </p:nvGrpSpPr>
        <p:grpSpPr>
          <a:xfrm>
            <a:off x="6604547" y="4566158"/>
            <a:ext cx="952500" cy="1011999"/>
            <a:chOff x="0" y="0"/>
            <a:chExt cx="1270000" cy="1349332"/>
          </a:xfrm>
        </p:grpSpPr>
        <p:grpSp>
          <p:nvGrpSpPr>
            <p:cNvPr id="47" name="Group 47"/>
            <p:cNvGrpSpPr/>
            <p:nvPr/>
          </p:nvGrpSpPr>
          <p:grpSpPr>
            <a:xfrm>
              <a:off x="0" y="0"/>
              <a:ext cx="1270000" cy="1349332"/>
              <a:chOff x="0" y="0"/>
              <a:chExt cx="765012" cy="812800"/>
            </a:xfrm>
          </p:grpSpPr>
          <p:sp>
            <p:nvSpPr>
              <p:cNvPr id="48" name="Freeform 48"/>
              <p:cNvSpPr/>
              <p:nvPr/>
            </p:nvSpPr>
            <p:spPr>
              <a:xfrm>
                <a:off x="0" y="0"/>
                <a:ext cx="765012" cy="812800"/>
              </a:xfrm>
              <a:prstGeom prst="ellipse">
                <a:avLst/>
              </a:prstGeom>
              <a:solidFill>
                <a:srgbClr val="FFFFFF"/>
              </a:solidFill>
              <a:ln w="19050" cap="sq">
                <a:solidFill>
                  <a:srgbClr val="B2D235"/>
                </a:solidFill>
                <a:prstDash val="solid"/>
                <a:miter/>
              </a:ln>
            </p:spPr>
            <p:txBody>
              <a:bodyPr/>
              <a:lstStyle/>
              <a:p>
                <a:endParaRPr lang="en-US"/>
              </a:p>
            </p:txBody>
          </p:sp>
          <p:sp>
            <p:nvSpPr>
              <p:cNvPr id="49" name="TextBox 49"/>
              <p:cNvSpPr txBox="1"/>
              <p:nvPr/>
            </p:nvSpPr>
            <p:spPr>
              <a:xfrm>
                <a:off x="71720" y="66675"/>
                <a:ext cx="621573" cy="669925"/>
              </a:xfrm>
              <a:prstGeom prst="ellipse">
                <a:avLst/>
              </a:prstGeom>
            </p:spPr>
            <p:txBody>
              <a:bodyPr lIns="31382" tIns="31382" rIns="31382" bIns="31382" rtlCol="0" anchor="ctr"/>
              <a:lstStyle/>
              <a:p>
                <a:pPr algn="ctr">
                  <a:lnSpc>
                    <a:spcPts val="769"/>
                  </a:lnSpc>
                </a:pPr>
                <a:endParaRPr/>
              </a:p>
            </p:txBody>
          </p:sp>
        </p:grpSp>
        <p:sp>
          <p:nvSpPr>
            <p:cNvPr id="50" name="Freeform 50"/>
            <p:cNvSpPr/>
            <p:nvPr/>
          </p:nvSpPr>
          <p:spPr>
            <a:xfrm>
              <a:off x="57561" y="172287"/>
              <a:ext cx="1149521" cy="1106414"/>
            </a:xfrm>
            <a:prstGeom prst="ellipse">
              <a:avLst/>
            </a:prstGeom>
            <a:blipFill>
              <a:blip r:embed="rId14">
                <a:extLst>
                  <a:ext uri="{96DAC541-7B7A-43D3-8B79-37D633B846F1}">
                    <asvg:svgBlip xmlns:asvg="http://schemas.microsoft.com/office/drawing/2016/SVG/main" r:embed="rId15"/>
                  </a:ext>
                </a:extLst>
              </a:blip>
              <a:stretch>
                <a:fillRect/>
              </a:stretch>
            </a:blipFill>
            <a:ln cap="rnd">
              <a:noFill/>
              <a:prstDash val="solid"/>
              <a:round/>
            </a:ln>
          </p:spPr>
          <p:txBody>
            <a:bodyPr/>
            <a:lstStyle/>
            <a:p>
              <a:endParaRPr lang="en-US"/>
            </a:p>
          </p:txBody>
        </p:sp>
      </p:grpSp>
      <p:sp>
        <p:nvSpPr>
          <p:cNvPr id="51" name="AutoShape 51"/>
          <p:cNvSpPr/>
          <p:nvPr/>
        </p:nvSpPr>
        <p:spPr>
          <a:xfrm flipH="1" flipV="1">
            <a:off x="10562005" y="6319046"/>
            <a:ext cx="744409" cy="73035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2" name="Group 52"/>
          <p:cNvGrpSpPr/>
          <p:nvPr/>
        </p:nvGrpSpPr>
        <p:grpSpPr>
          <a:xfrm>
            <a:off x="9890587" y="5785322"/>
            <a:ext cx="952500" cy="952500"/>
            <a:chOff x="0" y="0"/>
            <a:chExt cx="1270000" cy="1270000"/>
          </a:xfrm>
        </p:grpSpPr>
        <p:grpSp>
          <p:nvGrpSpPr>
            <p:cNvPr id="53" name="Group 53"/>
            <p:cNvGrpSpPr/>
            <p:nvPr/>
          </p:nvGrpSpPr>
          <p:grpSpPr>
            <a:xfrm>
              <a:off x="0" y="0"/>
              <a:ext cx="1270000" cy="1270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19050" cap="sq">
                <a:solidFill>
                  <a:srgbClr val="FFD520"/>
                </a:solidFill>
                <a:prstDash val="solid"/>
                <a:miter/>
              </a:ln>
            </p:spPr>
            <p:txBody>
              <a:bodyPr/>
              <a:lstStyle/>
              <a:p>
                <a:endParaRPr lang="en-US"/>
              </a:p>
            </p:txBody>
          </p:sp>
          <p:sp>
            <p:nvSpPr>
              <p:cNvPr id="55" name="TextBox 55"/>
              <p:cNvSpPr txBox="1"/>
              <p:nvPr/>
            </p:nvSpPr>
            <p:spPr>
              <a:xfrm>
                <a:off x="76200" y="66675"/>
                <a:ext cx="660400" cy="669925"/>
              </a:xfrm>
              <a:prstGeom prst="rect">
                <a:avLst/>
              </a:prstGeom>
            </p:spPr>
            <p:txBody>
              <a:bodyPr lIns="47061" tIns="47061" rIns="47061" bIns="47061" rtlCol="0" anchor="ctr"/>
              <a:lstStyle/>
              <a:p>
                <a:pPr algn="ctr">
                  <a:lnSpc>
                    <a:spcPts val="667"/>
                  </a:lnSpc>
                </a:pPr>
                <a:endParaRPr/>
              </a:p>
            </p:txBody>
          </p:sp>
        </p:grpSp>
        <p:sp>
          <p:nvSpPr>
            <p:cNvPr id="56" name="Freeform 56"/>
            <p:cNvSpPr/>
            <p:nvPr/>
          </p:nvSpPr>
          <p:spPr>
            <a:xfrm>
              <a:off x="92826" y="219225"/>
              <a:ext cx="1084077" cy="681613"/>
            </a:xfrm>
            <a:custGeom>
              <a:avLst/>
              <a:gdLst/>
              <a:ahLst/>
              <a:cxnLst/>
              <a:rect l="l" t="t" r="r" b="b"/>
              <a:pathLst>
                <a:path w="1084077" h="681613">
                  <a:moveTo>
                    <a:pt x="0" y="0"/>
                  </a:moveTo>
                  <a:lnTo>
                    <a:pt x="1084077" y="0"/>
                  </a:lnTo>
                  <a:lnTo>
                    <a:pt x="1084077" y="681613"/>
                  </a:lnTo>
                  <a:lnTo>
                    <a:pt x="0" y="68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57" name="AutoShape 57"/>
          <p:cNvSpPr/>
          <p:nvPr/>
        </p:nvSpPr>
        <p:spPr>
          <a:xfrm flipH="1" flipV="1">
            <a:off x="7557047" y="5072157"/>
            <a:ext cx="637520" cy="4561"/>
          </a:xfrm>
          <a:prstGeom prst="line">
            <a:avLst/>
          </a:prstGeom>
          <a:ln w="9525" cap="flat">
            <a:solidFill>
              <a:srgbClr val="F8F8FF"/>
            </a:solidFill>
            <a:prstDash val="solid"/>
            <a:headEnd type="none" w="sm" len="sm"/>
            <a:tailEnd type="none" w="sm" len="sm"/>
          </a:ln>
        </p:spPr>
        <p:txBody>
          <a:bodyPr/>
          <a:lstStyle/>
          <a:p>
            <a:endParaRPr lang="en-US"/>
          </a:p>
        </p:txBody>
      </p:sp>
      <p:grpSp>
        <p:nvGrpSpPr>
          <p:cNvPr id="58" name="Group 58"/>
          <p:cNvGrpSpPr/>
          <p:nvPr/>
        </p:nvGrpSpPr>
        <p:grpSpPr>
          <a:xfrm>
            <a:off x="8264848" y="1855687"/>
            <a:ext cx="1480957" cy="436785"/>
            <a:chOff x="0" y="0"/>
            <a:chExt cx="1105872" cy="326160"/>
          </a:xfrm>
        </p:grpSpPr>
        <p:sp>
          <p:nvSpPr>
            <p:cNvPr id="59" name="Freeform 59"/>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0" name="TextBox 60"/>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000001"/>
                  </a:solidFill>
                  <a:latin typeface="Open Sauce 1 Bold"/>
                  <a:ea typeface="Open Sauce 1 Bold"/>
                  <a:cs typeface="Open Sauce 1 Bold"/>
                  <a:sym typeface="Open Sauce 1 Bold"/>
                </a:rPr>
                <a:t>Hurricane damages</a:t>
              </a:r>
            </a:p>
          </p:txBody>
        </p:sp>
      </p:grpSp>
      <p:grpSp>
        <p:nvGrpSpPr>
          <p:cNvPr id="61" name="Group 61"/>
          <p:cNvGrpSpPr/>
          <p:nvPr/>
        </p:nvGrpSpPr>
        <p:grpSpPr>
          <a:xfrm>
            <a:off x="9993771" y="1859024"/>
            <a:ext cx="1480957" cy="436785"/>
            <a:chOff x="0" y="0"/>
            <a:chExt cx="1105872" cy="326160"/>
          </a:xfrm>
        </p:grpSpPr>
        <p:sp>
          <p:nvSpPr>
            <p:cNvPr id="62" name="Freeform 62"/>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3" name="TextBox 63"/>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000001"/>
                  </a:solidFill>
                  <a:latin typeface="Open Sauce 1 Bold"/>
                  <a:ea typeface="Open Sauce 1 Bold"/>
                  <a:cs typeface="Open Sauce 1 Bold"/>
                  <a:sym typeface="Open Sauce 1 Bold"/>
                </a:rPr>
                <a:t>Post-hurricane construction</a:t>
              </a:r>
            </a:p>
          </p:txBody>
        </p:sp>
      </p:grpSp>
      <p:sp>
        <p:nvSpPr>
          <p:cNvPr id="64" name="AutoShape 64"/>
          <p:cNvSpPr/>
          <p:nvPr/>
        </p:nvSpPr>
        <p:spPr>
          <a:xfrm>
            <a:off x="9005327" y="2292473"/>
            <a:ext cx="15715" cy="554263"/>
          </a:xfrm>
          <a:prstGeom prst="line">
            <a:avLst/>
          </a:prstGeom>
          <a:ln w="9525" cap="flat">
            <a:solidFill>
              <a:srgbClr val="F8F8FF"/>
            </a:solidFill>
            <a:prstDash val="solid"/>
            <a:headEnd type="none" w="sm" len="sm"/>
            <a:tailEnd type="none" w="sm" len="sm"/>
          </a:ln>
        </p:spPr>
        <p:txBody>
          <a:bodyPr/>
          <a:lstStyle/>
          <a:p>
            <a:endParaRPr lang="en-US"/>
          </a:p>
        </p:txBody>
      </p:sp>
      <p:sp>
        <p:nvSpPr>
          <p:cNvPr id="65" name="AutoShape 65"/>
          <p:cNvSpPr/>
          <p:nvPr/>
        </p:nvSpPr>
        <p:spPr>
          <a:xfrm flipH="1">
            <a:off x="9021042" y="2295809"/>
            <a:ext cx="1713208" cy="550926"/>
          </a:xfrm>
          <a:prstGeom prst="line">
            <a:avLst/>
          </a:prstGeom>
          <a:ln w="9525" cap="flat">
            <a:solidFill>
              <a:srgbClr val="F8F8FF"/>
            </a:solidFill>
            <a:prstDash val="solid"/>
            <a:headEnd type="none" w="sm" len="sm"/>
            <a:tailEnd type="none" w="sm" len="sm"/>
          </a:ln>
        </p:spPr>
        <p:txBody>
          <a:bodyPr/>
          <a:lstStyle/>
          <a:p>
            <a:endParaRPr lang="en-US"/>
          </a:p>
        </p:txBody>
      </p:sp>
      <p:grpSp>
        <p:nvGrpSpPr>
          <p:cNvPr id="66" name="Group 66"/>
          <p:cNvGrpSpPr/>
          <p:nvPr/>
        </p:nvGrpSpPr>
        <p:grpSpPr>
          <a:xfrm>
            <a:off x="6533558" y="1855687"/>
            <a:ext cx="1480957" cy="436785"/>
            <a:chOff x="0" y="0"/>
            <a:chExt cx="1105872" cy="326160"/>
          </a:xfrm>
        </p:grpSpPr>
        <p:sp>
          <p:nvSpPr>
            <p:cNvPr id="67" name="Freeform 67"/>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B2E0E8"/>
            </a:solidFill>
            <a:ln cap="rnd">
              <a:noFill/>
              <a:prstDash val="solid"/>
              <a:round/>
            </a:ln>
          </p:spPr>
          <p:txBody>
            <a:bodyPr/>
            <a:lstStyle/>
            <a:p>
              <a:endParaRPr lang="en-US"/>
            </a:p>
          </p:txBody>
        </p:sp>
        <p:sp>
          <p:nvSpPr>
            <p:cNvPr id="68" name="TextBox 68"/>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000001"/>
                  </a:solidFill>
                  <a:latin typeface="Open Sauce 1 Bold"/>
                  <a:ea typeface="Open Sauce 1 Bold"/>
                  <a:cs typeface="Open Sauce 1 Bold"/>
                  <a:sym typeface="Open Sauce 1 Bold"/>
                </a:rPr>
                <a:t>Hurricane preparation</a:t>
              </a:r>
            </a:p>
          </p:txBody>
        </p:sp>
      </p:grpSp>
      <p:sp>
        <p:nvSpPr>
          <p:cNvPr id="69" name="AutoShape 69"/>
          <p:cNvSpPr/>
          <p:nvPr/>
        </p:nvSpPr>
        <p:spPr>
          <a:xfrm flipH="1" flipV="1">
            <a:off x="7274036" y="2292473"/>
            <a:ext cx="1747006" cy="55426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0" name="Group 70"/>
          <p:cNvGrpSpPr/>
          <p:nvPr/>
        </p:nvGrpSpPr>
        <p:grpSpPr>
          <a:xfrm>
            <a:off x="8024072" y="412671"/>
            <a:ext cx="1976890" cy="518703"/>
            <a:chOff x="0" y="0"/>
            <a:chExt cx="1476198" cy="387330"/>
          </a:xfrm>
        </p:grpSpPr>
        <p:sp>
          <p:nvSpPr>
            <p:cNvPr id="71" name="Freeform 71"/>
            <p:cNvSpPr/>
            <p:nvPr/>
          </p:nvSpPr>
          <p:spPr>
            <a:xfrm>
              <a:off x="0" y="0"/>
              <a:ext cx="1476198" cy="387330"/>
            </a:xfrm>
            <a:custGeom>
              <a:avLst/>
              <a:gdLst/>
              <a:ahLst/>
              <a:cxnLst/>
              <a:rect l="l" t="t" r="r" b="b"/>
              <a:pathLst>
                <a:path w="1476198" h="387330">
                  <a:moveTo>
                    <a:pt x="144900" y="0"/>
                  </a:moveTo>
                  <a:lnTo>
                    <a:pt x="1331298" y="0"/>
                  </a:lnTo>
                  <a:cubicBezTo>
                    <a:pt x="1411324" y="0"/>
                    <a:pt x="1476198" y="64874"/>
                    <a:pt x="1476198" y="144900"/>
                  </a:cubicBezTo>
                  <a:lnTo>
                    <a:pt x="1476198" y="242430"/>
                  </a:lnTo>
                  <a:cubicBezTo>
                    <a:pt x="1476198" y="322456"/>
                    <a:pt x="1411324" y="387330"/>
                    <a:pt x="1331298" y="387330"/>
                  </a:cubicBezTo>
                  <a:lnTo>
                    <a:pt x="144900" y="387330"/>
                  </a:lnTo>
                  <a:cubicBezTo>
                    <a:pt x="64874" y="387330"/>
                    <a:pt x="0" y="322456"/>
                    <a:pt x="0" y="242430"/>
                  </a:cubicBezTo>
                  <a:lnTo>
                    <a:pt x="0" y="144900"/>
                  </a:lnTo>
                  <a:cubicBezTo>
                    <a:pt x="0" y="64874"/>
                    <a:pt x="64874" y="0"/>
                    <a:pt x="144900" y="0"/>
                  </a:cubicBezTo>
                  <a:close/>
                </a:path>
              </a:pathLst>
            </a:custGeom>
            <a:solidFill>
              <a:srgbClr val="EBFCFF"/>
            </a:solidFill>
            <a:ln cap="rnd">
              <a:noFill/>
              <a:prstDash val="solid"/>
              <a:round/>
            </a:ln>
          </p:spPr>
          <p:txBody>
            <a:bodyPr/>
            <a:lstStyle/>
            <a:p>
              <a:endParaRPr lang="en-US"/>
            </a:p>
          </p:txBody>
        </p:sp>
        <p:sp>
          <p:nvSpPr>
            <p:cNvPr id="72" name="TextBox 72"/>
            <p:cNvSpPr txBox="1"/>
            <p:nvPr/>
          </p:nvSpPr>
          <p:spPr>
            <a:xfrm>
              <a:off x="0" y="0"/>
              <a:ext cx="1476198" cy="387330"/>
            </a:xfrm>
            <a:prstGeom prst="rect">
              <a:avLst/>
            </a:prstGeom>
          </p:spPr>
          <p:txBody>
            <a:bodyPr lIns="18623" tIns="18623" rIns="18623" bIns="18623" rtlCol="0" anchor="ctr"/>
            <a:lstStyle/>
            <a:p>
              <a:pPr algn="ctr">
                <a:lnSpc>
                  <a:spcPts val="1175"/>
                </a:lnSpc>
              </a:pPr>
              <a:endParaRPr/>
            </a:p>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Stewart v. Entergy Corp.</a:t>
              </a:r>
            </a:p>
            <a:p>
              <a:pPr algn="ctr">
                <a:lnSpc>
                  <a:spcPts val="1175"/>
                </a:lnSpc>
              </a:pPr>
              <a:endParaRPr lang="en-US" sz="979" b="1" i="1">
                <a:solidFill>
                  <a:srgbClr val="000001"/>
                </a:solidFill>
                <a:latin typeface="Open Sauce 1 Bold Italics"/>
                <a:ea typeface="Open Sauce 1 Bold Italics"/>
                <a:cs typeface="Open Sauce 1 Bold Italics"/>
                <a:sym typeface="Open Sauce 1 Bold Italics"/>
              </a:endParaRPr>
            </a:p>
          </p:txBody>
        </p:sp>
      </p:grpSp>
      <p:sp>
        <p:nvSpPr>
          <p:cNvPr id="73" name="AutoShape 73"/>
          <p:cNvSpPr/>
          <p:nvPr/>
        </p:nvSpPr>
        <p:spPr>
          <a:xfrm flipV="1">
            <a:off x="9006701" y="931375"/>
            <a:ext cx="5816" cy="92431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4" name="Group 74"/>
          <p:cNvGrpSpPr/>
          <p:nvPr/>
        </p:nvGrpSpPr>
        <p:grpSpPr>
          <a:xfrm>
            <a:off x="5214503" y="823925"/>
            <a:ext cx="2380178" cy="520398"/>
            <a:chOff x="0" y="0"/>
            <a:chExt cx="1777345" cy="388595"/>
          </a:xfrm>
        </p:grpSpPr>
        <p:sp>
          <p:nvSpPr>
            <p:cNvPr id="75" name="Freeform 75"/>
            <p:cNvSpPr/>
            <p:nvPr/>
          </p:nvSpPr>
          <p:spPr>
            <a:xfrm>
              <a:off x="0" y="0"/>
              <a:ext cx="1777345" cy="388595"/>
            </a:xfrm>
            <a:custGeom>
              <a:avLst/>
              <a:gdLst/>
              <a:ahLst/>
              <a:cxnLst/>
              <a:rect l="l" t="t" r="r" b="b"/>
              <a:pathLst>
                <a:path w="1777345" h="388595">
                  <a:moveTo>
                    <a:pt x="120349" y="0"/>
                  </a:moveTo>
                  <a:lnTo>
                    <a:pt x="1656996" y="0"/>
                  </a:lnTo>
                  <a:cubicBezTo>
                    <a:pt x="1688915" y="0"/>
                    <a:pt x="1719526" y="12680"/>
                    <a:pt x="1742095" y="35249"/>
                  </a:cubicBezTo>
                  <a:cubicBezTo>
                    <a:pt x="1764665" y="57819"/>
                    <a:pt x="1777345" y="88430"/>
                    <a:pt x="1777345" y="120349"/>
                  </a:cubicBezTo>
                  <a:lnTo>
                    <a:pt x="1777345" y="268247"/>
                  </a:lnTo>
                  <a:cubicBezTo>
                    <a:pt x="1777345" y="300165"/>
                    <a:pt x="1764665" y="330776"/>
                    <a:pt x="1742095" y="353346"/>
                  </a:cubicBezTo>
                  <a:cubicBezTo>
                    <a:pt x="1719526" y="375916"/>
                    <a:pt x="1688915" y="388595"/>
                    <a:pt x="1656996" y="388595"/>
                  </a:cubicBezTo>
                  <a:lnTo>
                    <a:pt x="120349" y="388595"/>
                  </a:lnTo>
                  <a:cubicBezTo>
                    <a:pt x="88430" y="388595"/>
                    <a:pt x="57819" y="375916"/>
                    <a:pt x="35249" y="353346"/>
                  </a:cubicBezTo>
                  <a:cubicBezTo>
                    <a:pt x="12680" y="330776"/>
                    <a:pt x="0" y="300165"/>
                    <a:pt x="0" y="268247"/>
                  </a:cubicBezTo>
                  <a:lnTo>
                    <a:pt x="0" y="120349"/>
                  </a:lnTo>
                  <a:cubicBezTo>
                    <a:pt x="0" y="88430"/>
                    <a:pt x="12680" y="57819"/>
                    <a:pt x="35249" y="35249"/>
                  </a:cubicBezTo>
                  <a:cubicBezTo>
                    <a:pt x="57819" y="12680"/>
                    <a:pt x="88430" y="0"/>
                    <a:pt x="120349" y="0"/>
                  </a:cubicBezTo>
                  <a:close/>
                </a:path>
              </a:pathLst>
            </a:custGeom>
            <a:solidFill>
              <a:srgbClr val="EBFCFF"/>
            </a:solidFill>
            <a:ln cap="rnd">
              <a:noFill/>
              <a:prstDash val="solid"/>
              <a:round/>
            </a:ln>
          </p:spPr>
          <p:txBody>
            <a:bodyPr/>
            <a:lstStyle/>
            <a:p>
              <a:endParaRPr lang="en-US"/>
            </a:p>
          </p:txBody>
        </p:sp>
        <p:sp>
          <p:nvSpPr>
            <p:cNvPr id="76" name="TextBox 76"/>
            <p:cNvSpPr txBox="1"/>
            <p:nvPr/>
          </p:nvSpPr>
          <p:spPr>
            <a:xfrm>
              <a:off x="0" y="0"/>
              <a:ext cx="1777345" cy="38859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Conservation Law  Foundation v. Gulf Oil LP</a:t>
              </a:r>
            </a:p>
          </p:txBody>
        </p:sp>
      </p:grpSp>
      <p:sp>
        <p:nvSpPr>
          <p:cNvPr id="77" name="AutoShape 77"/>
          <p:cNvSpPr/>
          <p:nvPr/>
        </p:nvSpPr>
        <p:spPr>
          <a:xfrm flipH="1" flipV="1">
            <a:off x="6404592" y="1344322"/>
            <a:ext cx="869445" cy="511365"/>
          </a:xfrm>
          <a:prstGeom prst="line">
            <a:avLst/>
          </a:prstGeom>
          <a:ln w="9525" cap="flat">
            <a:solidFill>
              <a:srgbClr val="F8F8FF"/>
            </a:solidFill>
            <a:prstDash val="solid"/>
            <a:headEnd type="none" w="sm" len="sm"/>
            <a:tailEnd type="none" w="sm" len="sm"/>
          </a:ln>
        </p:spPr>
        <p:txBody>
          <a:bodyPr/>
          <a:lstStyle/>
          <a:p>
            <a:endParaRPr lang="en-US"/>
          </a:p>
        </p:txBody>
      </p:sp>
      <p:sp>
        <p:nvSpPr>
          <p:cNvPr id="78" name="AutoShape 78"/>
          <p:cNvSpPr/>
          <p:nvPr/>
        </p:nvSpPr>
        <p:spPr>
          <a:xfrm>
            <a:off x="11923363" y="7288623"/>
            <a:ext cx="1317595" cy="696997"/>
          </a:xfrm>
          <a:prstGeom prst="line">
            <a:avLst/>
          </a:prstGeom>
          <a:ln w="9525" cap="flat">
            <a:solidFill>
              <a:srgbClr val="F8F8FF"/>
            </a:solidFill>
            <a:prstDash val="solid"/>
            <a:headEnd type="none" w="sm" len="sm"/>
            <a:tailEnd type="none" w="sm" len="sm"/>
          </a:ln>
        </p:spPr>
        <p:txBody>
          <a:bodyPr/>
          <a:lstStyle/>
          <a:p>
            <a:endParaRPr lang="en-US"/>
          </a:p>
        </p:txBody>
      </p:sp>
      <p:grpSp>
        <p:nvGrpSpPr>
          <p:cNvPr id="79" name="Group 79"/>
          <p:cNvGrpSpPr/>
          <p:nvPr/>
        </p:nvGrpSpPr>
        <p:grpSpPr>
          <a:xfrm>
            <a:off x="11120029" y="6951445"/>
            <a:ext cx="1480957" cy="422053"/>
            <a:chOff x="0" y="0"/>
            <a:chExt cx="1105872" cy="315159"/>
          </a:xfrm>
        </p:grpSpPr>
        <p:sp>
          <p:nvSpPr>
            <p:cNvPr id="80" name="Freeform 80"/>
            <p:cNvSpPr/>
            <p:nvPr/>
          </p:nvSpPr>
          <p:spPr>
            <a:xfrm>
              <a:off x="0" y="0"/>
              <a:ext cx="1105872" cy="315159"/>
            </a:xfrm>
            <a:custGeom>
              <a:avLst/>
              <a:gdLst/>
              <a:ahLst/>
              <a:cxnLst/>
              <a:rect l="l" t="t" r="r" b="b"/>
              <a:pathLst>
                <a:path w="1105872" h="315159">
                  <a:moveTo>
                    <a:pt x="157579" y="0"/>
                  </a:moveTo>
                  <a:lnTo>
                    <a:pt x="948292" y="0"/>
                  </a:lnTo>
                  <a:cubicBezTo>
                    <a:pt x="990085" y="0"/>
                    <a:pt x="1030166" y="16602"/>
                    <a:pt x="1059718" y="46154"/>
                  </a:cubicBezTo>
                  <a:cubicBezTo>
                    <a:pt x="1089269" y="75706"/>
                    <a:pt x="1105872" y="115787"/>
                    <a:pt x="1105872" y="157579"/>
                  </a:cubicBezTo>
                  <a:lnTo>
                    <a:pt x="1105872" y="157579"/>
                  </a:lnTo>
                  <a:cubicBezTo>
                    <a:pt x="1105872" y="244608"/>
                    <a:pt x="1035321" y="315159"/>
                    <a:pt x="948292" y="315159"/>
                  </a:cubicBezTo>
                  <a:lnTo>
                    <a:pt x="157579" y="315159"/>
                  </a:lnTo>
                  <a:cubicBezTo>
                    <a:pt x="70551" y="315159"/>
                    <a:pt x="0" y="244608"/>
                    <a:pt x="0" y="157579"/>
                  </a:cubicBezTo>
                  <a:lnTo>
                    <a:pt x="0" y="157579"/>
                  </a:lnTo>
                  <a:cubicBezTo>
                    <a:pt x="0" y="70551"/>
                    <a:pt x="70551" y="0"/>
                    <a:pt x="157579" y="0"/>
                  </a:cubicBezTo>
                  <a:close/>
                </a:path>
              </a:pathLst>
            </a:custGeom>
            <a:solidFill>
              <a:srgbClr val="03AED7"/>
            </a:solidFill>
            <a:ln cap="rnd">
              <a:noFill/>
              <a:prstDash val="solid"/>
              <a:round/>
            </a:ln>
          </p:spPr>
          <p:txBody>
            <a:bodyPr/>
            <a:lstStyle/>
            <a:p>
              <a:endParaRPr lang="en-US"/>
            </a:p>
          </p:txBody>
        </p:sp>
        <p:sp>
          <p:nvSpPr>
            <p:cNvPr id="81" name="TextBox 81"/>
            <p:cNvSpPr txBox="1"/>
            <p:nvPr/>
          </p:nvSpPr>
          <p:spPr>
            <a:xfrm>
              <a:off x="0" y="0"/>
              <a:ext cx="1105872"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Public health risks</a:t>
              </a:r>
            </a:p>
          </p:txBody>
        </p:sp>
      </p:grpSp>
      <p:grpSp>
        <p:nvGrpSpPr>
          <p:cNvPr id="82" name="Group 82"/>
          <p:cNvGrpSpPr/>
          <p:nvPr/>
        </p:nvGrpSpPr>
        <p:grpSpPr>
          <a:xfrm>
            <a:off x="13240958" y="7648628"/>
            <a:ext cx="2314590" cy="673982"/>
            <a:chOff x="0" y="0"/>
            <a:chExt cx="1728368" cy="503281"/>
          </a:xfrm>
        </p:grpSpPr>
        <p:sp>
          <p:nvSpPr>
            <p:cNvPr id="83" name="Freeform 83"/>
            <p:cNvSpPr/>
            <p:nvPr/>
          </p:nvSpPr>
          <p:spPr>
            <a:xfrm>
              <a:off x="0" y="0"/>
              <a:ext cx="1728368" cy="503281"/>
            </a:xfrm>
            <a:custGeom>
              <a:avLst/>
              <a:gdLst/>
              <a:ahLst/>
              <a:cxnLst/>
              <a:rect l="l" t="t" r="r" b="b"/>
              <a:pathLst>
                <a:path w="1728368" h="503281">
                  <a:moveTo>
                    <a:pt x="123759" y="0"/>
                  </a:moveTo>
                  <a:lnTo>
                    <a:pt x="1604609" y="0"/>
                  </a:lnTo>
                  <a:cubicBezTo>
                    <a:pt x="1672960" y="0"/>
                    <a:pt x="1728368" y="55409"/>
                    <a:pt x="1728368" y="123759"/>
                  </a:cubicBezTo>
                  <a:lnTo>
                    <a:pt x="1728368" y="379522"/>
                  </a:lnTo>
                  <a:cubicBezTo>
                    <a:pt x="1728368" y="447872"/>
                    <a:pt x="1672960" y="503281"/>
                    <a:pt x="1604609" y="503281"/>
                  </a:cubicBezTo>
                  <a:lnTo>
                    <a:pt x="123759" y="503281"/>
                  </a:lnTo>
                  <a:cubicBezTo>
                    <a:pt x="55409" y="503281"/>
                    <a:pt x="0" y="447872"/>
                    <a:pt x="0" y="379522"/>
                  </a:cubicBezTo>
                  <a:lnTo>
                    <a:pt x="0" y="123759"/>
                  </a:lnTo>
                  <a:cubicBezTo>
                    <a:pt x="0" y="55409"/>
                    <a:pt x="55409" y="0"/>
                    <a:pt x="123759" y="0"/>
                  </a:cubicBezTo>
                  <a:close/>
                </a:path>
              </a:pathLst>
            </a:custGeom>
            <a:solidFill>
              <a:srgbClr val="A3D4E1"/>
            </a:solidFill>
            <a:ln cap="rnd">
              <a:noFill/>
              <a:prstDash val="solid"/>
              <a:round/>
            </a:ln>
          </p:spPr>
          <p:txBody>
            <a:bodyPr/>
            <a:lstStyle/>
            <a:p>
              <a:endParaRPr lang="en-US"/>
            </a:p>
          </p:txBody>
        </p:sp>
        <p:sp>
          <p:nvSpPr>
            <p:cNvPr id="84" name="TextBox 84"/>
            <p:cNvSpPr txBox="1"/>
            <p:nvPr/>
          </p:nvSpPr>
          <p:spPr>
            <a:xfrm>
              <a:off x="0" y="0"/>
              <a:ext cx="1728368" cy="503281"/>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GreenLatinos Colorado et al.  v. Colorado Air Quality Commission</a:t>
              </a:r>
            </a:p>
          </p:txBody>
        </p:sp>
      </p:grpSp>
      <p:sp>
        <p:nvSpPr>
          <p:cNvPr id="85" name="AutoShape 85"/>
          <p:cNvSpPr/>
          <p:nvPr/>
        </p:nvSpPr>
        <p:spPr>
          <a:xfrm flipH="1" flipV="1">
            <a:off x="4256669" y="2104823"/>
            <a:ext cx="1650683" cy="46153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86" name="Group 86"/>
          <p:cNvGrpSpPr/>
          <p:nvPr/>
        </p:nvGrpSpPr>
        <p:grpSpPr>
          <a:xfrm>
            <a:off x="5290340" y="2556753"/>
            <a:ext cx="1480957" cy="486121"/>
            <a:chOff x="0" y="0"/>
            <a:chExt cx="1105872" cy="363000"/>
          </a:xfrm>
        </p:grpSpPr>
        <p:sp>
          <p:nvSpPr>
            <p:cNvPr id="87" name="Freeform 87"/>
            <p:cNvSpPr/>
            <p:nvPr/>
          </p:nvSpPr>
          <p:spPr>
            <a:xfrm>
              <a:off x="0" y="0"/>
              <a:ext cx="1105872" cy="363000"/>
            </a:xfrm>
            <a:custGeom>
              <a:avLst/>
              <a:gdLst/>
              <a:ahLst/>
              <a:cxnLst/>
              <a:rect l="l" t="t" r="r" b="b"/>
              <a:pathLst>
                <a:path w="1105872" h="363000">
                  <a:moveTo>
                    <a:pt x="181500" y="0"/>
                  </a:moveTo>
                  <a:lnTo>
                    <a:pt x="924372" y="0"/>
                  </a:lnTo>
                  <a:cubicBezTo>
                    <a:pt x="972508" y="0"/>
                    <a:pt x="1018674" y="19122"/>
                    <a:pt x="1052711" y="53160"/>
                  </a:cubicBezTo>
                  <a:cubicBezTo>
                    <a:pt x="1086749" y="87198"/>
                    <a:pt x="1105872" y="133363"/>
                    <a:pt x="1105872" y="181500"/>
                  </a:cubicBezTo>
                  <a:lnTo>
                    <a:pt x="1105872" y="181500"/>
                  </a:lnTo>
                  <a:cubicBezTo>
                    <a:pt x="1105872" y="229637"/>
                    <a:pt x="1086749" y="275802"/>
                    <a:pt x="1052711" y="309840"/>
                  </a:cubicBezTo>
                  <a:cubicBezTo>
                    <a:pt x="1018674" y="343878"/>
                    <a:pt x="972508" y="363000"/>
                    <a:pt x="924372" y="363000"/>
                  </a:cubicBezTo>
                  <a:lnTo>
                    <a:pt x="181500" y="363000"/>
                  </a:lnTo>
                  <a:cubicBezTo>
                    <a:pt x="133363" y="363000"/>
                    <a:pt x="87198" y="343878"/>
                    <a:pt x="53160" y="309840"/>
                  </a:cubicBezTo>
                  <a:cubicBezTo>
                    <a:pt x="19122" y="275802"/>
                    <a:pt x="0" y="229637"/>
                    <a:pt x="0" y="181500"/>
                  </a:cubicBezTo>
                  <a:lnTo>
                    <a:pt x="0" y="181500"/>
                  </a:lnTo>
                  <a:cubicBezTo>
                    <a:pt x="0" y="133363"/>
                    <a:pt x="19122" y="87198"/>
                    <a:pt x="53160" y="53160"/>
                  </a:cubicBezTo>
                  <a:cubicBezTo>
                    <a:pt x="87198" y="19122"/>
                    <a:pt x="133363" y="0"/>
                    <a:pt x="181500" y="0"/>
                  </a:cubicBezTo>
                  <a:close/>
                </a:path>
              </a:pathLst>
            </a:custGeom>
            <a:solidFill>
              <a:srgbClr val="B81E3C"/>
            </a:solidFill>
            <a:ln cap="rnd">
              <a:noFill/>
              <a:prstDash val="solid"/>
              <a:round/>
            </a:ln>
          </p:spPr>
          <p:txBody>
            <a:bodyPr/>
            <a:lstStyle/>
            <a:p>
              <a:endParaRPr lang="en-US"/>
            </a:p>
          </p:txBody>
        </p:sp>
        <p:sp>
          <p:nvSpPr>
            <p:cNvPr id="88" name="TextBox 88"/>
            <p:cNvSpPr txBox="1"/>
            <p:nvPr/>
          </p:nvSpPr>
          <p:spPr>
            <a:xfrm>
              <a:off x="0" y="0"/>
              <a:ext cx="1105872" cy="36300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Unsafe heat exposure</a:t>
              </a:r>
            </a:p>
          </p:txBody>
        </p:sp>
      </p:grpSp>
      <p:grpSp>
        <p:nvGrpSpPr>
          <p:cNvPr id="89" name="Group 89"/>
          <p:cNvGrpSpPr/>
          <p:nvPr/>
        </p:nvGrpSpPr>
        <p:grpSpPr>
          <a:xfrm>
            <a:off x="3392986" y="1706825"/>
            <a:ext cx="1983017" cy="422053"/>
            <a:chOff x="0" y="0"/>
            <a:chExt cx="1480774" cy="315159"/>
          </a:xfrm>
        </p:grpSpPr>
        <p:sp>
          <p:nvSpPr>
            <p:cNvPr id="90" name="Freeform 90"/>
            <p:cNvSpPr/>
            <p:nvPr/>
          </p:nvSpPr>
          <p:spPr>
            <a:xfrm>
              <a:off x="0" y="0"/>
              <a:ext cx="1480774" cy="315159"/>
            </a:xfrm>
            <a:custGeom>
              <a:avLst/>
              <a:gdLst/>
              <a:ahLst/>
              <a:cxnLst/>
              <a:rect l="l" t="t" r="r" b="b"/>
              <a:pathLst>
                <a:path w="1480774" h="315159">
                  <a:moveTo>
                    <a:pt x="144452" y="0"/>
                  </a:moveTo>
                  <a:lnTo>
                    <a:pt x="1336322" y="0"/>
                  </a:lnTo>
                  <a:cubicBezTo>
                    <a:pt x="1374633" y="0"/>
                    <a:pt x="1411375" y="15219"/>
                    <a:pt x="1438465" y="42309"/>
                  </a:cubicBezTo>
                  <a:cubicBezTo>
                    <a:pt x="1465555" y="69399"/>
                    <a:pt x="1480774" y="106141"/>
                    <a:pt x="1480774" y="144452"/>
                  </a:cubicBezTo>
                  <a:lnTo>
                    <a:pt x="1480774" y="170707"/>
                  </a:lnTo>
                  <a:cubicBezTo>
                    <a:pt x="1480774" y="209018"/>
                    <a:pt x="1465555" y="245760"/>
                    <a:pt x="1438465" y="272850"/>
                  </a:cubicBezTo>
                  <a:cubicBezTo>
                    <a:pt x="1411375" y="299940"/>
                    <a:pt x="1374633" y="315159"/>
                    <a:pt x="1336322" y="315159"/>
                  </a:cubicBezTo>
                  <a:lnTo>
                    <a:pt x="144452" y="315159"/>
                  </a:lnTo>
                  <a:cubicBezTo>
                    <a:pt x="106141" y="315159"/>
                    <a:pt x="69399" y="299940"/>
                    <a:pt x="42309" y="272850"/>
                  </a:cubicBezTo>
                  <a:cubicBezTo>
                    <a:pt x="15219" y="245760"/>
                    <a:pt x="0" y="209018"/>
                    <a:pt x="0" y="170707"/>
                  </a:cubicBezTo>
                  <a:lnTo>
                    <a:pt x="0" y="144452"/>
                  </a:lnTo>
                  <a:cubicBezTo>
                    <a:pt x="0" y="106141"/>
                    <a:pt x="15219" y="69399"/>
                    <a:pt x="42309" y="42309"/>
                  </a:cubicBezTo>
                  <a:cubicBezTo>
                    <a:pt x="69399" y="15219"/>
                    <a:pt x="106141" y="0"/>
                    <a:pt x="144452" y="0"/>
                  </a:cubicBezTo>
                  <a:close/>
                </a:path>
              </a:pathLst>
            </a:custGeom>
            <a:solidFill>
              <a:srgbClr val="FFC0CC"/>
            </a:solidFill>
            <a:ln cap="rnd">
              <a:noFill/>
              <a:prstDash val="solid"/>
              <a:round/>
            </a:ln>
          </p:spPr>
          <p:txBody>
            <a:bodyPr/>
            <a:lstStyle/>
            <a:p>
              <a:endParaRPr lang="en-US"/>
            </a:p>
          </p:txBody>
        </p:sp>
        <p:sp>
          <p:nvSpPr>
            <p:cNvPr id="91" name="TextBox 91"/>
            <p:cNvSpPr txBox="1"/>
            <p:nvPr/>
          </p:nvSpPr>
          <p:spPr>
            <a:xfrm>
              <a:off x="0" y="0"/>
              <a:ext cx="1480774" cy="315159"/>
            </a:xfrm>
            <a:prstGeom prst="rect">
              <a:avLst/>
            </a:prstGeom>
          </p:spPr>
          <p:txBody>
            <a:bodyPr lIns="18623" tIns="18623" rIns="18623" bIns="18623" rtlCol="0" anchor="ctr"/>
            <a:lstStyle/>
            <a:p>
              <a:pPr marL="0" lvl="0" indent="0" algn="ctr">
                <a:lnSpc>
                  <a:spcPts val="1175"/>
                </a:lnSpc>
              </a:pPr>
              <a:r>
                <a:rPr lang="en-US" sz="979" b="1" i="1">
                  <a:solidFill>
                    <a:srgbClr val="000001"/>
                  </a:solidFill>
                  <a:latin typeface="Open Sauce 1 Bold Italics"/>
                  <a:ea typeface="Open Sauce 1 Bold Italics"/>
                  <a:cs typeface="Open Sauce 1 Bold Italics"/>
                  <a:sym typeface="Open Sauce 1 Bold Italics"/>
                </a:rPr>
                <a:t>Tiede v. Collier</a:t>
              </a:r>
            </a:p>
          </p:txBody>
        </p:sp>
      </p:grpSp>
      <p:sp>
        <p:nvSpPr>
          <p:cNvPr id="92" name="AutoShape 92"/>
          <p:cNvSpPr/>
          <p:nvPr/>
        </p:nvSpPr>
        <p:spPr>
          <a:xfrm flipH="1">
            <a:off x="11517488" y="4381513"/>
            <a:ext cx="419202" cy="685293"/>
          </a:xfrm>
          <a:prstGeom prst="line">
            <a:avLst/>
          </a:prstGeom>
          <a:ln w="9525" cap="flat">
            <a:solidFill>
              <a:srgbClr val="F8F8FF"/>
            </a:solidFill>
            <a:prstDash val="solid"/>
            <a:headEnd type="none" w="sm" len="sm"/>
            <a:tailEnd type="none" w="sm" len="sm"/>
          </a:ln>
        </p:spPr>
        <p:txBody>
          <a:bodyPr/>
          <a:lstStyle/>
          <a:p>
            <a:endParaRPr lang="en-US"/>
          </a:p>
        </p:txBody>
      </p:sp>
      <p:sp>
        <p:nvSpPr>
          <p:cNvPr id="93" name="AutoShape 93"/>
          <p:cNvSpPr/>
          <p:nvPr/>
        </p:nvSpPr>
        <p:spPr>
          <a:xfrm flipH="1" flipV="1">
            <a:off x="11517488" y="5066807"/>
            <a:ext cx="338813" cy="269"/>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4" name="Group 94"/>
          <p:cNvGrpSpPr/>
          <p:nvPr/>
        </p:nvGrpSpPr>
        <p:grpSpPr>
          <a:xfrm>
            <a:off x="14012283" y="3560016"/>
            <a:ext cx="2157448" cy="520398"/>
            <a:chOff x="0" y="0"/>
            <a:chExt cx="1611026" cy="388595"/>
          </a:xfrm>
        </p:grpSpPr>
        <p:sp>
          <p:nvSpPr>
            <p:cNvPr id="95" name="Freeform 95"/>
            <p:cNvSpPr/>
            <p:nvPr/>
          </p:nvSpPr>
          <p:spPr>
            <a:xfrm>
              <a:off x="0" y="0"/>
              <a:ext cx="1611026" cy="388595"/>
            </a:xfrm>
            <a:custGeom>
              <a:avLst/>
              <a:gdLst/>
              <a:ahLst/>
              <a:cxnLst/>
              <a:rect l="l" t="t" r="r" b="b"/>
              <a:pathLst>
                <a:path w="1611026" h="388595">
                  <a:moveTo>
                    <a:pt x="132773" y="0"/>
                  </a:moveTo>
                  <a:lnTo>
                    <a:pt x="1478253" y="0"/>
                  </a:lnTo>
                  <a:cubicBezTo>
                    <a:pt x="1513467" y="0"/>
                    <a:pt x="1547238" y="13989"/>
                    <a:pt x="1572138" y="38888"/>
                  </a:cubicBezTo>
                  <a:cubicBezTo>
                    <a:pt x="1597038" y="63788"/>
                    <a:pt x="1611026" y="97559"/>
                    <a:pt x="1611026" y="132773"/>
                  </a:cubicBezTo>
                  <a:lnTo>
                    <a:pt x="1611026" y="255822"/>
                  </a:lnTo>
                  <a:cubicBezTo>
                    <a:pt x="1611026" y="329151"/>
                    <a:pt x="1551582" y="388595"/>
                    <a:pt x="1478253" y="388595"/>
                  </a:cubicBezTo>
                  <a:lnTo>
                    <a:pt x="132773" y="388595"/>
                  </a:lnTo>
                  <a:cubicBezTo>
                    <a:pt x="59445" y="388595"/>
                    <a:pt x="0" y="329151"/>
                    <a:pt x="0" y="255822"/>
                  </a:cubicBezTo>
                  <a:lnTo>
                    <a:pt x="0" y="132773"/>
                  </a:lnTo>
                  <a:cubicBezTo>
                    <a:pt x="0" y="59445"/>
                    <a:pt x="59445" y="0"/>
                    <a:pt x="132773" y="0"/>
                  </a:cubicBezTo>
                  <a:close/>
                </a:path>
              </a:pathLst>
            </a:custGeom>
            <a:solidFill>
              <a:srgbClr val="FFEBA9"/>
            </a:solidFill>
            <a:ln cap="rnd">
              <a:noFill/>
              <a:prstDash val="solid"/>
              <a:round/>
            </a:ln>
          </p:spPr>
          <p:txBody>
            <a:bodyPr/>
            <a:lstStyle/>
            <a:p>
              <a:endParaRPr lang="en-US"/>
            </a:p>
          </p:txBody>
        </p:sp>
        <p:sp>
          <p:nvSpPr>
            <p:cNvPr id="96" name="TextBox 96"/>
            <p:cNvSpPr txBox="1"/>
            <p:nvPr/>
          </p:nvSpPr>
          <p:spPr>
            <a:xfrm>
              <a:off x="0" y="0"/>
              <a:ext cx="1611026" cy="388595"/>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Greenroots, Inc. v. Energy Facility Siting Board</a:t>
              </a:r>
            </a:p>
          </p:txBody>
        </p:sp>
      </p:grpSp>
      <p:sp>
        <p:nvSpPr>
          <p:cNvPr id="97" name="AutoShape 97"/>
          <p:cNvSpPr/>
          <p:nvPr/>
        </p:nvSpPr>
        <p:spPr>
          <a:xfrm flipV="1">
            <a:off x="13417647" y="3820215"/>
            <a:ext cx="594636" cy="561298"/>
          </a:xfrm>
          <a:prstGeom prst="line">
            <a:avLst/>
          </a:prstGeom>
          <a:ln w="9525" cap="flat">
            <a:solidFill>
              <a:srgbClr val="F8F8FF"/>
            </a:solidFill>
            <a:prstDash val="solid"/>
            <a:headEnd type="none" w="sm" len="sm"/>
            <a:tailEnd type="none" w="sm" len="sm"/>
          </a:ln>
        </p:spPr>
        <p:txBody>
          <a:bodyPr/>
          <a:lstStyle/>
          <a:p>
            <a:endParaRPr lang="en-US"/>
          </a:p>
        </p:txBody>
      </p:sp>
      <p:grpSp>
        <p:nvGrpSpPr>
          <p:cNvPr id="98" name="Group 98"/>
          <p:cNvGrpSpPr/>
          <p:nvPr/>
        </p:nvGrpSpPr>
        <p:grpSpPr>
          <a:xfrm>
            <a:off x="6561592" y="7947759"/>
            <a:ext cx="1480957" cy="422053"/>
            <a:chOff x="0" y="0"/>
            <a:chExt cx="1105872" cy="315159"/>
          </a:xfrm>
        </p:grpSpPr>
        <p:sp>
          <p:nvSpPr>
            <p:cNvPr id="99" name="Freeform 99"/>
            <p:cNvSpPr/>
            <p:nvPr/>
          </p:nvSpPr>
          <p:spPr>
            <a:xfrm>
              <a:off x="0" y="0"/>
              <a:ext cx="1105872" cy="315159"/>
            </a:xfrm>
            <a:custGeom>
              <a:avLst/>
              <a:gdLst/>
              <a:ahLst/>
              <a:cxnLst/>
              <a:rect l="l" t="t" r="r" b="b"/>
              <a:pathLst>
                <a:path w="1105872" h="315159">
                  <a:moveTo>
                    <a:pt x="157579" y="0"/>
                  </a:moveTo>
                  <a:lnTo>
                    <a:pt x="948292" y="0"/>
                  </a:lnTo>
                  <a:cubicBezTo>
                    <a:pt x="990085" y="0"/>
                    <a:pt x="1030166" y="16602"/>
                    <a:pt x="1059718" y="46154"/>
                  </a:cubicBezTo>
                  <a:cubicBezTo>
                    <a:pt x="1089269" y="75706"/>
                    <a:pt x="1105872" y="115787"/>
                    <a:pt x="1105872" y="157579"/>
                  </a:cubicBezTo>
                  <a:lnTo>
                    <a:pt x="1105872" y="157579"/>
                  </a:lnTo>
                  <a:cubicBezTo>
                    <a:pt x="1105872" y="244608"/>
                    <a:pt x="1035321" y="315159"/>
                    <a:pt x="948292" y="315159"/>
                  </a:cubicBezTo>
                  <a:lnTo>
                    <a:pt x="157579" y="315159"/>
                  </a:lnTo>
                  <a:cubicBezTo>
                    <a:pt x="70551" y="315159"/>
                    <a:pt x="0" y="244608"/>
                    <a:pt x="0" y="157579"/>
                  </a:cubicBezTo>
                  <a:lnTo>
                    <a:pt x="0" y="157579"/>
                  </a:lnTo>
                  <a:cubicBezTo>
                    <a:pt x="0" y="70551"/>
                    <a:pt x="70551" y="0"/>
                    <a:pt x="157579" y="0"/>
                  </a:cubicBezTo>
                  <a:close/>
                </a:path>
              </a:pathLst>
            </a:custGeom>
            <a:solidFill>
              <a:srgbClr val="D95528"/>
            </a:solidFill>
            <a:ln cap="rnd">
              <a:noFill/>
              <a:prstDash val="solid"/>
              <a:round/>
            </a:ln>
          </p:spPr>
          <p:txBody>
            <a:bodyPr/>
            <a:lstStyle/>
            <a:p>
              <a:endParaRPr lang="en-US"/>
            </a:p>
          </p:txBody>
        </p:sp>
        <p:sp>
          <p:nvSpPr>
            <p:cNvPr id="100" name="TextBox 100"/>
            <p:cNvSpPr txBox="1"/>
            <p:nvPr/>
          </p:nvSpPr>
          <p:spPr>
            <a:xfrm>
              <a:off x="0" y="0"/>
              <a:ext cx="1105872"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Land use</a:t>
              </a:r>
            </a:p>
          </p:txBody>
        </p:sp>
      </p:grpSp>
      <p:sp>
        <p:nvSpPr>
          <p:cNvPr id="101" name="AutoShape 101"/>
          <p:cNvSpPr/>
          <p:nvPr/>
        </p:nvSpPr>
        <p:spPr>
          <a:xfrm flipV="1">
            <a:off x="7302070" y="7373498"/>
            <a:ext cx="1734929" cy="574261"/>
          </a:xfrm>
          <a:prstGeom prst="line">
            <a:avLst/>
          </a:prstGeom>
          <a:ln w="9525" cap="flat">
            <a:solidFill>
              <a:srgbClr val="F8F8FF"/>
            </a:solidFill>
            <a:prstDash val="solid"/>
            <a:headEnd type="none" w="sm" len="sm"/>
            <a:tailEnd type="none" w="sm" len="sm"/>
          </a:ln>
        </p:spPr>
        <p:txBody>
          <a:bodyPr/>
          <a:lstStyle/>
          <a:p>
            <a:endParaRPr lang="en-US"/>
          </a:p>
        </p:txBody>
      </p:sp>
      <p:sp>
        <p:nvSpPr>
          <p:cNvPr id="102" name="AutoShape 102"/>
          <p:cNvSpPr/>
          <p:nvPr/>
        </p:nvSpPr>
        <p:spPr>
          <a:xfrm>
            <a:off x="9036999" y="7373498"/>
            <a:ext cx="1698279" cy="574261"/>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03" name="Group 103"/>
          <p:cNvGrpSpPr/>
          <p:nvPr/>
        </p:nvGrpSpPr>
        <p:grpSpPr>
          <a:xfrm>
            <a:off x="9967795" y="7947759"/>
            <a:ext cx="1534968" cy="436785"/>
            <a:chOff x="0" y="0"/>
            <a:chExt cx="1146203" cy="326160"/>
          </a:xfrm>
        </p:grpSpPr>
        <p:sp>
          <p:nvSpPr>
            <p:cNvPr id="104" name="Freeform 104"/>
            <p:cNvSpPr/>
            <p:nvPr/>
          </p:nvSpPr>
          <p:spPr>
            <a:xfrm>
              <a:off x="0" y="0"/>
              <a:ext cx="1146203" cy="326160"/>
            </a:xfrm>
            <a:custGeom>
              <a:avLst/>
              <a:gdLst/>
              <a:ahLst/>
              <a:cxnLst/>
              <a:rect l="l" t="t" r="r" b="b"/>
              <a:pathLst>
                <a:path w="1146203" h="326160">
                  <a:moveTo>
                    <a:pt x="163080" y="0"/>
                  </a:moveTo>
                  <a:lnTo>
                    <a:pt x="983123" y="0"/>
                  </a:lnTo>
                  <a:cubicBezTo>
                    <a:pt x="1026374" y="0"/>
                    <a:pt x="1067854" y="17182"/>
                    <a:pt x="1098438" y="47765"/>
                  </a:cubicBezTo>
                  <a:cubicBezTo>
                    <a:pt x="1129021" y="78348"/>
                    <a:pt x="1146203" y="119828"/>
                    <a:pt x="1146203" y="163080"/>
                  </a:cubicBezTo>
                  <a:lnTo>
                    <a:pt x="1146203" y="163080"/>
                  </a:lnTo>
                  <a:cubicBezTo>
                    <a:pt x="1146203" y="253146"/>
                    <a:pt x="1073190" y="326160"/>
                    <a:pt x="983123" y="326160"/>
                  </a:cubicBezTo>
                  <a:lnTo>
                    <a:pt x="163080" y="326160"/>
                  </a:lnTo>
                  <a:cubicBezTo>
                    <a:pt x="73013" y="326160"/>
                    <a:pt x="0" y="253146"/>
                    <a:pt x="0" y="163080"/>
                  </a:cubicBezTo>
                  <a:lnTo>
                    <a:pt x="0" y="163080"/>
                  </a:lnTo>
                  <a:cubicBezTo>
                    <a:pt x="0" y="73013"/>
                    <a:pt x="73013" y="0"/>
                    <a:pt x="163080" y="0"/>
                  </a:cubicBezTo>
                  <a:close/>
                </a:path>
              </a:pathLst>
            </a:custGeom>
            <a:solidFill>
              <a:srgbClr val="D95528"/>
            </a:solidFill>
            <a:ln cap="rnd">
              <a:noFill/>
              <a:prstDash val="solid"/>
              <a:round/>
            </a:ln>
          </p:spPr>
          <p:txBody>
            <a:bodyPr/>
            <a:lstStyle/>
            <a:p>
              <a:endParaRPr lang="en-US"/>
            </a:p>
          </p:txBody>
        </p:sp>
        <p:sp>
          <p:nvSpPr>
            <p:cNvPr id="105" name="TextBox 105"/>
            <p:cNvSpPr txBox="1"/>
            <p:nvPr/>
          </p:nvSpPr>
          <p:spPr>
            <a:xfrm>
              <a:off x="0" y="0"/>
              <a:ext cx="1146203"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Unsafe wildfire exposure</a:t>
              </a:r>
            </a:p>
          </p:txBody>
        </p:sp>
      </p:grpSp>
      <p:grpSp>
        <p:nvGrpSpPr>
          <p:cNvPr id="106" name="Group 106"/>
          <p:cNvGrpSpPr/>
          <p:nvPr/>
        </p:nvGrpSpPr>
        <p:grpSpPr>
          <a:xfrm>
            <a:off x="10366837" y="8682372"/>
            <a:ext cx="2707501" cy="520398"/>
            <a:chOff x="0" y="0"/>
            <a:chExt cx="2021766" cy="388595"/>
          </a:xfrm>
        </p:grpSpPr>
        <p:sp>
          <p:nvSpPr>
            <p:cNvPr id="107" name="Freeform 107"/>
            <p:cNvSpPr/>
            <p:nvPr/>
          </p:nvSpPr>
          <p:spPr>
            <a:xfrm>
              <a:off x="0" y="0"/>
              <a:ext cx="2021766" cy="388595"/>
            </a:xfrm>
            <a:custGeom>
              <a:avLst/>
              <a:gdLst/>
              <a:ahLst/>
              <a:cxnLst/>
              <a:rect l="l" t="t" r="r" b="b"/>
              <a:pathLst>
                <a:path w="2021766" h="388595">
                  <a:moveTo>
                    <a:pt x="105799" y="0"/>
                  </a:moveTo>
                  <a:lnTo>
                    <a:pt x="1915967" y="0"/>
                  </a:lnTo>
                  <a:cubicBezTo>
                    <a:pt x="1944026" y="0"/>
                    <a:pt x="1970937" y="11147"/>
                    <a:pt x="1990778" y="30988"/>
                  </a:cubicBezTo>
                  <a:cubicBezTo>
                    <a:pt x="2010619" y="50829"/>
                    <a:pt x="2021766" y="77739"/>
                    <a:pt x="2021766" y="105799"/>
                  </a:cubicBezTo>
                  <a:lnTo>
                    <a:pt x="2021766" y="282796"/>
                  </a:lnTo>
                  <a:cubicBezTo>
                    <a:pt x="2021766" y="310856"/>
                    <a:pt x="2010619" y="337766"/>
                    <a:pt x="1990778" y="357608"/>
                  </a:cubicBezTo>
                  <a:cubicBezTo>
                    <a:pt x="1970937" y="377449"/>
                    <a:pt x="1944026" y="388595"/>
                    <a:pt x="1915967" y="388595"/>
                  </a:cubicBezTo>
                  <a:lnTo>
                    <a:pt x="105799" y="388595"/>
                  </a:lnTo>
                  <a:cubicBezTo>
                    <a:pt x="77739" y="388595"/>
                    <a:pt x="50829" y="377449"/>
                    <a:pt x="30988" y="357608"/>
                  </a:cubicBezTo>
                  <a:cubicBezTo>
                    <a:pt x="11147" y="337766"/>
                    <a:pt x="0" y="310856"/>
                    <a:pt x="0" y="282796"/>
                  </a:cubicBezTo>
                  <a:lnTo>
                    <a:pt x="0" y="105799"/>
                  </a:lnTo>
                  <a:cubicBezTo>
                    <a:pt x="0" y="77739"/>
                    <a:pt x="11147" y="50829"/>
                    <a:pt x="30988" y="30988"/>
                  </a:cubicBezTo>
                  <a:cubicBezTo>
                    <a:pt x="50829" y="11147"/>
                    <a:pt x="77739" y="0"/>
                    <a:pt x="105799" y="0"/>
                  </a:cubicBezTo>
                  <a:close/>
                </a:path>
              </a:pathLst>
            </a:custGeom>
            <a:solidFill>
              <a:srgbClr val="F8BEAA"/>
            </a:solidFill>
            <a:ln cap="rnd">
              <a:noFill/>
              <a:prstDash val="solid"/>
              <a:round/>
            </a:ln>
          </p:spPr>
          <p:txBody>
            <a:bodyPr/>
            <a:lstStyle/>
            <a:p>
              <a:endParaRPr lang="en-US"/>
            </a:p>
          </p:txBody>
        </p:sp>
        <p:sp>
          <p:nvSpPr>
            <p:cNvPr id="108" name="TextBox 108"/>
            <p:cNvSpPr txBox="1"/>
            <p:nvPr/>
          </p:nvSpPr>
          <p:spPr>
            <a:xfrm>
              <a:off x="0" y="0"/>
              <a:ext cx="2021766" cy="38859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Oregon Manufacturers &amp; Commerce v. Oregon Occupational Safety &amp; Health Division - Climate Change Litigation </a:t>
              </a:r>
            </a:p>
          </p:txBody>
        </p:sp>
      </p:grpSp>
      <p:sp>
        <p:nvSpPr>
          <p:cNvPr id="109" name="AutoShape 109"/>
          <p:cNvSpPr/>
          <p:nvPr/>
        </p:nvSpPr>
        <p:spPr>
          <a:xfrm>
            <a:off x="10735279" y="8384545"/>
            <a:ext cx="985309" cy="297828"/>
          </a:xfrm>
          <a:prstGeom prst="line">
            <a:avLst/>
          </a:prstGeom>
          <a:ln w="9525" cap="flat">
            <a:solidFill>
              <a:srgbClr val="F8F8FF"/>
            </a:solidFill>
            <a:prstDash val="solid"/>
            <a:headEnd type="none" w="sm" len="sm"/>
            <a:tailEnd type="none" w="sm" len="sm"/>
          </a:ln>
        </p:spPr>
        <p:txBody>
          <a:bodyPr/>
          <a:lstStyle/>
          <a:p>
            <a:endParaRPr lang="en-US"/>
          </a:p>
        </p:txBody>
      </p:sp>
      <p:sp>
        <p:nvSpPr>
          <p:cNvPr id="110" name="AutoShape 110"/>
          <p:cNvSpPr/>
          <p:nvPr/>
        </p:nvSpPr>
        <p:spPr>
          <a:xfrm flipV="1">
            <a:off x="5907352" y="5072157"/>
            <a:ext cx="697195" cy="68929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1" name="Group 111"/>
          <p:cNvGrpSpPr/>
          <p:nvPr/>
        </p:nvGrpSpPr>
        <p:grpSpPr>
          <a:xfrm>
            <a:off x="4426395" y="5543057"/>
            <a:ext cx="1480957" cy="436785"/>
            <a:chOff x="0" y="0"/>
            <a:chExt cx="1105872" cy="326160"/>
          </a:xfrm>
        </p:grpSpPr>
        <p:sp>
          <p:nvSpPr>
            <p:cNvPr id="112" name="Freeform 112"/>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A3E26"/>
            </a:solidFill>
            <a:ln cap="rnd">
              <a:noFill/>
              <a:prstDash val="solid"/>
              <a:round/>
            </a:ln>
          </p:spPr>
          <p:txBody>
            <a:bodyPr/>
            <a:lstStyle/>
            <a:p>
              <a:endParaRPr lang="en-US"/>
            </a:p>
          </p:txBody>
        </p:sp>
        <p:sp>
          <p:nvSpPr>
            <p:cNvPr id="113" name="TextBox 113"/>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Agriculture and </a:t>
              </a:r>
            </a:p>
            <a:p>
              <a:pPr marL="0" lvl="0" indent="0" algn="ctr">
                <a:lnSpc>
                  <a:spcPts val="1295"/>
                </a:lnSpc>
              </a:pPr>
              <a:r>
                <a:rPr lang="en-US" sz="1079" b="1">
                  <a:solidFill>
                    <a:srgbClr val="FFFFFF"/>
                  </a:solidFill>
                  <a:latin typeface="Open Sauce 1 Bold"/>
                  <a:ea typeface="Open Sauce 1 Bold"/>
                  <a:cs typeface="Open Sauce 1 Bold"/>
                  <a:sym typeface="Open Sauce 1 Bold"/>
                </a:rPr>
                <a:t>land use</a:t>
              </a:r>
            </a:p>
          </p:txBody>
        </p:sp>
      </p:grpSp>
      <p:sp>
        <p:nvSpPr>
          <p:cNvPr id="114" name="AutoShape 114"/>
          <p:cNvSpPr/>
          <p:nvPr/>
        </p:nvSpPr>
        <p:spPr>
          <a:xfrm flipV="1">
            <a:off x="3812010" y="5761449"/>
            <a:ext cx="614384" cy="461535"/>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15" name="Group 115"/>
          <p:cNvGrpSpPr/>
          <p:nvPr/>
        </p:nvGrpSpPr>
        <p:grpSpPr>
          <a:xfrm>
            <a:off x="1692662" y="5954786"/>
            <a:ext cx="2119348" cy="536397"/>
            <a:chOff x="0" y="0"/>
            <a:chExt cx="1582576" cy="400543"/>
          </a:xfrm>
        </p:grpSpPr>
        <p:sp>
          <p:nvSpPr>
            <p:cNvPr id="116" name="Freeform 116"/>
            <p:cNvSpPr/>
            <p:nvPr/>
          </p:nvSpPr>
          <p:spPr>
            <a:xfrm>
              <a:off x="0" y="0"/>
              <a:ext cx="1582576" cy="400543"/>
            </a:xfrm>
            <a:custGeom>
              <a:avLst/>
              <a:gdLst/>
              <a:ahLst/>
              <a:cxnLst/>
              <a:rect l="l" t="t" r="r" b="b"/>
              <a:pathLst>
                <a:path w="1582576" h="400543">
                  <a:moveTo>
                    <a:pt x="135160" y="0"/>
                  </a:moveTo>
                  <a:lnTo>
                    <a:pt x="1447416" y="0"/>
                  </a:lnTo>
                  <a:cubicBezTo>
                    <a:pt x="1483263" y="0"/>
                    <a:pt x="1517641" y="14240"/>
                    <a:pt x="1542989" y="39587"/>
                  </a:cubicBezTo>
                  <a:cubicBezTo>
                    <a:pt x="1568336" y="64935"/>
                    <a:pt x="1582576" y="99313"/>
                    <a:pt x="1582576" y="135160"/>
                  </a:cubicBezTo>
                  <a:lnTo>
                    <a:pt x="1582576" y="265383"/>
                  </a:lnTo>
                  <a:cubicBezTo>
                    <a:pt x="1582576" y="301229"/>
                    <a:pt x="1568336" y="335608"/>
                    <a:pt x="1542989" y="360955"/>
                  </a:cubicBezTo>
                  <a:cubicBezTo>
                    <a:pt x="1517641" y="386302"/>
                    <a:pt x="1483263" y="400543"/>
                    <a:pt x="1447416" y="400543"/>
                  </a:cubicBezTo>
                  <a:lnTo>
                    <a:pt x="135160" y="400543"/>
                  </a:lnTo>
                  <a:cubicBezTo>
                    <a:pt x="99313" y="400543"/>
                    <a:pt x="64935" y="386302"/>
                    <a:pt x="39587" y="360955"/>
                  </a:cubicBezTo>
                  <a:cubicBezTo>
                    <a:pt x="14240" y="335608"/>
                    <a:pt x="0" y="301229"/>
                    <a:pt x="0" y="265383"/>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17" name="TextBox 117"/>
            <p:cNvSpPr txBox="1"/>
            <p:nvPr/>
          </p:nvSpPr>
          <p:spPr>
            <a:xfrm>
              <a:off x="0" y="0"/>
              <a:ext cx="1582576" cy="400543"/>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Western Watersheds Project v. Perdue </a:t>
              </a:r>
            </a:p>
          </p:txBody>
        </p:sp>
      </p:grpSp>
      <p:grpSp>
        <p:nvGrpSpPr>
          <p:cNvPr id="118" name="Group 118"/>
          <p:cNvGrpSpPr/>
          <p:nvPr/>
        </p:nvGrpSpPr>
        <p:grpSpPr>
          <a:xfrm>
            <a:off x="11856301" y="4848683"/>
            <a:ext cx="1480957" cy="436785"/>
            <a:chOff x="0" y="0"/>
            <a:chExt cx="1105872" cy="326160"/>
          </a:xfrm>
        </p:grpSpPr>
        <p:sp>
          <p:nvSpPr>
            <p:cNvPr id="119" name="Freeform 119"/>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F1C328"/>
            </a:solidFill>
            <a:ln cap="rnd">
              <a:noFill/>
              <a:prstDash val="solid"/>
              <a:round/>
            </a:ln>
          </p:spPr>
          <p:txBody>
            <a:bodyPr/>
            <a:lstStyle/>
            <a:p>
              <a:endParaRPr lang="en-US"/>
            </a:p>
          </p:txBody>
        </p:sp>
        <p:sp>
          <p:nvSpPr>
            <p:cNvPr id="120" name="TextBox 120"/>
            <p:cNvSpPr txBox="1"/>
            <p:nvPr/>
          </p:nvSpPr>
          <p:spPr>
            <a:xfrm>
              <a:off x="0" y="0"/>
              <a:ext cx="1105872" cy="326160"/>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Ecosystem impacts</a:t>
              </a:r>
            </a:p>
          </p:txBody>
        </p:sp>
      </p:grpSp>
      <p:sp>
        <p:nvSpPr>
          <p:cNvPr id="121" name="AutoShape 121"/>
          <p:cNvSpPr/>
          <p:nvPr/>
        </p:nvSpPr>
        <p:spPr>
          <a:xfrm>
            <a:off x="5907352" y="4402354"/>
            <a:ext cx="697195" cy="6698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22" name="Group 122"/>
          <p:cNvGrpSpPr/>
          <p:nvPr/>
        </p:nvGrpSpPr>
        <p:grpSpPr>
          <a:xfrm>
            <a:off x="4426395" y="4183962"/>
            <a:ext cx="1480957" cy="436785"/>
            <a:chOff x="0" y="0"/>
            <a:chExt cx="1105872" cy="326160"/>
          </a:xfrm>
        </p:grpSpPr>
        <p:sp>
          <p:nvSpPr>
            <p:cNvPr id="123" name="Freeform 123"/>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A3E26"/>
            </a:solidFill>
            <a:ln cap="rnd">
              <a:noFill/>
              <a:prstDash val="solid"/>
              <a:round/>
            </a:ln>
          </p:spPr>
          <p:txBody>
            <a:bodyPr/>
            <a:lstStyle/>
            <a:p>
              <a:endParaRPr lang="en-US"/>
            </a:p>
          </p:txBody>
        </p:sp>
        <p:sp>
          <p:nvSpPr>
            <p:cNvPr id="124" name="TextBox 124"/>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entitlement and rights transfer</a:t>
              </a:r>
            </a:p>
          </p:txBody>
        </p:sp>
      </p:grpSp>
      <p:sp>
        <p:nvSpPr>
          <p:cNvPr id="125" name="AutoShape 125"/>
          <p:cNvSpPr/>
          <p:nvPr/>
        </p:nvSpPr>
        <p:spPr>
          <a:xfrm>
            <a:off x="3827149" y="3826911"/>
            <a:ext cx="599246" cy="575444"/>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26" name="Group 126"/>
          <p:cNvGrpSpPr/>
          <p:nvPr/>
        </p:nvGrpSpPr>
        <p:grpSpPr>
          <a:xfrm>
            <a:off x="1707801" y="3583184"/>
            <a:ext cx="2119348" cy="487452"/>
            <a:chOff x="0" y="0"/>
            <a:chExt cx="1582576" cy="363994"/>
          </a:xfrm>
        </p:grpSpPr>
        <p:sp>
          <p:nvSpPr>
            <p:cNvPr id="127" name="Freeform 127"/>
            <p:cNvSpPr/>
            <p:nvPr/>
          </p:nvSpPr>
          <p:spPr>
            <a:xfrm>
              <a:off x="0" y="0"/>
              <a:ext cx="1582576" cy="363994"/>
            </a:xfrm>
            <a:custGeom>
              <a:avLst/>
              <a:gdLst/>
              <a:ahLst/>
              <a:cxnLst/>
              <a:rect l="l" t="t" r="r" b="b"/>
              <a:pathLst>
                <a:path w="1582576" h="363994">
                  <a:moveTo>
                    <a:pt x="135160" y="0"/>
                  </a:moveTo>
                  <a:lnTo>
                    <a:pt x="1447416" y="0"/>
                  </a:lnTo>
                  <a:cubicBezTo>
                    <a:pt x="1483263" y="0"/>
                    <a:pt x="1517641" y="14240"/>
                    <a:pt x="1542989" y="39587"/>
                  </a:cubicBezTo>
                  <a:cubicBezTo>
                    <a:pt x="1568336" y="64935"/>
                    <a:pt x="1582576" y="99313"/>
                    <a:pt x="1582576" y="135160"/>
                  </a:cubicBezTo>
                  <a:lnTo>
                    <a:pt x="1582576" y="228834"/>
                  </a:lnTo>
                  <a:cubicBezTo>
                    <a:pt x="1582576" y="264681"/>
                    <a:pt x="1568336" y="299059"/>
                    <a:pt x="1542989" y="324407"/>
                  </a:cubicBezTo>
                  <a:cubicBezTo>
                    <a:pt x="1517641" y="349754"/>
                    <a:pt x="1483263" y="363994"/>
                    <a:pt x="1447416" y="363994"/>
                  </a:cubicBezTo>
                  <a:lnTo>
                    <a:pt x="135160" y="363994"/>
                  </a:lnTo>
                  <a:cubicBezTo>
                    <a:pt x="99313" y="363994"/>
                    <a:pt x="64935" y="349754"/>
                    <a:pt x="39587" y="324407"/>
                  </a:cubicBezTo>
                  <a:cubicBezTo>
                    <a:pt x="14240" y="299059"/>
                    <a:pt x="0" y="264681"/>
                    <a:pt x="0" y="228834"/>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28" name="TextBox 128"/>
            <p:cNvSpPr txBox="1"/>
            <p:nvPr/>
          </p:nvSpPr>
          <p:spPr>
            <a:xfrm>
              <a:off x="0" y="0"/>
              <a:ext cx="1582576" cy="363994"/>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County of Mohave v. U.S. Bureau of Reclamation </a:t>
              </a:r>
            </a:p>
          </p:txBody>
        </p:sp>
      </p:grpSp>
      <p:grpSp>
        <p:nvGrpSpPr>
          <p:cNvPr id="129" name="Group 129"/>
          <p:cNvGrpSpPr/>
          <p:nvPr/>
        </p:nvGrpSpPr>
        <p:grpSpPr>
          <a:xfrm>
            <a:off x="4224811" y="4848683"/>
            <a:ext cx="1972106" cy="436785"/>
            <a:chOff x="0" y="0"/>
            <a:chExt cx="1472627" cy="326160"/>
          </a:xfrm>
        </p:grpSpPr>
        <p:sp>
          <p:nvSpPr>
            <p:cNvPr id="130" name="Freeform 130"/>
            <p:cNvSpPr/>
            <p:nvPr/>
          </p:nvSpPr>
          <p:spPr>
            <a:xfrm>
              <a:off x="0" y="0"/>
              <a:ext cx="1472626" cy="326160"/>
            </a:xfrm>
            <a:custGeom>
              <a:avLst/>
              <a:gdLst/>
              <a:ahLst/>
              <a:cxnLst/>
              <a:rect l="l" t="t" r="r" b="b"/>
              <a:pathLst>
                <a:path w="1472626" h="326160">
                  <a:moveTo>
                    <a:pt x="145251" y="0"/>
                  </a:moveTo>
                  <a:lnTo>
                    <a:pt x="1327375" y="0"/>
                  </a:lnTo>
                  <a:cubicBezTo>
                    <a:pt x="1407595" y="0"/>
                    <a:pt x="1472626" y="65031"/>
                    <a:pt x="1472626" y="145251"/>
                  </a:cubicBezTo>
                  <a:lnTo>
                    <a:pt x="1472626" y="180908"/>
                  </a:lnTo>
                  <a:cubicBezTo>
                    <a:pt x="1472626" y="261129"/>
                    <a:pt x="1407595" y="326160"/>
                    <a:pt x="1327375" y="326160"/>
                  </a:cubicBezTo>
                  <a:lnTo>
                    <a:pt x="145251" y="326160"/>
                  </a:lnTo>
                  <a:cubicBezTo>
                    <a:pt x="65031" y="326160"/>
                    <a:pt x="0" y="261129"/>
                    <a:pt x="0" y="180908"/>
                  </a:cubicBezTo>
                  <a:lnTo>
                    <a:pt x="0" y="145251"/>
                  </a:lnTo>
                  <a:cubicBezTo>
                    <a:pt x="0" y="65031"/>
                    <a:pt x="65031" y="0"/>
                    <a:pt x="145251" y="0"/>
                  </a:cubicBezTo>
                  <a:close/>
                </a:path>
              </a:pathLst>
            </a:custGeom>
            <a:solidFill>
              <a:srgbClr val="5A3E26"/>
            </a:solidFill>
            <a:ln cap="rnd">
              <a:noFill/>
              <a:prstDash val="solid"/>
              <a:round/>
            </a:ln>
          </p:spPr>
          <p:txBody>
            <a:bodyPr/>
            <a:lstStyle/>
            <a:p>
              <a:endParaRPr lang="en-US"/>
            </a:p>
          </p:txBody>
        </p:sp>
        <p:sp>
          <p:nvSpPr>
            <p:cNvPr id="131" name="TextBox 131"/>
            <p:cNvSpPr txBox="1"/>
            <p:nvPr/>
          </p:nvSpPr>
          <p:spPr>
            <a:xfrm>
              <a:off x="0" y="0"/>
              <a:ext cx="1472627"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overconsumption, misuse, misappropriation</a:t>
              </a:r>
            </a:p>
          </p:txBody>
        </p:sp>
      </p:grpSp>
      <p:sp>
        <p:nvSpPr>
          <p:cNvPr id="132" name="AutoShape 132"/>
          <p:cNvSpPr/>
          <p:nvPr/>
        </p:nvSpPr>
        <p:spPr>
          <a:xfrm flipH="1" flipV="1">
            <a:off x="6196918" y="5067076"/>
            <a:ext cx="407629" cy="5081"/>
          </a:xfrm>
          <a:prstGeom prst="line">
            <a:avLst/>
          </a:prstGeom>
          <a:ln w="9525" cap="flat">
            <a:solidFill>
              <a:srgbClr val="F8F8FF"/>
            </a:solidFill>
            <a:prstDash val="solid"/>
            <a:headEnd type="none" w="sm" len="sm"/>
            <a:tailEnd type="none" w="sm" len="sm"/>
          </a:ln>
        </p:spPr>
        <p:txBody>
          <a:bodyPr/>
          <a:lstStyle/>
          <a:p>
            <a:endParaRPr lang="en-US"/>
          </a:p>
        </p:txBody>
      </p:sp>
      <p:sp>
        <p:nvSpPr>
          <p:cNvPr id="133" name="AutoShape 133"/>
          <p:cNvSpPr/>
          <p:nvPr/>
        </p:nvSpPr>
        <p:spPr>
          <a:xfrm flipH="1">
            <a:off x="3812010" y="5067076"/>
            <a:ext cx="412801" cy="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34" name="Group 134"/>
          <p:cNvGrpSpPr/>
          <p:nvPr/>
        </p:nvGrpSpPr>
        <p:grpSpPr>
          <a:xfrm>
            <a:off x="1692662" y="4820805"/>
            <a:ext cx="2119348" cy="492543"/>
            <a:chOff x="0" y="0"/>
            <a:chExt cx="1582576" cy="367795"/>
          </a:xfrm>
        </p:grpSpPr>
        <p:sp>
          <p:nvSpPr>
            <p:cNvPr id="135" name="Freeform 135"/>
            <p:cNvSpPr/>
            <p:nvPr/>
          </p:nvSpPr>
          <p:spPr>
            <a:xfrm>
              <a:off x="0" y="0"/>
              <a:ext cx="1582576" cy="367795"/>
            </a:xfrm>
            <a:custGeom>
              <a:avLst/>
              <a:gdLst/>
              <a:ahLst/>
              <a:cxnLst/>
              <a:rect l="l" t="t" r="r" b="b"/>
              <a:pathLst>
                <a:path w="1582576" h="367795">
                  <a:moveTo>
                    <a:pt x="135160" y="0"/>
                  </a:moveTo>
                  <a:lnTo>
                    <a:pt x="1447416" y="0"/>
                  </a:lnTo>
                  <a:cubicBezTo>
                    <a:pt x="1483263" y="0"/>
                    <a:pt x="1517641" y="14240"/>
                    <a:pt x="1542989" y="39587"/>
                  </a:cubicBezTo>
                  <a:cubicBezTo>
                    <a:pt x="1568336" y="64935"/>
                    <a:pt x="1582576" y="99313"/>
                    <a:pt x="1582576" y="135160"/>
                  </a:cubicBezTo>
                  <a:lnTo>
                    <a:pt x="1582576" y="232635"/>
                  </a:lnTo>
                  <a:cubicBezTo>
                    <a:pt x="1582576" y="268482"/>
                    <a:pt x="1568336" y="302860"/>
                    <a:pt x="1542989" y="328208"/>
                  </a:cubicBezTo>
                  <a:cubicBezTo>
                    <a:pt x="1517641" y="353555"/>
                    <a:pt x="1483263" y="367795"/>
                    <a:pt x="1447416" y="367795"/>
                  </a:cubicBezTo>
                  <a:lnTo>
                    <a:pt x="135160" y="367795"/>
                  </a:lnTo>
                  <a:cubicBezTo>
                    <a:pt x="99313" y="367795"/>
                    <a:pt x="64935" y="353555"/>
                    <a:pt x="39587" y="328208"/>
                  </a:cubicBezTo>
                  <a:cubicBezTo>
                    <a:pt x="14240" y="302860"/>
                    <a:pt x="0" y="268482"/>
                    <a:pt x="0" y="232635"/>
                  </a:cubicBezTo>
                  <a:lnTo>
                    <a:pt x="0" y="135160"/>
                  </a:lnTo>
                  <a:cubicBezTo>
                    <a:pt x="0" y="99313"/>
                    <a:pt x="14240" y="64935"/>
                    <a:pt x="39587" y="39587"/>
                  </a:cubicBezTo>
                  <a:cubicBezTo>
                    <a:pt x="64935" y="14240"/>
                    <a:pt x="99313" y="0"/>
                    <a:pt x="135160" y="0"/>
                  </a:cubicBezTo>
                  <a:close/>
                </a:path>
              </a:pathLst>
            </a:custGeom>
            <a:solidFill>
              <a:srgbClr val="CDBCAD"/>
            </a:solidFill>
            <a:ln cap="rnd">
              <a:noFill/>
              <a:prstDash val="solid"/>
              <a:round/>
            </a:ln>
          </p:spPr>
          <p:txBody>
            <a:bodyPr/>
            <a:lstStyle/>
            <a:p>
              <a:endParaRPr lang="en-US"/>
            </a:p>
          </p:txBody>
        </p:sp>
        <p:sp>
          <p:nvSpPr>
            <p:cNvPr id="136" name="TextBox 136"/>
            <p:cNvSpPr txBox="1"/>
            <p:nvPr/>
          </p:nvSpPr>
          <p:spPr>
            <a:xfrm>
              <a:off x="0" y="0"/>
              <a:ext cx="1582576" cy="367795"/>
            </a:xfrm>
            <a:prstGeom prst="rect">
              <a:avLst/>
            </a:prstGeom>
          </p:spPr>
          <p:txBody>
            <a:bodyPr lIns="18623" tIns="18623" rIns="18623" bIns="18623" rtlCol="0" anchor="ctr"/>
            <a:lstStyle/>
            <a:p>
              <a:pPr marL="0" lvl="0" indent="0" algn="ctr">
                <a:lnSpc>
                  <a:spcPts val="1175"/>
                </a:lnSpc>
              </a:pPr>
              <a:r>
                <a:rPr lang="en-US" sz="979" b="1" i="1">
                  <a:solidFill>
                    <a:srgbClr val="000000"/>
                  </a:solidFill>
                  <a:latin typeface="Open Sauce 1 Bold Italics"/>
                  <a:ea typeface="Open Sauce 1 Bold Italics"/>
                  <a:cs typeface="Open Sauce 1 Bold Italics"/>
                  <a:sym typeface="Open Sauce 1 Bold Italics"/>
                </a:rPr>
                <a:t>Aquifer Science, LLC v. Verhines</a:t>
              </a:r>
            </a:p>
          </p:txBody>
        </p:sp>
      </p:grpSp>
      <p:grpSp>
        <p:nvGrpSpPr>
          <p:cNvPr id="137" name="Group 137"/>
          <p:cNvGrpSpPr/>
          <p:nvPr/>
        </p:nvGrpSpPr>
        <p:grpSpPr>
          <a:xfrm>
            <a:off x="8217058" y="7952280"/>
            <a:ext cx="1652949" cy="436785"/>
            <a:chOff x="0" y="0"/>
            <a:chExt cx="1234303" cy="326160"/>
          </a:xfrm>
        </p:grpSpPr>
        <p:sp>
          <p:nvSpPr>
            <p:cNvPr id="138" name="Freeform 138"/>
            <p:cNvSpPr/>
            <p:nvPr/>
          </p:nvSpPr>
          <p:spPr>
            <a:xfrm>
              <a:off x="0" y="0"/>
              <a:ext cx="1234303" cy="326160"/>
            </a:xfrm>
            <a:custGeom>
              <a:avLst/>
              <a:gdLst/>
              <a:ahLst/>
              <a:cxnLst/>
              <a:rect l="l" t="t" r="r" b="b"/>
              <a:pathLst>
                <a:path w="1234303" h="326160">
                  <a:moveTo>
                    <a:pt x="163080" y="0"/>
                  </a:moveTo>
                  <a:lnTo>
                    <a:pt x="1071223" y="0"/>
                  </a:lnTo>
                  <a:cubicBezTo>
                    <a:pt x="1161289" y="0"/>
                    <a:pt x="1234303" y="73013"/>
                    <a:pt x="1234303" y="163080"/>
                  </a:cubicBezTo>
                  <a:lnTo>
                    <a:pt x="1234303" y="163080"/>
                  </a:lnTo>
                  <a:cubicBezTo>
                    <a:pt x="1234303" y="253146"/>
                    <a:pt x="1161289" y="326160"/>
                    <a:pt x="1071223" y="326160"/>
                  </a:cubicBezTo>
                  <a:lnTo>
                    <a:pt x="163080" y="326160"/>
                  </a:lnTo>
                  <a:cubicBezTo>
                    <a:pt x="73013" y="326160"/>
                    <a:pt x="0" y="253146"/>
                    <a:pt x="0" y="163080"/>
                  </a:cubicBezTo>
                  <a:lnTo>
                    <a:pt x="0" y="163080"/>
                  </a:lnTo>
                  <a:cubicBezTo>
                    <a:pt x="0" y="73013"/>
                    <a:pt x="73013" y="0"/>
                    <a:pt x="163080" y="0"/>
                  </a:cubicBezTo>
                  <a:close/>
                </a:path>
              </a:pathLst>
            </a:custGeom>
            <a:solidFill>
              <a:srgbClr val="D95528"/>
            </a:solidFill>
            <a:ln cap="rnd">
              <a:noFill/>
              <a:prstDash val="solid"/>
              <a:round/>
            </a:ln>
          </p:spPr>
          <p:txBody>
            <a:bodyPr/>
            <a:lstStyle/>
            <a:p>
              <a:endParaRPr lang="en-US"/>
            </a:p>
          </p:txBody>
        </p:sp>
        <p:sp>
          <p:nvSpPr>
            <p:cNvPr id="139" name="TextBox 139"/>
            <p:cNvSpPr txBox="1"/>
            <p:nvPr/>
          </p:nvSpPr>
          <p:spPr>
            <a:xfrm>
              <a:off x="0" y="0"/>
              <a:ext cx="1234303"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Wildfire mitigation</a:t>
              </a:r>
            </a:p>
          </p:txBody>
        </p:sp>
      </p:grpSp>
      <p:sp>
        <p:nvSpPr>
          <p:cNvPr id="140" name="AutoShape 140"/>
          <p:cNvSpPr/>
          <p:nvPr/>
        </p:nvSpPr>
        <p:spPr>
          <a:xfrm>
            <a:off x="9036999" y="7373498"/>
            <a:ext cx="6534" cy="57878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1" name="Group 141"/>
          <p:cNvGrpSpPr/>
          <p:nvPr/>
        </p:nvGrpSpPr>
        <p:grpSpPr>
          <a:xfrm>
            <a:off x="8067195" y="9284179"/>
            <a:ext cx="1952676" cy="590150"/>
            <a:chOff x="0" y="0"/>
            <a:chExt cx="1458117" cy="440681"/>
          </a:xfrm>
        </p:grpSpPr>
        <p:sp>
          <p:nvSpPr>
            <p:cNvPr id="142" name="Freeform 142"/>
            <p:cNvSpPr/>
            <p:nvPr/>
          </p:nvSpPr>
          <p:spPr>
            <a:xfrm>
              <a:off x="0" y="0"/>
              <a:ext cx="1458117" cy="440681"/>
            </a:xfrm>
            <a:custGeom>
              <a:avLst/>
              <a:gdLst/>
              <a:ahLst/>
              <a:cxnLst/>
              <a:rect l="l" t="t" r="r" b="b"/>
              <a:pathLst>
                <a:path w="1458117" h="440681">
                  <a:moveTo>
                    <a:pt x="146697" y="0"/>
                  </a:moveTo>
                  <a:lnTo>
                    <a:pt x="1311421" y="0"/>
                  </a:lnTo>
                  <a:cubicBezTo>
                    <a:pt x="1350327" y="0"/>
                    <a:pt x="1387640" y="15455"/>
                    <a:pt x="1415151" y="42966"/>
                  </a:cubicBezTo>
                  <a:cubicBezTo>
                    <a:pt x="1442662" y="70477"/>
                    <a:pt x="1458117" y="107790"/>
                    <a:pt x="1458117" y="146697"/>
                  </a:cubicBezTo>
                  <a:lnTo>
                    <a:pt x="1458117" y="293985"/>
                  </a:lnTo>
                  <a:cubicBezTo>
                    <a:pt x="1458117" y="332891"/>
                    <a:pt x="1442662" y="370204"/>
                    <a:pt x="1415151" y="397715"/>
                  </a:cubicBezTo>
                  <a:cubicBezTo>
                    <a:pt x="1387640" y="425226"/>
                    <a:pt x="1350327" y="440681"/>
                    <a:pt x="1311421" y="440681"/>
                  </a:cubicBezTo>
                  <a:lnTo>
                    <a:pt x="146697" y="440681"/>
                  </a:lnTo>
                  <a:cubicBezTo>
                    <a:pt x="65678" y="440681"/>
                    <a:pt x="0" y="375003"/>
                    <a:pt x="0" y="293985"/>
                  </a:cubicBezTo>
                  <a:lnTo>
                    <a:pt x="0" y="146697"/>
                  </a:lnTo>
                  <a:cubicBezTo>
                    <a:pt x="0" y="107790"/>
                    <a:pt x="15455" y="70477"/>
                    <a:pt x="42966" y="42966"/>
                  </a:cubicBezTo>
                  <a:cubicBezTo>
                    <a:pt x="70477" y="15455"/>
                    <a:pt x="107790" y="0"/>
                    <a:pt x="146697" y="0"/>
                  </a:cubicBezTo>
                  <a:close/>
                </a:path>
              </a:pathLst>
            </a:custGeom>
            <a:solidFill>
              <a:srgbClr val="F8BEAA"/>
            </a:solidFill>
            <a:ln cap="rnd">
              <a:noFill/>
              <a:prstDash val="solid"/>
              <a:round/>
            </a:ln>
          </p:spPr>
          <p:txBody>
            <a:bodyPr/>
            <a:lstStyle/>
            <a:p>
              <a:endParaRPr lang="en-US"/>
            </a:p>
          </p:txBody>
        </p:sp>
        <p:sp>
          <p:nvSpPr>
            <p:cNvPr id="143" name="TextBox 143"/>
            <p:cNvSpPr txBox="1"/>
            <p:nvPr/>
          </p:nvSpPr>
          <p:spPr>
            <a:xfrm>
              <a:off x="0" y="0"/>
              <a:ext cx="1458117" cy="440681"/>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Klamath-Siskiyou Wildlands Center v. Grantham</a:t>
              </a:r>
            </a:p>
          </p:txBody>
        </p:sp>
      </p:grpSp>
      <p:sp>
        <p:nvSpPr>
          <p:cNvPr id="144" name="AutoShape 144"/>
          <p:cNvSpPr/>
          <p:nvPr/>
        </p:nvSpPr>
        <p:spPr>
          <a:xfrm>
            <a:off x="9043533" y="8389066"/>
            <a:ext cx="0" cy="89511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5" name="Group 145"/>
          <p:cNvGrpSpPr/>
          <p:nvPr/>
        </p:nvGrpSpPr>
        <p:grpSpPr>
          <a:xfrm>
            <a:off x="11936690" y="5553846"/>
            <a:ext cx="1480957" cy="400940"/>
            <a:chOff x="0" y="0"/>
            <a:chExt cx="1105872" cy="299393"/>
          </a:xfrm>
        </p:grpSpPr>
        <p:sp>
          <p:nvSpPr>
            <p:cNvPr id="146" name="Freeform 146"/>
            <p:cNvSpPr/>
            <p:nvPr/>
          </p:nvSpPr>
          <p:spPr>
            <a:xfrm>
              <a:off x="0" y="0"/>
              <a:ext cx="1105872" cy="299393"/>
            </a:xfrm>
            <a:custGeom>
              <a:avLst/>
              <a:gdLst/>
              <a:ahLst/>
              <a:cxnLst/>
              <a:rect l="l" t="t" r="r" b="b"/>
              <a:pathLst>
                <a:path w="1105872" h="299393">
                  <a:moveTo>
                    <a:pt x="149697" y="0"/>
                  </a:moveTo>
                  <a:lnTo>
                    <a:pt x="956175" y="0"/>
                  </a:lnTo>
                  <a:cubicBezTo>
                    <a:pt x="1038850" y="0"/>
                    <a:pt x="1105872" y="67021"/>
                    <a:pt x="1105872" y="149697"/>
                  </a:cubicBezTo>
                  <a:lnTo>
                    <a:pt x="1105872" y="149697"/>
                  </a:lnTo>
                  <a:cubicBezTo>
                    <a:pt x="1105872" y="232372"/>
                    <a:pt x="1038850" y="299393"/>
                    <a:pt x="956175" y="299393"/>
                  </a:cubicBezTo>
                  <a:lnTo>
                    <a:pt x="149697" y="299393"/>
                  </a:lnTo>
                  <a:cubicBezTo>
                    <a:pt x="67021" y="299393"/>
                    <a:pt x="0" y="232372"/>
                    <a:pt x="0" y="149697"/>
                  </a:cubicBezTo>
                  <a:lnTo>
                    <a:pt x="0" y="149697"/>
                  </a:lnTo>
                  <a:cubicBezTo>
                    <a:pt x="0" y="67021"/>
                    <a:pt x="67021" y="0"/>
                    <a:pt x="149697" y="0"/>
                  </a:cubicBezTo>
                  <a:close/>
                </a:path>
              </a:pathLst>
            </a:custGeom>
            <a:solidFill>
              <a:srgbClr val="F1C328"/>
            </a:solidFill>
            <a:ln cap="rnd">
              <a:noFill/>
              <a:prstDash val="solid"/>
              <a:round/>
            </a:ln>
          </p:spPr>
          <p:txBody>
            <a:bodyPr/>
            <a:lstStyle/>
            <a:p>
              <a:endParaRPr lang="en-US"/>
            </a:p>
          </p:txBody>
        </p:sp>
        <p:sp>
          <p:nvSpPr>
            <p:cNvPr id="147" name="TextBox 147"/>
            <p:cNvSpPr txBox="1"/>
            <p:nvPr/>
          </p:nvSpPr>
          <p:spPr>
            <a:xfrm>
              <a:off x="0" y="0"/>
              <a:ext cx="1105872" cy="299393"/>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Property impacts</a:t>
              </a:r>
            </a:p>
          </p:txBody>
        </p:sp>
      </p:grpSp>
      <p:sp>
        <p:nvSpPr>
          <p:cNvPr id="148" name="AutoShape 148"/>
          <p:cNvSpPr/>
          <p:nvPr/>
        </p:nvSpPr>
        <p:spPr>
          <a:xfrm flipH="1" flipV="1">
            <a:off x="11517488" y="5066807"/>
            <a:ext cx="419202" cy="68751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49" name="Group 149"/>
          <p:cNvGrpSpPr/>
          <p:nvPr/>
        </p:nvGrpSpPr>
        <p:grpSpPr>
          <a:xfrm>
            <a:off x="14050383" y="5935925"/>
            <a:ext cx="2119348" cy="689394"/>
            <a:chOff x="0" y="0"/>
            <a:chExt cx="1582576" cy="514789"/>
          </a:xfrm>
        </p:grpSpPr>
        <p:sp>
          <p:nvSpPr>
            <p:cNvPr id="150" name="Freeform 150"/>
            <p:cNvSpPr/>
            <p:nvPr/>
          </p:nvSpPr>
          <p:spPr>
            <a:xfrm>
              <a:off x="0" y="0"/>
              <a:ext cx="1582576" cy="514789"/>
            </a:xfrm>
            <a:custGeom>
              <a:avLst/>
              <a:gdLst/>
              <a:ahLst/>
              <a:cxnLst/>
              <a:rect l="l" t="t" r="r" b="b"/>
              <a:pathLst>
                <a:path w="1582576" h="514789">
                  <a:moveTo>
                    <a:pt x="135160" y="0"/>
                  </a:moveTo>
                  <a:lnTo>
                    <a:pt x="1447416" y="0"/>
                  </a:lnTo>
                  <a:cubicBezTo>
                    <a:pt x="1483263" y="0"/>
                    <a:pt x="1517641" y="14240"/>
                    <a:pt x="1542989" y="39587"/>
                  </a:cubicBezTo>
                  <a:cubicBezTo>
                    <a:pt x="1568336" y="64935"/>
                    <a:pt x="1582576" y="99313"/>
                    <a:pt x="1582576" y="135160"/>
                  </a:cubicBezTo>
                  <a:lnTo>
                    <a:pt x="1582576" y="379629"/>
                  </a:lnTo>
                  <a:cubicBezTo>
                    <a:pt x="1582576" y="415476"/>
                    <a:pt x="1568336" y="449855"/>
                    <a:pt x="1542989" y="475202"/>
                  </a:cubicBezTo>
                  <a:cubicBezTo>
                    <a:pt x="1517641" y="500549"/>
                    <a:pt x="1483263" y="514789"/>
                    <a:pt x="1447416" y="514789"/>
                  </a:cubicBezTo>
                  <a:lnTo>
                    <a:pt x="135160" y="514789"/>
                  </a:lnTo>
                  <a:cubicBezTo>
                    <a:pt x="99313" y="514789"/>
                    <a:pt x="64935" y="500549"/>
                    <a:pt x="39587" y="475202"/>
                  </a:cubicBezTo>
                  <a:cubicBezTo>
                    <a:pt x="14240" y="449855"/>
                    <a:pt x="0" y="415476"/>
                    <a:pt x="0" y="379629"/>
                  </a:cubicBezTo>
                  <a:lnTo>
                    <a:pt x="0" y="135160"/>
                  </a:lnTo>
                  <a:cubicBezTo>
                    <a:pt x="0" y="99313"/>
                    <a:pt x="14240" y="64935"/>
                    <a:pt x="39587" y="39587"/>
                  </a:cubicBezTo>
                  <a:cubicBezTo>
                    <a:pt x="64935" y="14240"/>
                    <a:pt x="99313" y="0"/>
                    <a:pt x="135160" y="0"/>
                  </a:cubicBezTo>
                  <a:close/>
                </a:path>
              </a:pathLst>
            </a:custGeom>
            <a:solidFill>
              <a:srgbClr val="FFEBA9"/>
            </a:solidFill>
            <a:ln cap="rnd">
              <a:noFill/>
              <a:prstDash val="solid"/>
              <a:round/>
            </a:ln>
          </p:spPr>
          <p:txBody>
            <a:bodyPr/>
            <a:lstStyle/>
            <a:p>
              <a:endParaRPr lang="en-US"/>
            </a:p>
          </p:txBody>
        </p:sp>
        <p:sp>
          <p:nvSpPr>
            <p:cNvPr id="151" name="TextBox 151"/>
            <p:cNvSpPr txBox="1"/>
            <p:nvPr/>
          </p:nvSpPr>
          <p:spPr>
            <a:xfrm>
              <a:off x="0" y="0"/>
              <a:ext cx="1582576" cy="514789"/>
            </a:xfrm>
            <a:prstGeom prst="rect">
              <a:avLst/>
            </a:prstGeom>
          </p:spPr>
          <p:txBody>
            <a:bodyPr lIns="18623" tIns="18623" rIns="18623" bIns="18623" rtlCol="0" anchor="ctr"/>
            <a:lstStyle/>
            <a:p>
              <a:pPr algn="ctr">
                <a:lnSpc>
                  <a:spcPts val="1176"/>
                </a:lnSpc>
              </a:pPr>
              <a:endParaRPr/>
            </a:p>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Lindstrom v. California Coastal Commission</a:t>
              </a:r>
            </a:p>
            <a:p>
              <a:pPr algn="ctr">
                <a:lnSpc>
                  <a:spcPts val="1176"/>
                </a:lnSpc>
              </a:pPr>
              <a:endParaRPr lang="en-US" sz="980" b="1" i="1">
                <a:solidFill>
                  <a:srgbClr val="000001"/>
                </a:solidFill>
                <a:latin typeface="Open Sauce 1 Bold Italics"/>
                <a:ea typeface="Open Sauce 1 Bold Italics"/>
                <a:cs typeface="Open Sauce 1 Bold Italics"/>
                <a:sym typeface="Open Sauce 1 Bold Italics"/>
              </a:endParaRPr>
            </a:p>
          </p:txBody>
        </p:sp>
      </p:grpSp>
      <p:sp>
        <p:nvSpPr>
          <p:cNvPr id="152" name="AutoShape 152"/>
          <p:cNvSpPr/>
          <p:nvPr/>
        </p:nvSpPr>
        <p:spPr>
          <a:xfrm>
            <a:off x="13417647" y="5754316"/>
            <a:ext cx="632736" cy="526305"/>
          </a:xfrm>
          <a:prstGeom prst="line">
            <a:avLst/>
          </a:prstGeom>
          <a:ln w="9525" cap="flat">
            <a:solidFill>
              <a:srgbClr val="F8F8FF"/>
            </a:solidFill>
            <a:prstDash val="solid"/>
            <a:headEnd type="none" w="sm" len="sm"/>
            <a:tailEnd type="none" w="sm" len="sm"/>
          </a:ln>
        </p:spPr>
        <p:txBody>
          <a:bodyPr/>
          <a:lstStyle/>
          <a:p>
            <a:endParaRPr lang="en-US"/>
          </a:p>
        </p:txBody>
      </p:sp>
      <p:sp>
        <p:nvSpPr>
          <p:cNvPr id="153" name="AutoShape 153"/>
          <p:cNvSpPr/>
          <p:nvPr/>
        </p:nvSpPr>
        <p:spPr>
          <a:xfrm flipV="1">
            <a:off x="12657401" y="2664012"/>
            <a:ext cx="1125625" cy="870000"/>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54" name="Group 154"/>
          <p:cNvGrpSpPr/>
          <p:nvPr/>
        </p:nvGrpSpPr>
        <p:grpSpPr>
          <a:xfrm>
            <a:off x="11120029" y="3322986"/>
            <a:ext cx="1537372" cy="422053"/>
            <a:chOff x="0" y="0"/>
            <a:chExt cx="1147998" cy="315159"/>
          </a:xfrm>
        </p:grpSpPr>
        <p:sp>
          <p:nvSpPr>
            <p:cNvPr id="155" name="Freeform 155"/>
            <p:cNvSpPr/>
            <p:nvPr/>
          </p:nvSpPr>
          <p:spPr>
            <a:xfrm>
              <a:off x="0" y="0"/>
              <a:ext cx="1147998" cy="315159"/>
            </a:xfrm>
            <a:custGeom>
              <a:avLst/>
              <a:gdLst/>
              <a:ahLst/>
              <a:cxnLst/>
              <a:rect l="l" t="t" r="r" b="b"/>
              <a:pathLst>
                <a:path w="1147998" h="315159">
                  <a:moveTo>
                    <a:pt x="157579" y="0"/>
                  </a:moveTo>
                  <a:lnTo>
                    <a:pt x="990419" y="0"/>
                  </a:lnTo>
                  <a:cubicBezTo>
                    <a:pt x="1032211" y="0"/>
                    <a:pt x="1072292" y="16602"/>
                    <a:pt x="1101844" y="46154"/>
                  </a:cubicBezTo>
                  <a:cubicBezTo>
                    <a:pt x="1131396" y="75706"/>
                    <a:pt x="1147998" y="115787"/>
                    <a:pt x="1147998" y="157579"/>
                  </a:cubicBezTo>
                  <a:lnTo>
                    <a:pt x="1147998" y="157579"/>
                  </a:lnTo>
                  <a:cubicBezTo>
                    <a:pt x="1147998" y="244608"/>
                    <a:pt x="1077448" y="315159"/>
                    <a:pt x="990419" y="315159"/>
                  </a:cubicBezTo>
                  <a:lnTo>
                    <a:pt x="157579" y="315159"/>
                  </a:lnTo>
                  <a:cubicBezTo>
                    <a:pt x="70551" y="315159"/>
                    <a:pt x="0" y="244608"/>
                    <a:pt x="0" y="157579"/>
                  </a:cubicBezTo>
                  <a:lnTo>
                    <a:pt x="0" y="157579"/>
                  </a:lnTo>
                  <a:cubicBezTo>
                    <a:pt x="0" y="70551"/>
                    <a:pt x="70551" y="0"/>
                    <a:pt x="157579" y="0"/>
                  </a:cubicBezTo>
                  <a:close/>
                </a:path>
              </a:pathLst>
            </a:custGeom>
            <a:solidFill>
              <a:srgbClr val="828A8F"/>
            </a:solidFill>
            <a:ln cap="rnd">
              <a:noFill/>
              <a:prstDash val="solid"/>
              <a:round/>
            </a:ln>
          </p:spPr>
          <p:txBody>
            <a:bodyPr/>
            <a:lstStyle/>
            <a:p>
              <a:endParaRPr lang="en-US"/>
            </a:p>
          </p:txBody>
        </p:sp>
        <p:sp>
          <p:nvSpPr>
            <p:cNvPr id="156" name="TextBox 156"/>
            <p:cNvSpPr txBox="1"/>
            <p:nvPr/>
          </p:nvSpPr>
          <p:spPr>
            <a:xfrm>
              <a:off x="0" y="0"/>
              <a:ext cx="1147998" cy="315159"/>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Flood damages</a:t>
              </a:r>
            </a:p>
          </p:txBody>
        </p:sp>
      </p:grpSp>
      <p:grpSp>
        <p:nvGrpSpPr>
          <p:cNvPr id="157" name="Group 157"/>
          <p:cNvGrpSpPr/>
          <p:nvPr/>
        </p:nvGrpSpPr>
        <p:grpSpPr>
          <a:xfrm>
            <a:off x="13041391" y="2100921"/>
            <a:ext cx="2989157" cy="761277"/>
            <a:chOff x="0" y="0"/>
            <a:chExt cx="2232086" cy="568466"/>
          </a:xfrm>
        </p:grpSpPr>
        <p:sp>
          <p:nvSpPr>
            <p:cNvPr id="158" name="Freeform 158"/>
            <p:cNvSpPr/>
            <p:nvPr/>
          </p:nvSpPr>
          <p:spPr>
            <a:xfrm>
              <a:off x="0" y="0"/>
              <a:ext cx="2232086" cy="568466"/>
            </a:xfrm>
            <a:custGeom>
              <a:avLst/>
              <a:gdLst/>
              <a:ahLst/>
              <a:cxnLst/>
              <a:rect l="l" t="t" r="r" b="b"/>
              <a:pathLst>
                <a:path w="2232086" h="568466">
                  <a:moveTo>
                    <a:pt x="95830" y="0"/>
                  </a:moveTo>
                  <a:lnTo>
                    <a:pt x="2136256" y="0"/>
                  </a:lnTo>
                  <a:cubicBezTo>
                    <a:pt x="2189182" y="0"/>
                    <a:pt x="2232086" y="42905"/>
                    <a:pt x="2232086" y="95830"/>
                  </a:cubicBezTo>
                  <a:lnTo>
                    <a:pt x="2232086" y="472636"/>
                  </a:lnTo>
                  <a:cubicBezTo>
                    <a:pt x="2232086" y="525562"/>
                    <a:pt x="2189182" y="568466"/>
                    <a:pt x="2136256" y="568466"/>
                  </a:cubicBezTo>
                  <a:lnTo>
                    <a:pt x="95830" y="568466"/>
                  </a:lnTo>
                  <a:cubicBezTo>
                    <a:pt x="42905" y="568466"/>
                    <a:pt x="0" y="525562"/>
                    <a:pt x="0" y="472636"/>
                  </a:cubicBezTo>
                  <a:lnTo>
                    <a:pt x="0" y="95830"/>
                  </a:lnTo>
                  <a:cubicBezTo>
                    <a:pt x="0" y="42905"/>
                    <a:pt x="42905" y="0"/>
                    <a:pt x="95830" y="0"/>
                  </a:cubicBezTo>
                  <a:close/>
                </a:path>
              </a:pathLst>
            </a:custGeom>
            <a:solidFill>
              <a:srgbClr val="C8D0D5"/>
            </a:solidFill>
            <a:ln cap="rnd">
              <a:noFill/>
              <a:prstDash val="solid"/>
              <a:round/>
            </a:ln>
          </p:spPr>
          <p:txBody>
            <a:bodyPr/>
            <a:lstStyle/>
            <a:p>
              <a:endParaRPr lang="en-US"/>
            </a:p>
          </p:txBody>
        </p:sp>
        <p:sp>
          <p:nvSpPr>
            <p:cNvPr id="159" name="TextBox 159"/>
            <p:cNvSpPr txBox="1"/>
            <p:nvPr/>
          </p:nvSpPr>
          <p:spPr>
            <a:xfrm>
              <a:off x="0" y="0"/>
              <a:ext cx="2232086" cy="568466"/>
            </a:xfrm>
            <a:prstGeom prst="rect">
              <a:avLst/>
            </a:prstGeom>
          </p:spPr>
          <p:txBody>
            <a:bodyPr lIns="18623" tIns="18623" rIns="18623" bIns="18623" rtlCol="0" anchor="ctr"/>
            <a:lstStyle/>
            <a:p>
              <a:pPr algn="ctr">
                <a:lnSpc>
                  <a:spcPts val="1176"/>
                </a:lnSpc>
              </a:pPr>
              <a:r>
                <a:rPr lang="en-US" sz="980" b="1" i="1">
                  <a:solidFill>
                    <a:srgbClr val="000000"/>
                  </a:solidFill>
                  <a:latin typeface="Open Sauce 1 Bold Italics"/>
                  <a:ea typeface="Open Sauce 1 Bold Italics"/>
                  <a:cs typeface="Open Sauce 1 Bold Italics"/>
                  <a:sym typeface="Open Sauce 1 Bold Italics"/>
                </a:rPr>
                <a:t>Illinois Farmers Insurance Co. v. Metropolitan Water Reclamation District of Greater Chicago - Climate Change Litigation </a:t>
              </a:r>
            </a:p>
          </p:txBody>
        </p:sp>
      </p:grpSp>
      <p:grpSp>
        <p:nvGrpSpPr>
          <p:cNvPr id="160" name="Group 160"/>
          <p:cNvGrpSpPr/>
          <p:nvPr/>
        </p:nvGrpSpPr>
        <p:grpSpPr>
          <a:xfrm>
            <a:off x="5283217" y="8748295"/>
            <a:ext cx="2242750" cy="606377"/>
            <a:chOff x="0" y="0"/>
            <a:chExt cx="1674723" cy="452799"/>
          </a:xfrm>
        </p:grpSpPr>
        <p:sp>
          <p:nvSpPr>
            <p:cNvPr id="161" name="Freeform 161"/>
            <p:cNvSpPr/>
            <p:nvPr/>
          </p:nvSpPr>
          <p:spPr>
            <a:xfrm>
              <a:off x="0" y="0"/>
              <a:ext cx="1674723" cy="452799"/>
            </a:xfrm>
            <a:custGeom>
              <a:avLst/>
              <a:gdLst/>
              <a:ahLst/>
              <a:cxnLst/>
              <a:rect l="l" t="t" r="r" b="b"/>
              <a:pathLst>
                <a:path w="1674723" h="452799">
                  <a:moveTo>
                    <a:pt x="127723" y="0"/>
                  </a:moveTo>
                  <a:lnTo>
                    <a:pt x="1547000" y="0"/>
                  </a:lnTo>
                  <a:cubicBezTo>
                    <a:pt x="1580875" y="0"/>
                    <a:pt x="1613361" y="13457"/>
                    <a:pt x="1637314" y="37409"/>
                  </a:cubicBezTo>
                  <a:cubicBezTo>
                    <a:pt x="1661267" y="61362"/>
                    <a:pt x="1674723" y="93849"/>
                    <a:pt x="1674723" y="127723"/>
                  </a:cubicBezTo>
                  <a:lnTo>
                    <a:pt x="1674723" y="325076"/>
                  </a:lnTo>
                  <a:cubicBezTo>
                    <a:pt x="1674723" y="395615"/>
                    <a:pt x="1617540" y="452799"/>
                    <a:pt x="1547000" y="452799"/>
                  </a:cubicBezTo>
                  <a:lnTo>
                    <a:pt x="127723" y="452799"/>
                  </a:lnTo>
                  <a:cubicBezTo>
                    <a:pt x="93849" y="452799"/>
                    <a:pt x="61362" y="439342"/>
                    <a:pt x="37409" y="415389"/>
                  </a:cubicBezTo>
                  <a:cubicBezTo>
                    <a:pt x="13457" y="391437"/>
                    <a:pt x="0" y="358950"/>
                    <a:pt x="0" y="325076"/>
                  </a:cubicBezTo>
                  <a:lnTo>
                    <a:pt x="0" y="127723"/>
                  </a:lnTo>
                  <a:cubicBezTo>
                    <a:pt x="0" y="93849"/>
                    <a:pt x="13457" y="61362"/>
                    <a:pt x="37409" y="37409"/>
                  </a:cubicBezTo>
                  <a:cubicBezTo>
                    <a:pt x="61362" y="13457"/>
                    <a:pt x="93849" y="0"/>
                    <a:pt x="127723" y="0"/>
                  </a:cubicBezTo>
                  <a:close/>
                </a:path>
              </a:pathLst>
            </a:custGeom>
            <a:solidFill>
              <a:srgbClr val="F8BEAA"/>
            </a:solidFill>
            <a:ln cap="rnd">
              <a:noFill/>
              <a:prstDash val="solid"/>
              <a:round/>
            </a:ln>
          </p:spPr>
          <p:txBody>
            <a:bodyPr/>
            <a:lstStyle/>
            <a:p>
              <a:endParaRPr lang="en-US"/>
            </a:p>
          </p:txBody>
        </p:sp>
        <p:sp>
          <p:nvSpPr>
            <p:cNvPr id="162" name="TextBox 162"/>
            <p:cNvSpPr txBox="1"/>
            <p:nvPr/>
          </p:nvSpPr>
          <p:spPr>
            <a:xfrm>
              <a:off x="0" y="0"/>
              <a:ext cx="1674723" cy="452799"/>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Preserve Wild Santee v. City of Santee</a:t>
              </a:r>
            </a:p>
          </p:txBody>
        </p:sp>
      </p:grpSp>
      <p:sp>
        <p:nvSpPr>
          <p:cNvPr id="163" name="AutoShape 163"/>
          <p:cNvSpPr/>
          <p:nvPr/>
        </p:nvSpPr>
        <p:spPr>
          <a:xfrm flipH="1">
            <a:off x="6404592" y="8369813"/>
            <a:ext cx="897479" cy="37848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64" name="Group 164"/>
          <p:cNvGrpSpPr/>
          <p:nvPr/>
        </p:nvGrpSpPr>
        <p:grpSpPr>
          <a:xfrm>
            <a:off x="14050383" y="4862929"/>
            <a:ext cx="2119348" cy="427578"/>
            <a:chOff x="0" y="0"/>
            <a:chExt cx="1582576" cy="319284"/>
          </a:xfrm>
        </p:grpSpPr>
        <p:sp>
          <p:nvSpPr>
            <p:cNvPr id="165" name="Freeform 165"/>
            <p:cNvSpPr/>
            <p:nvPr/>
          </p:nvSpPr>
          <p:spPr>
            <a:xfrm>
              <a:off x="0" y="0"/>
              <a:ext cx="1582576" cy="319284"/>
            </a:xfrm>
            <a:custGeom>
              <a:avLst/>
              <a:gdLst/>
              <a:ahLst/>
              <a:cxnLst/>
              <a:rect l="l" t="t" r="r" b="b"/>
              <a:pathLst>
                <a:path w="1582576" h="319284">
                  <a:moveTo>
                    <a:pt x="135160" y="0"/>
                  </a:moveTo>
                  <a:lnTo>
                    <a:pt x="1447416" y="0"/>
                  </a:lnTo>
                  <a:cubicBezTo>
                    <a:pt x="1483263" y="0"/>
                    <a:pt x="1517641" y="14240"/>
                    <a:pt x="1542989" y="39587"/>
                  </a:cubicBezTo>
                  <a:cubicBezTo>
                    <a:pt x="1568336" y="64935"/>
                    <a:pt x="1582576" y="99313"/>
                    <a:pt x="1582576" y="135160"/>
                  </a:cubicBezTo>
                  <a:lnTo>
                    <a:pt x="1582576" y="184124"/>
                  </a:lnTo>
                  <a:cubicBezTo>
                    <a:pt x="1582576" y="258771"/>
                    <a:pt x="1522063" y="319284"/>
                    <a:pt x="1447416" y="319284"/>
                  </a:cubicBezTo>
                  <a:lnTo>
                    <a:pt x="135160" y="319284"/>
                  </a:lnTo>
                  <a:cubicBezTo>
                    <a:pt x="99313" y="319284"/>
                    <a:pt x="64935" y="305044"/>
                    <a:pt x="39587" y="279697"/>
                  </a:cubicBezTo>
                  <a:cubicBezTo>
                    <a:pt x="14240" y="254349"/>
                    <a:pt x="0" y="219971"/>
                    <a:pt x="0" y="184124"/>
                  </a:cubicBezTo>
                  <a:lnTo>
                    <a:pt x="0" y="135160"/>
                  </a:lnTo>
                  <a:cubicBezTo>
                    <a:pt x="0" y="99313"/>
                    <a:pt x="14240" y="64935"/>
                    <a:pt x="39587" y="39587"/>
                  </a:cubicBezTo>
                  <a:cubicBezTo>
                    <a:pt x="64935" y="14240"/>
                    <a:pt x="99313" y="0"/>
                    <a:pt x="135160" y="0"/>
                  </a:cubicBezTo>
                  <a:close/>
                </a:path>
              </a:pathLst>
            </a:custGeom>
            <a:solidFill>
              <a:srgbClr val="FFEBA9"/>
            </a:solidFill>
            <a:ln cap="rnd">
              <a:noFill/>
              <a:prstDash val="solid"/>
              <a:round/>
            </a:ln>
          </p:spPr>
          <p:txBody>
            <a:bodyPr/>
            <a:lstStyle/>
            <a:p>
              <a:endParaRPr lang="en-US"/>
            </a:p>
          </p:txBody>
        </p:sp>
        <p:sp>
          <p:nvSpPr>
            <p:cNvPr id="166" name="TextBox 166"/>
            <p:cNvSpPr txBox="1"/>
            <p:nvPr/>
          </p:nvSpPr>
          <p:spPr>
            <a:xfrm>
              <a:off x="0" y="0"/>
              <a:ext cx="1582576" cy="319284"/>
            </a:xfrm>
            <a:prstGeom prst="rect">
              <a:avLst/>
            </a:prstGeom>
          </p:spPr>
          <p:txBody>
            <a:bodyPr lIns="18623" tIns="18623" rIns="18623" bIns="18623" rtlCol="0" anchor="ctr"/>
            <a:lstStyle/>
            <a:p>
              <a:pPr algn="ctr">
                <a:lnSpc>
                  <a:spcPts val="1176"/>
                </a:lnSpc>
              </a:pPr>
              <a:r>
                <a:rPr lang="en-US" sz="980" b="1" i="1">
                  <a:solidFill>
                    <a:srgbClr val="000001"/>
                  </a:solidFill>
                  <a:latin typeface="Open Sauce 1 Bold Italics"/>
                  <a:ea typeface="Open Sauce 1 Bold Italics"/>
                  <a:cs typeface="Open Sauce 1 Bold Italics"/>
                  <a:sym typeface="Open Sauce 1 Bold Italics"/>
                </a:rPr>
                <a:t>Sierra Club v. Von Kolnitz</a:t>
              </a:r>
            </a:p>
          </p:txBody>
        </p:sp>
      </p:grpSp>
      <p:sp>
        <p:nvSpPr>
          <p:cNvPr id="167" name="AutoShape 167"/>
          <p:cNvSpPr/>
          <p:nvPr/>
        </p:nvSpPr>
        <p:spPr>
          <a:xfrm>
            <a:off x="13337258" y="5067076"/>
            <a:ext cx="713125" cy="9642"/>
          </a:xfrm>
          <a:prstGeom prst="line">
            <a:avLst/>
          </a:prstGeom>
          <a:ln w="9525" cap="flat">
            <a:solidFill>
              <a:srgbClr val="F8F8FF"/>
            </a:solidFill>
            <a:prstDash val="solid"/>
            <a:headEnd type="none" w="sm" len="sm"/>
            <a:tailEnd type="none" w="sm" len="sm"/>
          </a:ln>
        </p:spPr>
        <p:txBody>
          <a:bodyPr/>
          <a:lstStyle/>
          <a:p>
            <a:endParaRPr lang="en-US"/>
          </a:p>
        </p:txBody>
      </p:sp>
      <p:sp>
        <p:nvSpPr>
          <p:cNvPr id="168" name="AutoShape 168"/>
          <p:cNvSpPr/>
          <p:nvPr/>
        </p:nvSpPr>
        <p:spPr>
          <a:xfrm flipV="1">
            <a:off x="10734250" y="1344322"/>
            <a:ext cx="606723" cy="514702"/>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69" name="Group 169"/>
          <p:cNvGrpSpPr/>
          <p:nvPr/>
        </p:nvGrpSpPr>
        <p:grpSpPr>
          <a:xfrm>
            <a:off x="10416061" y="672023"/>
            <a:ext cx="1849823" cy="672300"/>
            <a:chOff x="0" y="0"/>
            <a:chExt cx="1381314" cy="502025"/>
          </a:xfrm>
        </p:grpSpPr>
        <p:sp>
          <p:nvSpPr>
            <p:cNvPr id="170" name="Freeform 170"/>
            <p:cNvSpPr/>
            <p:nvPr/>
          </p:nvSpPr>
          <p:spPr>
            <a:xfrm>
              <a:off x="0" y="0"/>
              <a:ext cx="1381314" cy="502025"/>
            </a:xfrm>
            <a:custGeom>
              <a:avLst/>
              <a:gdLst/>
              <a:ahLst/>
              <a:cxnLst/>
              <a:rect l="l" t="t" r="r" b="b"/>
              <a:pathLst>
                <a:path w="1381314" h="502025">
                  <a:moveTo>
                    <a:pt x="154853" y="0"/>
                  </a:moveTo>
                  <a:lnTo>
                    <a:pt x="1226461" y="0"/>
                  </a:lnTo>
                  <a:cubicBezTo>
                    <a:pt x="1311984" y="0"/>
                    <a:pt x="1381314" y="69330"/>
                    <a:pt x="1381314" y="154853"/>
                  </a:cubicBezTo>
                  <a:lnTo>
                    <a:pt x="1381314" y="347171"/>
                  </a:lnTo>
                  <a:cubicBezTo>
                    <a:pt x="1381314" y="432695"/>
                    <a:pt x="1311984" y="502025"/>
                    <a:pt x="1226461" y="502025"/>
                  </a:cubicBezTo>
                  <a:lnTo>
                    <a:pt x="154853" y="502025"/>
                  </a:lnTo>
                  <a:cubicBezTo>
                    <a:pt x="69330" y="502025"/>
                    <a:pt x="0" y="432695"/>
                    <a:pt x="0" y="347171"/>
                  </a:cubicBezTo>
                  <a:lnTo>
                    <a:pt x="0" y="154853"/>
                  </a:lnTo>
                  <a:cubicBezTo>
                    <a:pt x="0" y="69330"/>
                    <a:pt x="69330" y="0"/>
                    <a:pt x="154853" y="0"/>
                  </a:cubicBezTo>
                  <a:close/>
                </a:path>
              </a:pathLst>
            </a:custGeom>
            <a:solidFill>
              <a:srgbClr val="EBFCFF"/>
            </a:solidFill>
            <a:ln cap="rnd">
              <a:noFill/>
              <a:prstDash val="solid"/>
              <a:round/>
            </a:ln>
          </p:spPr>
          <p:txBody>
            <a:bodyPr/>
            <a:lstStyle/>
            <a:p>
              <a:endParaRPr lang="en-US"/>
            </a:p>
          </p:txBody>
        </p:sp>
        <p:sp>
          <p:nvSpPr>
            <p:cNvPr id="171" name="TextBox 171"/>
            <p:cNvSpPr txBox="1"/>
            <p:nvPr/>
          </p:nvSpPr>
          <p:spPr>
            <a:xfrm>
              <a:off x="0" y="0"/>
              <a:ext cx="1381314" cy="502025"/>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Lauridsen Family Limited Partnership v. Zoning Board of Appeals of Town of Greenwich</a:t>
              </a:r>
            </a:p>
          </p:txBody>
        </p:sp>
      </p:grpSp>
      <p:sp>
        <p:nvSpPr>
          <p:cNvPr id="172" name="AutoShape 172"/>
          <p:cNvSpPr/>
          <p:nvPr/>
        </p:nvSpPr>
        <p:spPr>
          <a:xfrm flipH="1">
            <a:off x="4583042" y="7204144"/>
            <a:ext cx="1255645" cy="724947"/>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73" name="Group 173"/>
          <p:cNvGrpSpPr/>
          <p:nvPr/>
        </p:nvGrpSpPr>
        <p:grpSpPr>
          <a:xfrm>
            <a:off x="5290340" y="6951445"/>
            <a:ext cx="1480957" cy="436785"/>
            <a:chOff x="0" y="0"/>
            <a:chExt cx="1105872" cy="326160"/>
          </a:xfrm>
        </p:grpSpPr>
        <p:sp>
          <p:nvSpPr>
            <p:cNvPr id="174" name="Freeform 174"/>
            <p:cNvSpPr/>
            <p:nvPr/>
          </p:nvSpPr>
          <p:spPr>
            <a:xfrm>
              <a:off x="0" y="0"/>
              <a:ext cx="1105872" cy="326160"/>
            </a:xfrm>
            <a:custGeom>
              <a:avLst/>
              <a:gdLst/>
              <a:ahLst/>
              <a:cxnLst/>
              <a:rect l="l" t="t" r="r" b="b"/>
              <a:pathLst>
                <a:path w="1105872" h="326160">
                  <a:moveTo>
                    <a:pt x="163080" y="0"/>
                  </a:moveTo>
                  <a:lnTo>
                    <a:pt x="942792" y="0"/>
                  </a:lnTo>
                  <a:cubicBezTo>
                    <a:pt x="1032858" y="0"/>
                    <a:pt x="1105872" y="73013"/>
                    <a:pt x="1105872" y="163080"/>
                  </a:cubicBezTo>
                  <a:lnTo>
                    <a:pt x="1105872" y="163080"/>
                  </a:lnTo>
                  <a:cubicBezTo>
                    <a:pt x="1105872" y="253146"/>
                    <a:pt x="1032858" y="326160"/>
                    <a:pt x="942792" y="326160"/>
                  </a:cubicBezTo>
                  <a:lnTo>
                    <a:pt x="163080" y="326160"/>
                  </a:lnTo>
                  <a:cubicBezTo>
                    <a:pt x="73013" y="326160"/>
                    <a:pt x="0" y="253146"/>
                    <a:pt x="0" y="163080"/>
                  </a:cubicBezTo>
                  <a:lnTo>
                    <a:pt x="0" y="163080"/>
                  </a:lnTo>
                  <a:cubicBezTo>
                    <a:pt x="0" y="73013"/>
                    <a:pt x="73013" y="0"/>
                    <a:pt x="163080" y="0"/>
                  </a:cubicBezTo>
                  <a:close/>
                </a:path>
              </a:pathLst>
            </a:custGeom>
            <a:solidFill>
              <a:srgbClr val="54B377"/>
            </a:solidFill>
            <a:ln cap="rnd">
              <a:noFill/>
              <a:prstDash val="solid"/>
              <a:round/>
            </a:ln>
          </p:spPr>
          <p:txBody>
            <a:bodyPr/>
            <a:lstStyle/>
            <a:p>
              <a:endParaRPr lang="en-US"/>
            </a:p>
          </p:txBody>
        </p:sp>
        <p:sp>
          <p:nvSpPr>
            <p:cNvPr id="175" name="TextBox 175"/>
            <p:cNvSpPr txBox="1"/>
            <p:nvPr/>
          </p:nvSpPr>
          <p:spPr>
            <a:xfrm>
              <a:off x="0" y="0"/>
              <a:ext cx="1105872" cy="326160"/>
            </a:xfrm>
            <a:prstGeom prst="rect">
              <a:avLst/>
            </a:prstGeom>
          </p:spPr>
          <p:txBody>
            <a:bodyPr lIns="18623" tIns="18623" rIns="18623" bIns="18623" rtlCol="0" anchor="ctr"/>
            <a:lstStyle/>
            <a:p>
              <a:pPr marL="0" lvl="0" indent="0" algn="ctr">
                <a:lnSpc>
                  <a:spcPts val="1295"/>
                </a:lnSpc>
              </a:pPr>
              <a:r>
                <a:rPr lang="en-US" sz="1079" b="1">
                  <a:solidFill>
                    <a:srgbClr val="FFFFFF"/>
                  </a:solidFill>
                  <a:latin typeface="Open Sauce 1 Bold"/>
                  <a:ea typeface="Open Sauce 1 Bold"/>
                  <a:cs typeface="Open Sauce 1 Bold"/>
                  <a:sym typeface="Open Sauce 1 Bold"/>
                </a:rPr>
                <a:t>Water quality</a:t>
              </a:r>
            </a:p>
          </p:txBody>
        </p:sp>
      </p:grpSp>
      <p:grpSp>
        <p:nvGrpSpPr>
          <p:cNvPr id="176" name="Group 176"/>
          <p:cNvGrpSpPr/>
          <p:nvPr/>
        </p:nvGrpSpPr>
        <p:grpSpPr>
          <a:xfrm>
            <a:off x="3233303" y="7785564"/>
            <a:ext cx="1983017" cy="400111"/>
            <a:chOff x="0" y="0"/>
            <a:chExt cx="1480774" cy="298774"/>
          </a:xfrm>
        </p:grpSpPr>
        <p:sp>
          <p:nvSpPr>
            <p:cNvPr id="177" name="Freeform 177"/>
            <p:cNvSpPr/>
            <p:nvPr/>
          </p:nvSpPr>
          <p:spPr>
            <a:xfrm>
              <a:off x="0" y="0"/>
              <a:ext cx="1480774" cy="298774"/>
            </a:xfrm>
            <a:custGeom>
              <a:avLst/>
              <a:gdLst/>
              <a:ahLst/>
              <a:cxnLst/>
              <a:rect l="l" t="t" r="r" b="b"/>
              <a:pathLst>
                <a:path w="1480774" h="298774">
                  <a:moveTo>
                    <a:pt x="144452" y="0"/>
                  </a:moveTo>
                  <a:lnTo>
                    <a:pt x="1336322" y="0"/>
                  </a:lnTo>
                  <a:cubicBezTo>
                    <a:pt x="1416100" y="0"/>
                    <a:pt x="1480774" y="64673"/>
                    <a:pt x="1480774" y="144452"/>
                  </a:cubicBezTo>
                  <a:lnTo>
                    <a:pt x="1480774" y="154322"/>
                  </a:lnTo>
                  <a:cubicBezTo>
                    <a:pt x="1480774" y="234101"/>
                    <a:pt x="1416100" y="298774"/>
                    <a:pt x="1336322" y="298774"/>
                  </a:cubicBezTo>
                  <a:lnTo>
                    <a:pt x="144452" y="298774"/>
                  </a:lnTo>
                  <a:cubicBezTo>
                    <a:pt x="64673" y="298774"/>
                    <a:pt x="0" y="234101"/>
                    <a:pt x="0" y="154322"/>
                  </a:cubicBezTo>
                  <a:lnTo>
                    <a:pt x="0" y="144452"/>
                  </a:lnTo>
                  <a:cubicBezTo>
                    <a:pt x="0" y="64673"/>
                    <a:pt x="64673" y="0"/>
                    <a:pt x="144452" y="0"/>
                  </a:cubicBezTo>
                  <a:close/>
                </a:path>
              </a:pathLst>
            </a:custGeom>
            <a:solidFill>
              <a:srgbClr val="A5DBB8"/>
            </a:solidFill>
            <a:ln cap="rnd">
              <a:noFill/>
              <a:prstDash val="solid"/>
              <a:round/>
            </a:ln>
          </p:spPr>
          <p:txBody>
            <a:bodyPr/>
            <a:lstStyle/>
            <a:p>
              <a:endParaRPr lang="en-US"/>
            </a:p>
          </p:txBody>
        </p:sp>
        <p:sp>
          <p:nvSpPr>
            <p:cNvPr id="178" name="TextBox 178"/>
            <p:cNvSpPr txBox="1"/>
            <p:nvPr/>
          </p:nvSpPr>
          <p:spPr>
            <a:xfrm>
              <a:off x="0" y="0"/>
              <a:ext cx="1480774" cy="298774"/>
            </a:xfrm>
            <a:prstGeom prst="rect">
              <a:avLst/>
            </a:prstGeom>
          </p:spPr>
          <p:txBody>
            <a:bodyPr lIns="18623" tIns="18623" rIns="18623" bIns="18623" rtlCol="0" anchor="ctr"/>
            <a:lstStyle/>
            <a:p>
              <a:pPr algn="ctr">
                <a:lnSpc>
                  <a:spcPts val="1175"/>
                </a:lnSpc>
              </a:pPr>
              <a:r>
                <a:rPr lang="en-US" sz="979" b="1" i="1">
                  <a:solidFill>
                    <a:srgbClr val="000001"/>
                  </a:solidFill>
                  <a:latin typeface="Open Sauce 1 Bold Italics"/>
                  <a:ea typeface="Open Sauce 1 Bold Italics"/>
                  <a:cs typeface="Open Sauce 1 Bold Italics"/>
                  <a:sym typeface="Open Sauce 1 Bold Italics"/>
                </a:rPr>
                <a:t>Northwest Environmental Advocates v. EPA</a:t>
              </a:r>
            </a:p>
          </p:txBody>
        </p:sp>
      </p:grpSp>
      <p:sp>
        <p:nvSpPr>
          <p:cNvPr id="179" name="AutoShape 179"/>
          <p:cNvSpPr/>
          <p:nvPr/>
        </p:nvSpPr>
        <p:spPr>
          <a:xfrm flipV="1">
            <a:off x="11888715" y="1311680"/>
            <a:ext cx="1192747" cy="1193103"/>
          </a:xfrm>
          <a:prstGeom prst="line">
            <a:avLst/>
          </a:prstGeom>
          <a:ln w="9525" cap="flat">
            <a:solidFill>
              <a:srgbClr val="F8F8FF"/>
            </a:solidFill>
            <a:prstDash val="solid"/>
            <a:headEnd type="none" w="sm" len="sm"/>
            <a:tailEnd type="none" w="sm" len="sm"/>
          </a:ln>
        </p:spPr>
        <p:txBody>
          <a:bodyPr/>
          <a:lstStyle/>
          <a:p>
            <a:endParaRPr lang="en-US"/>
          </a:p>
        </p:txBody>
      </p:sp>
      <p:grpSp>
        <p:nvGrpSpPr>
          <p:cNvPr id="180" name="Group 180"/>
          <p:cNvGrpSpPr/>
          <p:nvPr/>
        </p:nvGrpSpPr>
        <p:grpSpPr>
          <a:xfrm>
            <a:off x="12339143" y="1163397"/>
            <a:ext cx="2314590" cy="480339"/>
            <a:chOff x="0" y="0"/>
            <a:chExt cx="1728368" cy="358682"/>
          </a:xfrm>
        </p:grpSpPr>
        <p:sp>
          <p:nvSpPr>
            <p:cNvPr id="181" name="Freeform 181"/>
            <p:cNvSpPr/>
            <p:nvPr/>
          </p:nvSpPr>
          <p:spPr>
            <a:xfrm>
              <a:off x="0" y="0"/>
              <a:ext cx="1728368" cy="358682"/>
            </a:xfrm>
            <a:custGeom>
              <a:avLst/>
              <a:gdLst/>
              <a:ahLst/>
              <a:cxnLst/>
              <a:rect l="l" t="t" r="r" b="b"/>
              <a:pathLst>
                <a:path w="1728368" h="358682">
                  <a:moveTo>
                    <a:pt x="123759" y="0"/>
                  </a:moveTo>
                  <a:lnTo>
                    <a:pt x="1604609" y="0"/>
                  </a:lnTo>
                  <a:cubicBezTo>
                    <a:pt x="1672960" y="0"/>
                    <a:pt x="1728368" y="55409"/>
                    <a:pt x="1728368" y="123759"/>
                  </a:cubicBezTo>
                  <a:lnTo>
                    <a:pt x="1728368" y="234923"/>
                  </a:lnTo>
                  <a:cubicBezTo>
                    <a:pt x="1728368" y="303274"/>
                    <a:pt x="1672960" y="358682"/>
                    <a:pt x="1604609" y="358682"/>
                  </a:cubicBezTo>
                  <a:lnTo>
                    <a:pt x="123759" y="358682"/>
                  </a:lnTo>
                  <a:cubicBezTo>
                    <a:pt x="55409" y="358682"/>
                    <a:pt x="0" y="303274"/>
                    <a:pt x="0" y="234923"/>
                  </a:cubicBezTo>
                  <a:lnTo>
                    <a:pt x="0" y="123759"/>
                  </a:lnTo>
                  <a:cubicBezTo>
                    <a:pt x="0" y="55409"/>
                    <a:pt x="55409" y="0"/>
                    <a:pt x="123759" y="0"/>
                  </a:cubicBezTo>
                  <a:close/>
                </a:path>
              </a:pathLst>
            </a:custGeom>
            <a:solidFill>
              <a:srgbClr val="C8D0D5"/>
            </a:solidFill>
            <a:ln cap="rnd">
              <a:noFill/>
              <a:prstDash val="solid"/>
              <a:round/>
            </a:ln>
          </p:spPr>
          <p:txBody>
            <a:bodyPr/>
            <a:lstStyle/>
            <a:p>
              <a:endParaRPr lang="en-US"/>
            </a:p>
          </p:txBody>
        </p:sp>
        <p:sp>
          <p:nvSpPr>
            <p:cNvPr id="182" name="TextBox 182"/>
            <p:cNvSpPr txBox="1"/>
            <p:nvPr/>
          </p:nvSpPr>
          <p:spPr>
            <a:xfrm>
              <a:off x="0" y="0"/>
              <a:ext cx="1728368" cy="358682"/>
            </a:xfrm>
            <a:prstGeom prst="rect">
              <a:avLst/>
            </a:prstGeom>
          </p:spPr>
          <p:txBody>
            <a:bodyPr lIns="18623" tIns="18623" rIns="18623" bIns="18623" rtlCol="0" anchor="ctr"/>
            <a:lstStyle/>
            <a:p>
              <a:pPr algn="ctr">
                <a:lnSpc>
                  <a:spcPts val="1176"/>
                </a:lnSpc>
              </a:pPr>
              <a:r>
                <a:rPr lang="en-US" sz="980" b="1" i="1">
                  <a:solidFill>
                    <a:srgbClr val="000000"/>
                  </a:solidFill>
                  <a:latin typeface="Open Sauce 1 Bold Italics"/>
                  <a:ea typeface="Open Sauce 1 Bold Italics"/>
                  <a:cs typeface="Open Sauce 1 Bold Italics"/>
                  <a:sym typeface="Open Sauce 1 Bold Italics"/>
                </a:rPr>
                <a:t>Md. Small MS4 Coal v. Md. Dep’t of Env’t</a:t>
              </a:r>
            </a:p>
          </p:txBody>
        </p:sp>
      </p:grpSp>
      <p:grpSp>
        <p:nvGrpSpPr>
          <p:cNvPr id="183" name="Group 183"/>
          <p:cNvGrpSpPr/>
          <p:nvPr/>
        </p:nvGrpSpPr>
        <p:grpSpPr>
          <a:xfrm>
            <a:off x="11120029" y="2504783"/>
            <a:ext cx="1537372" cy="436785"/>
            <a:chOff x="0" y="0"/>
            <a:chExt cx="1147998" cy="326160"/>
          </a:xfrm>
        </p:grpSpPr>
        <p:sp>
          <p:nvSpPr>
            <p:cNvPr id="184" name="Freeform 184"/>
            <p:cNvSpPr/>
            <p:nvPr/>
          </p:nvSpPr>
          <p:spPr>
            <a:xfrm>
              <a:off x="0" y="0"/>
              <a:ext cx="1147998" cy="326160"/>
            </a:xfrm>
            <a:custGeom>
              <a:avLst/>
              <a:gdLst/>
              <a:ahLst/>
              <a:cxnLst/>
              <a:rect l="l" t="t" r="r" b="b"/>
              <a:pathLst>
                <a:path w="1147998" h="326160">
                  <a:moveTo>
                    <a:pt x="163080" y="0"/>
                  </a:moveTo>
                  <a:lnTo>
                    <a:pt x="984918" y="0"/>
                  </a:lnTo>
                  <a:cubicBezTo>
                    <a:pt x="1028170" y="0"/>
                    <a:pt x="1069650" y="17182"/>
                    <a:pt x="1100233" y="47765"/>
                  </a:cubicBezTo>
                  <a:cubicBezTo>
                    <a:pt x="1130817" y="78348"/>
                    <a:pt x="1147998" y="119828"/>
                    <a:pt x="1147998" y="163080"/>
                  </a:cubicBezTo>
                  <a:lnTo>
                    <a:pt x="1147998" y="163080"/>
                  </a:lnTo>
                  <a:cubicBezTo>
                    <a:pt x="1147998" y="253146"/>
                    <a:pt x="1074985" y="326160"/>
                    <a:pt x="984918" y="326160"/>
                  </a:cubicBezTo>
                  <a:lnTo>
                    <a:pt x="163080" y="326160"/>
                  </a:lnTo>
                  <a:cubicBezTo>
                    <a:pt x="73013" y="326160"/>
                    <a:pt x="0" y="253146"/>
                    <a:pt x="0" y="163080"/>
                  </a:cubicBezTo>
                  <a:lnTo>
                    <a:pt x="0" y="163080"/>
                  </a:lnTo>
                  <a:cubicBezTo>
                    <a:pt x="0" y="73013"/>
                    <a:pt x="73013" y="0"/>
                    <a:pt x="163080" y="0"/>
                  </a:cubicBezTo>
                  <a:close/>
                </a:path>
              </a:pathLst>
            </a:custGeom>
            <a:solidFill>
              <a:srgbClr val="828A8F"/>
            </a:solidFill>
            <a:ln cap="rnd">
              <a:noFill/>
              <a:prstDash val="solid"/>
              <a:round/>
            </a:ln>
          </p:spPr>
          <p:txBody>
            <a:bodyPr/>
            <a:lstStyle/>
            <a:p>
              <a:endParaRPr lang="en-US"/>
            </a:p>
          </p:txBody>
        </p:sp>
        <p:sp>
          <p:nvSpPr>
            <p:cNvPr id="185" name="TextBox 185"/>
            <p:cNvSpPr txBox="1"/>
            <p:nvPr/>
          </p:nvSpPr>
          <p:spPr>
            <a:xfrm>
              <a:off x="0" y="0"/>
              <a:ext cx="1147998" cy="326160"/>
            </a:xfrm>
            <a:prstGeom prst="rect">
              <a:avLst/>
            </a:prstGeom>
          </p:spPr>
          <p:txBody>
            <a:bodyPr lIns="18623" tIns="18623" rIns="18623" bIns="18623" rtlCol="0" anchor="ctr"/>
            <a:lstStyle/>
            <a:p>
              <a:pPr algn="ctr">
                <a:lnSpc>
                  <a:spcPts val="1295"/>
                </a:lnSpc>
              </a:pPr>
              <a:r>
                <a:rPr lang="en-US" sz="1079" b="1">
                  <a:solidFill>
                    <a:srgbClr val="FFFFFF"/>
                  </a:solidFill>
                  <a:latin typeface="Open Sauce 1 Bold"/>
                  <a:ea typeface="Open Sauce 1 Bold"/>
                  <a:cs typeface="Open Sauce 1 Bold"/>
                  <a:sym typeface="Open Sauce 1 Bold"/>
                </a:rPr>
                <a:t>Planning and Preparation</a:t>
              </a:r>
            </a:p>
          </p:txBody>
        </p:sp>
      </p:grpSp>
      <p:sp>
        <p:nvSpPr>
          <p:cNvPr id="186" name="TextBox 186"/>
          <p:cNvSpPr txBox="1"/>
          <p:nvPr/>
        </p:nvSpPr>
        <p:spPr>
          <a:xfrm>
            <a:off x="992187" y="699885"/>
            <a:ext cx="3965140" cy="1200299"/>
          </a:xfrm>
          <a:prstGeom prst="rect">
            <a:avLst/>
          </a:prstGeom>
        </p:spPr>
        <p:txBody>
          <a:bodyPr lIns="0" tIns="0" rIns="0" bIns="0" rtlCol="0" anchor="t">
            <a:spAutoFit/>
          </a:bodyPr>
          <a:lstStyle/>
          <a:p>
            <a:pPr algn="l">
              <a:lnSpc>
                <a:spcPts val="4799"/>
              </a:lnSpc>
            </a:pPr>
            <a:r>
              <a:rPr lang="en-US" sz="3999" b="1" i="1">
                <a:solidFill>
                  <a:srgbClr val="B2D235"/>
                </a:solidFill>
                <a:latin typeface="Open Sauce 1 Bold Italics"/>
                <a:ea typeface="Open Sauce 1 Bold Italics"/>
                <a:cs typeface="Open Sauce 1 Bold Italics"/>
                <a:sym typeface="Open Sauce 1 Bold Italics"/>
              </a:rPr>
              <a:t>and lead to cases...</a:t>
            </a:r>
          </a:p>
        </p:txBody>
      </p:sp>
      <p:sp>
        <p:nvSpPr>
          <p:cNvPr id="187" name="Freeform 18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188" name="Group 188"/>
          <p:cNvGrpSpPr/>
          <p:nvPr/>
        </p:nvGrpSpPr>
        <p:grpSpPr>
          <a:xfrm>
            <a:off x="11936690" y="4181043"/>
            <a:ext cx="1480957" cy="400940"/>
            <a:chOff x="0" y="0"/>
            <a:chExt cx="1105872" cy="299393"/>
          </a:xfrm>
        </p:grpSpPr>
        <p:sp>
          <p:nvSpPr>
            <p:cNvPr id="189" name="Freeform 189"/>
            <p:cNvSpPr/>
            <p:nvPr/>
          </p:nvSpPr>
          <p:spPr>
            <a:xfrm>
              <a:off x="0" y="0"/>
              <a:ext cx="1105872" cy="299393"/>
            </a:xfrm>
            <a:custGeom>
              <a:avLst/>
              <a:gdLst/>
              <a:ahLst/>
              <a:cxnLst/>
              <a:rect l="l" t="t" r="r" b="b"/>
              <a:pathLst>
                <a:path w="1105872" h="299393">
                  <a:moveTo>
                    <a:pt x="149697" y="0"/>
                  </a:moveTo>
                  <a:lnTo>
                    <a:pt x="956175" y="0"/>
                  </a:lnTo>
                  <a:cubicBezTo>
                    <a:pt x="1038850" y="0"/>
                    <a:pt x="1105872" y="67021"/>
                    <a:pt x="1105872" y="149697"/>
                  </a:cubicBezTo>
                  <a:lnTo>
                    <a:pt x="1105872" y="149697"/>
                  </a:lnTo>
                  <a:cubicBezTo>
                    <a:pt x="1105872" y="232372"/>
                    <a:pt x="1038850" y="299393"/>
                    <a:pt x="956175" y="299393"/>
                  </a:cubicBezTo>
                  <a:lnTo>
                    <a:pt x="149697" y="299393"/>
                  </a:lnTo>
                  <a:cubicBezTo>
                    <a:pt x="67021" y="299393"/>
                    <a:pt x="0" y="232372"/>
                    <a:pt x="0" y="149697"/>
                  </a:cubicBezTo>
                  <a:lnTo>
                    <a:pt x="0" y="149697"/>
                  </a:lnTo>
                  <a:cubicBezTo>
                    <a:pt x="0" y="67021"/>
                    <a:pt x="67021" y="0"/>
                    <a:pt x="149697" y="0"/>
                  </a:cubicBezTo>
                  <a:close/>
                </a:path>
              </a:pathLst>
            </a:custGeom>
            <a:solidFill>
              <a:srgbClr val="F1C328"/>
            </a:solidFill>
            <a:ln cap="rnd">
              <a:noFill/>
              <a:prstDash val="solid"/>
              <a:round/>
            </a:ln>
          </p:spPr>
          <p:txBody>
            <a:bodyPr/>
            <a:lstStyle/>
            <a:p>
              <a:endParaRPr lang="en-US"/>
            </a:p>
          </p:txBody>
        </p:sp>
        <p:sp>
          <p:nvSpPr>
            <p:cNvPr id="190" name="TextBox 190"/>
            <p:cNvSpPr txBox="1"/>
            <p:nvPr/>
          </p:nvSpPr>
          <p:spPr>
            <a:xfrm>
              <a:off x="0" y="0"/>
              <a:ext cx="1105872" cy="299393"/>
            </a:xfrm>
            <a:prstGeom prst="rect">
              <a:avLst/>
            </a:prstGeom>
          </p:spPr>
          <p:txBody>
            <a:bodyPr lIns="18623" tIns="18623" rIns="18623" bIns="18623" rtlCol="0" anchor="ctr"/>
            <a:lstStyle/>
            <a:p>
              <a:pPr algn="ctr">
                <a:lnSpc>
                  <a:spcPts val="1295"/>
                </a:lnSpc>
              </a:pPr>
              <a:r>
                <a:rPr lang="en-US" sz="1079" b="1">
                  <a:solidFill>
                    <a:srgbClr val="000000"/>
                  </a:solidFill>
                  <a:latin typeface="Open Sauce 1 Bold"/>
                  <a:ea typeface="Open Sauce 1 Bold"/>
                  <a:cs typeface="Open Sauce 1 Bold"/>
                  <a:sym typeface="Open Sauce 1 Bold"/>
                </a:rPr>
                <a:t>Planning and siting</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IMPACTS/EXTREME EVENTS</a:t>
            </a:r>
          </a:p>
        </p:txBody>
      </p:sp>
      <p:sp>
        <p:nvSpPr>
          <p:cNvPr id="3" name="TextBox 3"/>
          <p:cNvSpPr txBox="1"/>
          <p:nvPr/>
        </p:nvSpPr>
        <p:spPr>
          <a:xfrm>
            <a:off x="1028700" y="2850185"/>
            <a:ext cx="16230600" cy="409608"/>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Litigation fallout from climate impacts, including those from extreme events:</a:t>
            </a:r>
          </a:p>
        </p:txBody>
      </p:sp>
      <p:grpSp>
        <p:nvGrpSpPr>
          <p:cNvPr id="4" name="Group 4"/>
          <p:cNvGrpSpPr/>
          <p:nvPr/>
        </p:nvGrpSpPr>
        <p:grpSpPr>
          <a:xfrm>
            <a:off x="1054532" y="3709318"/>
            <a:ext cx="5193731" cy="4017117"/>
            <a:chOff x="0" y="0"/>
            <a:chExt cx="1367896" cy="1058006"/>
          </a:xfrm>
        </p:grpSpPr>
        <p:sp>
          <p:nvSpPr>
            <p:cNvPr id="5" name="Freeform 5"/>
            <p:cNvSpPr/>
            <p:nvPr/>
          </p:nvSpPr>
          <p:spPr>
            <a:xfrm>
              <a:off x="0" y="0"/>
              <a:ext cx="1367896" cy="1058006"/>
            </a:xfrm>
            <a:custGeom>
              <a:avLst/>
              <a:gdLst/>
              <a:ahLst/>
              <a:cxnLst/>
              <a:rect l="l" t="t" r="r" b="b"/>
              <a:pathLst>
                <a:path w="1367896" h="1058006">
                  <a:moveTo>
                    <a:pt x="19378" y="0"/>
                  </a:moveTo>
                  <a:lnTo>
                    <a:pt x="1348518" y="0"/>
                  </a:lnTo>
                  <a:cubicBezTo>
                    <a:pt x="1359220" y="0"/>
                    <a:pt x="1367896" y="8676"/>
                    <a:pt x="1367896" y="19378"/>
                  </a:cubicBezTo>
                  <a:lnTo>
                    <a:pt x="1367896" y="1038628"/>
                  </a:lnTo>
                  <a:cubicBezTo>
                    <a:pt x="1367896" y="1043767"/>
                    <a:pt x="1365855" y="1048696"/>
                    <a:pt x="1362220" y="1052331"/>
                  </a:cubicBezTo>
                  <a:cubicBezTo>
                    <a:pt x="1358586" y="1055965"/>
                    <a:pt x="1353657" y="1058006"/>
                    <a:pt x="1348518" y="1058006"/>
                  </a:cubicBezTo>
                  <a:lnTo>
                    <a:pt x="19378" y="1058006"/>
                  </a:lnTo>
                  <a:cubicBezTo>
                    <a:pt x="14239" y="1058006"/>
                    <a:pt x="9310" y="1055965"/>
                    <a:pt x="5676" y="1052331"/>
                  </a:cubicBezTo>
                  <a:cubicBezTo>
                    <a:pt x="2042" y="1048696"/>
                    <a:pt x="0" y="1043767"/>
                    <a:pt x="0" y="1038628"/>
                  </a:cubicBezTo>
                  <a:lnTo>
                    <a:pt x="0" y="19378"/>
                  </a:lnTo>
                  <a:cubicBezTo>
                    <a:pt x="0" y="14239"/>
                    <a:pt x="2042" y="9310"/>
                    <a:pt x="5676" y="5676"/>
                  </a:cubicBezTo>
                  <a:cubicBezTo>
                    <a:pt x="9310" y="2042"/>
                    <a:pt x="14239" y="0"/>
                    <a:pt x="19378" y="0"/>
                  </a:cubicBezTo>
                  <a:close/>
                </a:path>
              </a:pathLst>
            </a:custGeom>
            <a:solidFill>
              <a:srgbClr val="D6DDBA"/>
            </a:solidFill>
          </p:spPr>
          <p:txBody>
            <a:bodyPr/>
            <a:lstStyle/>
            <a:p>
              <a:endParaRPr lang="en-US"/>
            </a:p>
          </p:txBody>
        </p:sp>
        <p:sp>
          <p:nvSpPr>
            <p:cNvPr id="6" name="TextBox 6"/>
            <p:cNvSpPr txBox="1"/>
            <p:nvPr/>
          </p:nvSpPr>
          <p:spPr>
            <a:xfrm>
              <a:off x="0" y="47625"/>
              <a:ext cx="1367896" cy="1010381"/>
            </a:xfrm>
            <a:prstGeom prst="rect">
              <a:avLst/>
            </a:prstGeom>
          </p:spPr>
          <p:txBody>
            <a:bodyPr lIns="50800" tIns="50800" rIns="50800" bIns="50800" rtlCol="0" anchor="ctr"/>
            <a:lstStyle/>
            <a:p>
              <a:pPr algn="ctr">
                <a:lnSpc>
                  <a:spcPts val="2499"/>
                </a:lnSpc>
              </a:pPr>
              <a:endParaRPr/>
            </a:p>
          </p:txBody>
        </p:sp>
      </p:grpSp>
      <p:grpSp>
        <p:nvGrpSpPr>
          <p:cNvPr id="7" name="Group 7"/>
          <p:cNvGrpSpPr/>
          <p:nvPr/>
        </p:nvGrpSpPr>
        <p:grpSpPr>
          <a:xfrm>
            <a:off x="1054532" y="3709318"/>
            <a:ext cx="5193731" cy="1214725"/>
            <a:chOff x="0" y="0"/>
            <a:chExt cx="1367896" cy="319928"/>
          </a:xfrm>
        </p:grpSpPr>
        <p:sp>
          <p:nvSpPr>
            <p:cNvPr id="8" name="Freeform 8"/>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7E9426"/>
            </a:solidFill>
          </p:spPr>
          <p:txBody>
            <a:bodyPr/>
            <a:lstStyle/>
            <a:p>
              <a:endParaRPr lang="en-US"/>
            </a:p>
          </p:txBody>
        </p:sp>
        <p:sp>
          <p:nvSpPr>
            <p:cNvPr id="9" name="TextBox 9"/>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1891084" y="4026184"/>
            <a:ext cx="3516959" cy="580992"/>
          </a:xfrm>
          <a:prstGeom prst="rect">
            <a:avLst/>
          </a:prstGeom>
        </p:spPr>
        <p:txBody>
          <a:bodyPr wrap="square"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HURRICANES</a:t>
            </a:r>
          </a:p>
        </p:txBody>
      </p:sp>
      <p:sp>
        <p:nvSpPr>
          <p:cNvPr id="11" name="TextBox 11"/>
          <p:cNvSpPr txBox="1"/>
          <p:nvPr/>
        </p:nvSpPr>
        <p:spPr>
          <a:xfrm>
            <a:off x="1426069" y="5143500"/>
            <a:ext cx="4446991" cy="2352675"/>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Preparation, damages, and recovery</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A single event can result in </a:t>
            </a:r>
            <a:r>
              <a:rPr lang="en-US" sz="2699" b="1">
                <a:solidFill>
                  <a:srgbClr val="263036"/>
                </a:solidFill>
                <a:latin typeface="Open Sauce 1 Bold"/>
                <a:ea typeface="Open Sauce 1 Bold"/>
                <a:cs typeface="Open Sauce 1 Bold"/>
                <a:sym typeface="Open Sauce 1 Bold"/>
              </a:rPr>
              <a:t>thousands of insurance cases</a:t>
            </a:r>
          </a:p>
        </p:txBody>
      </p:sp>
      <p:sp>
        <p:nvSpPr>
          <p:cNvPr id="12" name="TextBox 12"/>
          <p:cNvSpPr txBox="1"/>
          <p:nvPr/>
        </p:nvSpPr>
        <p:spPr>
          <a:xfrm>
            <a:off x="1502269" y="7916935"/>
            <a:ext cx="4911567" cy="405765"/>
          </a:xfrm>
          <a:prstGeom prst="rect">
            <a:avLst/>
          </a:prstGeom>
        </p:spPr>
        <p:txBody>
          <a:bodyPr lIns="0" tIns="0" rIns="0" bIns="0" rtlCol="0" anchor="t">
            <a:spAutoFit/>
          </a:bodyPr>
          <a:lstStyle/>
          <a:p>
            <a:pPr algn="l">
              <a:lnSpc>
                <a:spcPts val="3359"/>
              </a:lnSpc>
            </a:pPr>
            <a:r>
              <a:rPr lang="en-US" sz="2400">
                <a:solidFill>
                  <a:srgbClr val="D6E1D1"/>
                </a:solidFill>
                <a:latin typeface="Open Sauce 1"/>
                <a:ea typeface="Open Sauce 1"/>
                <a:cs typeface="Open Sauce 1"/>
                <a:sym typeface="Open Sauce 1"/>
              </a:rPr>
              <a:t>Hurricane Maria, 2017</a:t>
            </a:r>
          </a:p>
        </p:txBody>
      </p:sp>
      <p:grpSp>
        <p:nvGrpSpPr>
          <p:cNvPr id="13" name="Group 13"/>
          <p:cNvGrpSpPr/>
          <p:nvPr/>
        </p:nvGrpSpPr>
        <p:grpSpPr>
          <a:xfrm>
            <a:off x="12065569" y="3678838"/>
            <a:ext cx="5193731" cy="4047597"/>
            <a:chOff x="0" y="0"/>
            <a:chExt cx="1367896" cy="1066034"/>
          </a:xfrm>
        </p:grpSpPr>
        <p:sp>
          <p:nvSpPr>
            <p:cNvPr id="14" name="Freeform 14"/>
            <p:cNvSpPr/>
            <p:nvPr/>
          </p:nvSpPr>
          <p:spPr>
            <a:xfrm>
              <a:off x="0" y="0"/>
              <a:ext cx="1367896" cy="1066034"/>
            </a:xfrm>
            <a:custGeom>
              <a:avLst/>
              <a:gdLst/>
              <a:ahLst/>
              <a:cxnLst/>
              <a:rect l="l" t="t" r="r" b="b"/>
              <a:pathLst>
                <a:path w="1367896" h="1066034">
                  <a:moveTo>
                    <a:pt x="19378" y="0"/>
                  </a:moveTo>
                  <a:lnTo>
                    <a:pt x="1348518" y="0"/>
                  </a:lnTo>
                  <a:cubicBezTo>
                    <a:pt x="1359220" y="0"/>
                    <a:pt x="1367896" y="8676"/>
                    <a:pt x="1367896" y="19378"/>
                  </a:cubicBezTo>
                  <a:lnTo>
                    <a:pt x="1367896" y="1046656"/>
                  </a:lnTo>
                  <a:cubicBezTo>
                    <a:pt x="1367896" y="1051795"/>
                    <a:pt x="1365855" y="1056724"/>
                    <a:pt x="1362220" y="1060358"/>
                  </a:cubicBezTo>
                  <a:cubicBezTo>
                    <a:pt x="1358586" y="1063992"/>
                    <a:pt x="1353657" y="1066034"/>
                    <a:pt x="1348518" y="1066034"/>
                  </a:cubicBezTo>
                  <a:lnTo>
                    <a:pt x="19378" y="1066034"/>
                  </a:lnTo>
                  <a:cubicBezTo>
                    <a:pt x="14239" y="1066034"/>
                    <a:pt x="9310" y="1063992"/>
                    <a:pt x="5676" y="1060358"/>
                  </a:cubicBezTo>
                  <a:cubicBezTo>
                    <a:pt x="2042" y="1056724"/>
                    <a:pt x="0" y="1051795"/>
                    <a:pt x="0" y="1046656"/>
                  </a:cubicBezTo>
                  <a:lnTo>
                    <a:pt x="0" y="19378"/>
                  </a:lnTo>
                  <a:cubicBezTo>
                    <a:pt x="0" y="14239"/>
                    <a:pt x="2042" y="9310"/>
                    <a:pt x="5676" y="5676"/>
                  </a:cubicBezTo>
                  <a:cubicBezTo>
                    <a:pt x="9310" y="2042"/>
                    <a:pt x="14239" y="0"/>
                    <a:pt x="19378" y="0"/>
                  </a:cubicBezTo>
                  <a:close/>
                </a:path>
              </a:pathLst>
            </a:custGeom>
            <a:solidFill>
              <a:srgbClr val="C6C8C8"/>
            </a:solidFill>
          </p:spPr>
          <p:txBody>
            <a:bodyPr/>
            <a:lstStyle/>
            <a:p>
              <a:endParaRPr lang="en-US"/>
            </a:p>
          </p:txBody>
        </p:sp>
        <p:sp>
          <p:nvSpPr>
            <p:cNvPr id="15" name="TextBox 15"/>
            <p:cNvSpPr txBox="1"/>
            <p:nvPr/>
          </p:nvSpPr>
          <p:spPr>
            <a:xfrm>
              <a:off x="0" y="47625"/>
              <a:ext cx="1367896" cy="1018409"/>
            </a:xfrm>
            <a:prstGeom prst="rect">
              <a:avLst/>
            </a:prstGeom>
          </p:spPr>
          <p:txBody>
            <a:bodyPr lIns="50800" tIns="50800" rIns="50800" bIns="50800" rtlCol="0" anchor="ctr"/>
            <a:lstStyle/>
            <a:p>
              <a:pPr algn="ctr">
                <a:lnSpc>
                  <a:spcPts val="2499"/>
                </a:lnSpc>
              </a:pPr>
              <a:endParaRPr/>
            </a:p>
          </p:txBody>
        </p:sp>
      </p:grpSp>
      <p:grpSp>
        <p:nvGrpSpPr>
          <p:cNvPr id="16" name="Group 16"/>
          <p:cNvGrpSpPr/>
          <p:nvPr/>
        </p:nvGrpSpPr>
        <p:grpSpPr>
          <a:xfrm>
            <a:off x="12065569" y="3678838"/>
            <a:ext cx="5193731" cy="1214725"/>
            <a:chOff x="0" y="0"/>
            <a:chExt cx="1367896" cy="319928"/>
          </a:xfrm>
        </p:grpSpPr>
        <p:sp>
          <p:nvSpPr>
            <p:cNvPr id="17" name="Freeform 17"/>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484B4B"/>
            </a:solidFill>
          </p:spPr>
          <p:txBody>
            <a:bodyPr/>
            <a:lstStyle/>
            <a:p>
              <a:endParaRPr lang="en-US"/>
            </a:p>
          </p:txBody>
        </p:sp>
        <p:sp>
          <p:nvSpPr>
            <p:cNvPr id="18" name="TextBox 18"/>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19" name="TextBox 19"/>
          <p:cNvSpPr txBox="1"/>
          <p:nvPr/>
        </p:nvSpPr>
        <p:spPr>
          <a:xfrm>
            <a:off x="12561054" y="4000450"/>
            <a:ext cx="4202761" cy="581025"/>
          </a:xfrm>
          <a:prstGeom prst="rect">
            <a:avLst/>
          </a:prstGeom>
        </p:spPr>
        <p:txBody>
          <a:bodyPr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SEA-LEVEL RISE</a:t>
            </a:r>
          </a:p>
        </p:txBody>
      </p:sp>
      <p:sp>
        <p:nvSpPr>
          <p:cNvPr id="20" name="TextBox 20"/>
          <p:cNvSpPr txBox="1"/>
          <p:nvPr/>
        </p:nvSpPr>
        <p:spPr>
          <a:xfrm>
            <a:off x="12438939" y="5143500"/>
            <a:ext cx="4446991" cy="1943199"/>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Property, services, and habitat</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Adaptation actions affect</a:t>
            </a:r>
            <a:r>
              <a:rPr lang="en-US" sz="2699" b="1">
                <a:solidFill>
                  <a:srgbClr val="263036"/>
                </a:solidFill>
                <a:latin typeface="Open Sauce 1 Bold"/>
                <a:ea typeface="Open Sauce 1 Bold"/>
                <a:cs typeface="Open Sauce 1 Bold"/>
                <a:sym typeface="Open Sauce 1 Bold"/>
              </a:rPr>
              <a:t> coastal land management</a:t>
            </a:r>
          </a:p>
        </p:txBody>
      </p:sp>
      <p:sp>
        <p:nvSpPr>
          <p:cNvPr id="21" name="TextBox 21"/>
          <p:cNvSpPr txBox="1"/>
          <p:nvPr/>
        </p:nvSpPr>
        <p:spPr>
          <a:xfrm>
            <a:off x="12282851" y="7916935"/>
            <a:ext cx="4911567" cy="824865"/>
          </a:xfrm>
          <a:prstGeom prst="rect">
            <a:avLst/>
          </a:prstGeom>
        </p:spPr>
        <p:txBody>
          <a:bodyPr lIns="0" tIns="0" rIns="0" bIns="0" rtlCol="0" anchor="t">
            <a:spAutoFit/>
          </a:bodyPr>
          <a:lstStyle/>
          <a:p>
            <a:pPr algn="l">
              <a:lnSpc>
                <a:spcPts val="3359"/>
              </a:lnSpc>
            </a:pPr>
            <a:r>
              <a:rPr lang="en-US" sz="2400" i="1">
                <a:solidFill>
                  <a:srgbClr val="D6E1D1"/>
                </a:solidFill>
                <a:latin typeface="Open Sauce 1 Italics"/>
                <a:ea typeface="Open Sauce 1 Italics"/>
                <a:cs typeface="Open Sauce 1 Italics"/>
                <a:sym typeface="Open Sauce 1 Italics"/>
              </a:rPr>
              <a:t>Lucas v. South Carolina Coastal Council, </a:t>
            </a:r>
            <a:r>
              <a:rPr lang="en-US" sz="2400">
                <a:solidFill>
                  <a:srgbClr val="D6E1D1"/>
                </a:solidFill>
                <a:latin typeface="Open Sauce 1"/>
                <a:ea typeface="Open Sauce 1"/>
                <a:cs typeface="Open Sauce 1"/>
                <a:sym typeface="Open Sauce 1"/>
              </a:rPr>
              <a:t>505 U.S. 1003 (1992)</a:t>
            </a:r>
          </a:p>
        </p:txBody>
      </p:sp>
      <p:grpSp>
        <p:nvGrpSpPr>
          <p:cNvPr id="22" name="Group 22"/>
          <p:cNvGrpSpPr/>
          <p:nvPr/>
        </p:nvGrpSpPr>
        <p:grpSpPr>
          <a:xfrm>
            <a:off x="6560051" y="3694078"/>
            <a:ext cx="5193731" cy="4032357"/>
            <a:chOff x="0" y="0"/>
            <a:chExt cx="1367896" cy="1062020"/>
          </a:xfrm>
        </p:grpSpPr>
        <p:sp>
          <p:nvSpPr>
            <p:cNvPr id="23" name="Freeform 23"/>
            <p:cNvSpPr/>
            <p:nvPr/>
          </p:nvSpPr>
          <p:spPr>
            <a:xfrm>
              <a:off x="0" y="0"/>
              <a:ext cx="1367896" cy="1062020"/>
            </a:xfrm>
            <a:custGeom>
              <a:avLst/>
              <a:gdLst/>
              <a:ahLst/>
              <a:cxnLst/>
              <a:rect l="l" t="t" r="r" b="b"/>
              <a:pathLst>
                <a:path w="1367896" h="1062020">
                  <a:moveTo>
                    <a:pt x="19378" y="0"/>
                  </a:moveTo>
                  <a:lnTo>
                    <a:pt x="1348518" y="0"/>
                  </a:lnTo>
                  <a:cubicBezTo>
                    <a:pt x="1359220" y="0"/>
                    <a:pt x="1367896" y="8676"/>
                    <a:pt x="1367896" y="19378"/>
                  </a:cubicBezTo>
                  <a:lnTo>
                    <a:pt x="1367896" y="1042642"/>
                  </a:lnTo>
                  <a:cubicBezTo>
                    <a:pt x="1367896" y="1047781"/>
                    <a:pt x="1365855" y="1052710"/>
                    <a:pt x="1362220" y="1056344"/>
                  </a:cubicBezTo>
                  <a:cubicBezTo>
                    <a:pt x="1358586" y="1059978"/>
                    <a:pt x="1353657" y="1062020"/>
                    <a:pt x="1348518" y="1062020"/>
                  </a:cubicBezTo>
                  <a:lnTo>
                    <a:pt x="19378" y="1062020"/>
                  </a:lnTo>
                  <a:cubicBezTo>
                    <a:pt x="14239" y="1062020"/>
                    <a:pt x="9310" y="1059978"/>
                    <a:pt x="5676" y="1056344"/>
                  </a:cubicBezTo>
                  <a:cubicBezTo>
                    <a:pt x="2042" y="1052710"/>
                    <a:pt x="0" y="1047781"/>
                    <a:pt x="0" y="1042642"/>
                  </a:cubicBezTo>
                  <a:lnTo>
                    <a:pt x="0" y="19378"/>
                  </a:lnTo>
                  <a:cubicBezTo>
                    <a:pt x="0" y="14239"/>
                    <a:pt x="2042" y="9310"/>
                    <a:pt x="5676" y="5676"/>
                  </a:cubicBezTo>
                  <a:cubicBezTo>
                    <a:pt x="9310" y="2042"/>
                    <a:pt x="14239" y="0"/>
                    <a:pt x="19378" y="0"/>
                  </a:cubicBezTo>
                  <a:close/>
                </a:path>
              </a:pathLst>
            </a:custGeom>
            <a:solidFill>
              <a:srgbClr val="BBE1E4"/>
            </a:solidFill>
          </p:spPr>
          <p:txBody>
            <a:bodyPr/>
            <a:lstStyle/>
            <a:p>
              <a:endParaRPr lang="en-US"/>
            </a:p>
          </p:txBody>
        </p:sp>
        <p:sp>
          <p:nvSpPr>
            <p:cNvPr id="24" name="TextBox 24"/>
            <p:cNvSpPr txBox="1"/>
            <p:nvPr/>
          </p:nvSpPr>
          <p:spPr>
            <a:xfrm>
              <a:off x="0" y="47625"/>
              <a:ext cx="1367896" cy="1014395"/>
            </a:xfrm>
            <a:prstGeom prst="rect">
              <a:avLst/>
            </a:prstGeom>
          </p:spPr>
          <p:txBody>
            <a:bodyPr lIns="50800" tIns="50800" rIns="50800" bIns="50800" rtlCol="0" anchor="ctr"/>
            <a:lstStyle/>
            <a:p>
              <a:pPr algn="ctr">
                <a:lnSpc>
                  <a:spcPts val="2499"/>
                </a:lnSpc>
              </a:pPr>
              <a:endParaRPr/>
            </a:p>
          </p:txBody>
        </p:sp>
      </p:grpSp>
      <p:grpSp>
        <p:nvGrpSpPr>
          <p:cNvPr id="25" name="Group 25"/>
          <p:cNvGrpSpPr/>
          <p:nvPr/>
        </p:nvGrpSpPr>
        <p:grpSpPr>
          <a:xfrm>
            <a:off x="6560051" y="3694078"/>
            <a:ext cx="5193731" cy="1214725"/>
            <a:chOff x="0" y="0"/>
            <a:chExt cx="1367896" cy="319928"/>
          </a:xfrm>
        </p:grpSpPr>
        <p:sp>
          <p:nvSpPr>
            <p:cNvPr id="26" name="Freeform 26"/>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006D75"/>
            </a:solidFill>
          </p:spPr>
          <p:txBody>
            <a:bodyPr/>
            <a:lstStyle/>
            <a:p>
              <a:endParaRPr lang="en-US"/>
            </a:p>
          </p:txBody>
        </p:sp>
        <p:sp>
          <p:nvSpPr>
            <p:cNvPr id="27" name="TextBox 27"/>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7168471" y="4014478"/>
            <a:ext cx="3951057" cy="581025"/>
          </a:xfrm>
          <a:prstGeom prst="rect">
            <a:avLst/>
          </a:prstGeom>
        </p:spPr>
        <p:txBody>
          <a:bodyPr wrap="square" lIns="0" tIns="0" rIns="0" bIns="0" rtlCol="0" anchor="t">
            <a:spAutoFit/>
          </a:bodyPr>
          <a:lstStyle/>
          <a:p>
            <a:pPr algn="ctr">
              <a:lnSpc>
                <a:spcPts val="4680"/>
              </a:lnSpc>
            </a:pPr>
            <a:r>
              <a:rPr lang="en-US" sz="3900" b="1">
                <a:solidFill>
                  <a:srgbClr val="FFFFFF"/>
                </a:solidFill>
                <a:latin typeface="Open Sauce 1 Heavy"/>
                <a:ea typeface="Open Sauce 1 Heavy"/>
                <a:cs typeface="Open Sauce 1 Heavy"/>
                <a:sym typeface="Open Sauce 1 Heavy"/>
              </a:rPr>
              <a:t>EXTREME HEAT</a:t>
            </a:r>
          </a:p>
        </p:txBody>
      </p:sp>
      <p:sp>
        <p:nvSpPr>
          <p:cNvPr id="29" name="TextBox 29"/>
          <p:cNvSpPr txBox="1"/>
          <p:nvPr/>
        </p:nvSpPr>
        <p:spPr>
          <a:xfrm>
            <a:off x="6933420" y="5143500"/>
            <a:ext cx="4446991" cy="2352675"/>
          </a:xfrm>
          <a:prstGeom prst="rect">
            <a:avLst/>
          </a:prstGeom>
        </p:spPr>
        <p:txBody>
          <a:bodyPr lIns="0" tIns="0" rIns="0" bIns="0" rtlCol="0" anchor="t">
            <a:spAutoFit/>
          </a:bodyPr>
          <a:lstStyle/>
          <a:p>
            <a:pPr algn="l">
              <a:lnSpc>
                <a:spcPts val="3239"/>
              </a:lnSpc>
            </a:pPr>
            <a:r>
              <a:rPr lang="en-US" sz="2699">
                <a:solidFill>
                  <a:srgbClr val="263036"/>
                </a:solidFill>
                <a:latin typeface="Open Sauce 1"/>
                <a:ea typeface="Open Sauce 1"/>
                <a:cs typeface="Open Sauce 1"/>
                <a:sym typeface="Open Sauce 1"/>
              </a:rPr>
              <a:t>Health and safety</a:t>
            </a:r>
          </a:p>
          <a:p>
            <a:pPr algn="l">
              <a:lnSpc>
                <a:spcPts val="2400"/>
              </a:lnSpc>
            </a:pPr>
            <a:endParaRPr lang="en-US" sz="2699">
              <a:solidFill>
                <a:srgbClr val="263036"/>
              </a:solidFill>
              <a:latin typeface="Open Sauce 1"/>
              <a:ea typeface="Open Sauce 1"/>
              <a:cs typeface="Open Sauce 1"/>
              <a:sym typeface="Open Sauce 1"/>
            </a:endParaRPr>
          </a:p>
          <a:p>
            <a:pPr algn="l">
              <a:lnSpc>
                <a:spcPts val="3239"/>
              </a:lnSpc>
            </a:pPr>
            <a:r>
              <a:rPr lang="en-US" sz="2699">
                <a:solidFill>
                  <a:srgbClr val="263036"/>
                </a:solidFill>
                <a:latin typeface="Open Sauce 1"/>
                <a:ea typeface="Open Sauce 1"/>
                <a:cs typeface="Open Sauce 1"/>
                <a:sym typeface="Open Sauce 1"/>
              </a:rPr>
              <a:t>Relevant for </a:t>
            </a:r>
            <a:r>
              <a:rPr lang="en-US" sz="2699" b="1">
                <a:solidFill>
                  <a:srgbClr val="263036"/>
                </a:solidFill>
                <a:latin typeface="Open Sauce 1 Bold"/>
                <a:ea typeface="Open Sauce 1 Bold"/>
                <a:cs typeface="Open Sauce 1 Bold"/>
                <a:sym typeface="Open Sauce 1 Bold"/>
              </a:rPr>
              <a:t>private employers and public institutions</a:t>
            </a:r>
            <a:r>
              <a:rPr lang="en-US" sz="2699">
                <a:solidFill>
                  <a:srgbClr val="263036"/>
                </a:solidFill>
                <a:latin typeface="Open Sauce 1"/>
                <a:ea typeface="Open Sauce 1"/>
                <a:cs typeface="Open Sauce 1"/>
                <a:sym typeface="Open Sauce 1"/>
              </a:rPr>
              <a:t> alike</a:t>
            </a:r>
          </a:p>
          <a:p>
            <a:pPr algn="l">
              <a:lnSpc>
                <a:spcPts val="3239"/>
              </a:lnSpc>
            </a:pPr>
            <a:endParaRPr lang="en-US" sz="2699">
              <a:solidFill>
                <a:srgbClr val="263036"/>
              </a:solidFill>
              <a:latin typeface="Open Sauce 1"/>
              <a:ea typeface="Open Sauce 1"/>
              <a:cs typeface="Open Sauce 1"/>
              <a:sym typeface="Open Sauce 1"/>
            </a:endParaRPr>
          </a:p>
        </p:txBody>
      </p:sp>
      <p:sp>
        <p:nvSpPr>
          <p:cNvPr id="30" name="TextBox 30"/>
          <p:cNvSpPr txBox="1"/>
          <p:nvPr/>
        </p:nvSpPr>
        <p:spPr>
          <a:xfrm>
            <a:off x="6775040" y="7916935"/>
            <a:ext cx="4763751" cy="824865"/>
          </a:xfrm>
          <a:prstGeom prst="rect">
            <a:avLst/>
          </a:prstGeom>
        </p:spPr>
        <p:txBody>
          <a:bodyPr lIns="0" tIns="0" rIns="0" bIns="0" rtlCol="0" anchor="t">
            <a:spAutoFit/>
          </a:bodyPr>
          <a:lstStyle/>
          <a:p>
            <a:pPr algn="l">
              <a:lnSpc>
                <a:spcPts val="3359"/>
              </a:lnSpc>
            </a:pPr>
            <a:r>
              <a:rPr lang="en-US" sz="2400" i="1">
                <a:solidFill>
                  <a:srgbClr val="D6E1D1"/>
                </a:solidFill>
                <a:latin typeface="Open Sauce 1 Italics"/>
                <a:ea typeface="Open Sauce 1 Italics"/>
                <a:cs typeface="Open Sauce 1 Italics"/>
                <a:sym typeface="Open Sauce 1 Italics"/>
              </a:rPr>
              <a:t>Tiede v. Collier</a:t>
            </a:r>
            <a:r>
              <a:rPr lang="en-US" sz="2400">
                <a:solidFill>
                  <a:srgbClr val="D6E1D1"/>
                </a:solidFill>
                <a:latin typeface="Open Sauce 1"/>
                <a:ea typeface="Open Sauce 1"/>
                <a:cs typeface="Open Sauce 1"/>
                <a:sym typeface="Open Sauce 1"/>
              </a:rPr>
              <a:t>, 796 F.Supp.3d 275 (W.D. Tex. 2025)</a:t>
            </a:r>
          </a:p>
        </p:txBody>
      </p:sp>
      <p:sp>
        <p:nvSpPr>
          <p:cNvPr id="31" name="Freeform 3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71056" y="2445321"/>
            <a:ext cx="8555179" cy="6812979"/>
            <a:chOff x="0" y="0"/>
            <a:chExt cx="6365240" cy="5069005"/>
          </a:xfrm>
        </p:grpSpPr>
        <p:sp>
          <p:nvSpPr>
            <p:cNvPr id="3" name="Freeform 3"/>
            <p:cNvSpPr/>
            <p:nvPr/>
          </p:nvSpPr>
          <p:spPr>
            <a:xfrm>
              <a:off x="0" y="0"/>
              <a:ext cx="6365240" cy="5069005"/>
            </a:xfrm>
            <a:custGeom>
              <a:avLst/>
              <a:gdLst/>
              <a:ahLst/>
              <a:cxnLst/>
              <a:rect l="l" t="t" r="r" b="b"/>
              <a:pathLst>
                <a:path w="6365240" h="5069005">
                  <a:moveTo>
                    <a:pt x="5951220" y="5069005"/>
                  </a:moveTo>
                  <a:lnTo>
                    <a:pt x="414020" y="5069005"/>
                  </a:lnTo>
                  <a:cubicBezTo>
                    <a:pt x="185420" y="5069005"/>
                    <a:pt x="0" y="4846760"/>
                    <a:pt x="0" y="4574282"/>
                  </a:cubicBezTo>
                  <a:lnTo>
                    <a:pt x="0" y="496245"/>
                  </a:lnTo>
                  <a:cubicBezTo>
                    <a:pt x="0" y="222245"/>
                    <a:pt x="185420" y="0"/>
                    <a:pt x="414020" y="0"/>
                  </a:cubicBezTo>
                  <a:lnTo>
                    <a:pt x="5951220" y="0"/>
                  </a:lnTo>
                  <a:cubicBezTo>
                    <a:pt x="6179820" y="0"/>
                    <a:pt x="6365240" y="222245"/>
                    <a:pt x="6365240" y="496245"/>
                  </a:cubicBezTo>
                  <a:lnTo>
                    <a:pt x="6365240" y="4574282"/>
                  </a:lnTo>
                  <a:cubicBezTo>
                    <a:pt x="6365240" y="4846760"/>
                    <a:pt x="6179820" y="5069005"/>
                    <a:pt x="5951220" y="5069005"/>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1059364" y="8191904"/>
            <a:ext cx="8578562" cy="1066396"/>
            <a:chOff x="0" y="0"/>
            <a:chExt cx="2204729" cy="274069"/>
          </a:xfrm>
        </p:grpSpPr>
        <p:sp>
          <p:nvSpPr>
            <p:cNvPr id="5" name="Freeform 5"/>
            <p:cNvSpPr/>
            <p:nvPr/>
          </p:nvSpPr>
          <p:spPr>
            <a:xfrm>
              <a:off x="0" y="0"/>
              <a:ext cx="2204729" cy="274069"/>
            </a:xfrm>
            <a:custGeom>
              <a:avLst/>
              <a:gdLst/>
              <a:ahLst/>
              <a:cxnLst/>
              <a:rect l="l" t="t" r="r" b="b"/>
              <a:pathLst>
                <a:path w="2204729" h="274069">
                  <a:moveTo>
                    <a:pt x="9025" y="0"/>
                  </a:moveTo>
                  <a:lnTo>
                    <a:pt x="2195705" y="0"/>
                  </a:lnTo>
                  <a:cubicBezTo>
                    <a:pt x="2198098" y="0"/>
                    <a:pt x="2200393" y="951"/>
                    <a:pt x="2202086" y="2643"/>
                  </a:cubicBezTo>
                  <a:cubicBezTo>
                    <a:pt x="2203778" y="4336"/>
                    <a:pt x="2204729" y="6631"/>
                    <a:pt x="2204729" y="9025"/>
                  </a:cubicBezTo>
                  <a:lnTo>
                    <a:pt x="2204729" y="265044"/>
                  </a:lnTo>
                  <a:cubicBezTo>
                    <a:pt x="2204729" y="270028"/>
                    <a:pt x="2200689" y="274069"/>
                    <a:pt x="2195705" y="274069"/>
                  </a:cubicBezTo>
                  <a:lnTo>
                    <a:pt x="9025" y="274069"/>
                  </a:lnTo>
                  <a:cubicBezTo>
                    <a:pt x="4041" y="274069"/>
                    <a:pt x="0" y="270028"/>
                    <a:pt x="0" y="265044"/>
                  </a:cubicBezTo>
                  <a:lnTo>
                    <a:pt x="0" y="9025"/>
                  </a:lnTo>
                  <a:cubicBezTo>
                    <a:pt x="0" y="6631"/>
                    <a:pt x="951" y="4336"/>
                    <a:pt x="2643" y="2643"/>
                  </a:cubicBezTo>
                  <a:cubicBezTo>
                    <a:pt x="4336" y="951"/>
                    <a:pt x="6631" y="0"/>
                    <a:pt x="9025" y="0"/>
                  </a:cubicBezTo>
                  <a:close/>
                </a:path>
              </a:pathLst>
            </a:custGeom>
            <a:solidFill>
              <a:srgbClr val="D6E1D1"/>
            </a:solidFill>
          </p:spPr>
          <p:txBody>
            <a:bodyPr/>
            <a:lstStyle/>
            <a:p>
              <a:endParaRPr lang="en-US"/>
            </a:p>
          </p:txBody>
        </p:sp>
        <p:sp>
          <p:nvSpPr>
            <p:cNvPr id="6" name="TextBox 6"/>
            <p:cNvSpPr txBox="1"/>
            <p:nvPr/>
          </p:nvSpPr>
          <p:spPr>
            <a:xfrm>
              <a:off x="0" y="47625"/>
              <a:ext cx="2204729" cy="226444"/>
            </a:xfrm>
            <a:prstGeom prst="rect">
              <a:avLst/>
            </a:prstGeom>
          </p:spPr>
          <p:txBody>
            <a:bodyPr lIns="52059" tIns="52059" rIns="52059" bIns="52059" rtlCol="0" anchor="ctr"/>
            <a:lstStyle/>
            <a:p>
              <a:pPr algn="ctr">
                <a:lnSpc>
                  <a:spcPts val="2500"/>
                </a:lnSpc>
              </a:pPr>
              <a:endParaRPr/>
            </a:p>
          </p:txBody>
        </p:sp>
      </p:grpSp>
      <p:sp>
        <p:nvSpPr>
          <p:cNvPr id="7" name="TextBox 7"/>
          <p:cNvSpPr txBox="1"/>
          <p:nvPr/>
        </p:nvSpPr>
        <p:spPr>
          <a:xfrm>
            <a:off x="1367671" y="8553652"/>
            <a:ext cx="7961948" cy="352425"/>
          </a:xfrm>
          <a:prstGeom prst="rect">
            <a:avLst/>
          </a:prstGeom>
        </p:spPr>
        <p:txBody>
          <a:bodyPr lIns="0" tIns="0" rIns="0" bIns="0" rtlCol="0" anchor="t">
            <a:spAutoFit/>
          </a:bodyPr>
          <a:lstStyle/>
          <a:p>
            <a:pPr algn="l">
              <a:lnSpc>
                <a:spcPts val="2899"/>
              </a:lnSpc>
            </a:pPr>
            <a:r>
              <a:rPr lang="en-US" sz="2416" b="1">
                <a:solidFill>
                  <a:srgbClr val="263036"/>
                </a:solidFill>
                <a:latin typeface="Open Sauce 1 Bold"/>
                <a:ea typeface="Open Sauce 1 Bold"/>
                <a:cs typeface="Open Sauce 1 Bold"/>
                <a:sym typeface="Open Sauce 1 Bold"/>
              </a:rPr>
              <a:t>Calculating climate damages from Hurricane Sandy</a:t>
            </a:r>
          </a:p>
        </p:txBody>
      </p:sp>
      <p:grpSp>
        <p:nvGrpSpPr>
          <p:cNvPr id="8" name="Group 8"/>
          <p:cNvGrpSpPr/>
          <p:nvPr/>
        </p:nvGrpSpPr>
        <p:grpSpPr>
          <a:xfrm>
            <a:off x="10250925" y="4534674"/>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C7CE"/>
            </a:solidFill>
          </p:spPr>
          <p:txBody>
            <a:bodyPr/>
            <a:lstStyle/>
            <a:p>
              <a:endParaRPr lang="en-US"/>
            </a:p>
          </p:txBody>
        </p:sp>
        <p:sp>
          <p:nvSpPr>
            <p:cNvPr id="10" name="TextBox 10"/>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11" name="TextBox 11"/>
          <p:cNvSpPr txBox="1"/>
          <p:nvPr/>
        </p:nvSpPr>
        <p:spPr>
          <a:xfrm>
            <a:off x="1028700" y="1019175"/>
            <a:ext cx="16230600"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IMPACTS</a:t>
            </a:r>
          </a:p>
        </p:txBody>
      </p:sp>
      <p:grpSp>
        <p:nvGrpSpPr>
          <p:cNvPr id="12" name="Group 12"/>
          <p:cNvGrpSpPr/>
          <p:nvPr/>
        </p:nvGrpSpPr>
        <p:grpSpPr>
          <a:xfrm>
            <a:off x="13948627" y="4534674"/>
            <a:ext cx="3086100" cy="30861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C7CE"/>
            </a:solidFill>
          </p:spPr>
          <p:txBody>
            <a:bodyPr/>
            <a:lstStyle/>
            <a:p>
              <a:endParaRPr lang="en-US"/>
            </a:p>
          </p:txBody>
        </p:sp>
        <p:sp>
          <p:nvSpPr>
            <p:cNvPr id="14" name="TextBox 14"/>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15" name="TextBox 15"/>
          <p:cNvSpPr txBox="1"/>
          <p:nvPr/>
        </p:nvSpPr>
        <p:spPr>
          <a:xfrm>
            <a:off x="10947083" y="4834680"/>
            <a:ext cx="1680696" cy="1790700"/>
          </a:xfrm>
          <a:prstGeom prst="rect">
            <a:avLst/>
          </a:prstGeom>
        </p:spPr>
        <p:txBody>
          <a:bodyPr lIns="0" tIns="0" rIns="0" bIns="0" rtlCol="0" anchor="t">
            <a:spAutoFit/>
          </a:bodyPr>
          <a:lstStyle/>
          <a:p>
            <a:pPr algn="ctr">
              <a:lnSpc>
                <a:spcPts val="9188"/>
              </a:lnSpc>
            </a:pPr>
            <a:r>
              <a:rPr lang="en-US" sz="7656" b="1">
                <a:solidFill>
                  <a:srgbClr val="FFFFFF"/>
                </a:solidFill>
                <a:latin typeface="Open Sauce 1 Bold"/>
                <a:ea typeface="Open Sauce 1 Bold"/>
                <a:cs typeface="Open Sauce 1 Bold"/>
                <a:sym typeface="Open Sauce 1 Bold"/>
              </a:rPr>
              <a:t>$8</a:t>
            </a:r>
          </a:p>
          <a:p>
            <a:pPr algn="ctr">
              <a:lnSpc>
                <a:spcPts val="5040"/>
              </a:lnSpc>
            </a:pPr>
            <a:r>
              <a:rPr lang="en-US" sz="4200" b="1">
                <a:solidFill>
                  <a:srgbClr val="FFFFFF"/>
                </a:solidFill>
                <a:latin typeface="Open Sauce 1 Bold"/>
                <a:ea typeface="Open Sauce 1 Bold"/>
                <a:cs typeface="Open Sauce 1 Bold"/>
                <a:sym typeface="Open Sauce 1 Bold"/>
              </a:rPr>
              <a:t>billion</a:t>
            </a:r>
          </a:p>
        </p:txBody>
      </p:sp>
      <p:sp>
        <p:nvSpPr>
          <p:cNvPr id="16" name="TextBox 16"/>
          <p:cNvSpPr txBox="1"/>
          <p:nvPr/>
        </p:nvSpPr>
        <p:spPr>
          <a:xfrm>
            <a:off x="10250925" y="8162925"/>
            <a:ext cx="7141328" cy="1095375"/>
          </a:xfrm>
          <a:prstGeom prst="rect">
            <a:avLst/>
          </a:prstGeom>
        </p:spPr>
        <p:txBody>
          <a:bodyPr lIns="0" tIns="0" rIns="0" bIns="0" rtlCol="0" anchor="t">
            <a:spAutoFit/>
          </a:bodyPr>
          <a:lstStyle/>
          <a:p>
            <a:pPr algn="l">
              <a:lnSpc>
                <a:spcPts val="2179"/>
              </a:lnSpc>
            </a:pPr>
            <a:r>
              <a:rPr lang="en-US" sz="1816">
                <a:solidFill>
                  <a:srgbClr val="D6E1D1"/>
                </a:solidFill>
                <a:latin typeface="Open Sauce 1"/>
                <a:ea typeface="Open Sauce 1"/>
                <a:cs typeface="Open Sauce 1"/>
                <a:sym typeface="Open Sauce 1"/>
              </a:rPr>
              <a:t>Strauss, B.H., Orton, P.M., Bittermann, K. et al. Economic damages from Hurricane Sandy attributable to sea level rise caused by anthropogenic climate change. Nat Commun 12, 2720 (2021). https://doi.org/10.1038/s41467-021-22838-1</a:t>
            </a:r>
          </a:p>
        </p:txBody>
      </p:sp>
      <p:sp>
        <p:nvSpPr>
          <p:cNvPr id="17" name="TextBox 17"/>
          <p:cNvSpPr txBox="1"/>
          <p:nvPr/>
        </p:nvSpPr>
        <p:spPr>
          <a:xfrm>
            <a:off x="14024638" y="5415161"/>
            <a:ext cx="3010089" cy="904875"/>
          </a:xfrm>
          <a:prstGeom prst="rect">
            <a:avLst/>
          </a:prstGeom>
        </p:spPr>
        <p:txBody>
          <a:bodyPr lIns="0" tIns="0" rIns="0" bIns="0" rtlCol="0" anchor="t">
            <a:spAutoFit/>
          </a:bodyPr>
          <a:lstStyle/>
          <a:p>
            <a:pPr algn="ctr">
              <a:lnSpc>
                <a:spcPts val="7199"/>
              </a:lnSpc>
            </a:pPr>
            <a:r>
              <a:rPr lang="en-US" sz="5999" b="1">
                <a:solidFill>
                  <a:srgbClr val="FFFFFF"/>
                </a:solidFill>
                <a:latin typeface="Open Sauce 1 Bold"/>
                <a:ea typeface="Open Sauce 1 Bold"/>
                <a:cs typeface="Open Sauce 1 Bold"/>
                <a:sym typeface="Open Sauce 1 Bold"/>
              </a:rPr>
              <a:t>71,000</a:t>
            </a:r>
          </a:p>
        </p:txBody>
      </p:sp>
      <p:sp>
        <p:nvSpPr>
          <p:cNvPr id="18" name="TextBox 18"/>
          <p:cNvSpPr txBox="1"/>
          <p:nvPr/>
        </p:nvSpPr>
        <p:spPr>
          <a:xfrm>
            <a:off x="10235835" y="2445321"/>
            <a:ext cx="7156419" cy="1524000"/>
          </a:xfrm>
          <a:prstGeom prst="rect">
            <a:avLst/>
          </a:prstGeom>
        </p:spPr>
        <p:txBody>
          <a:bodyPr lIns="0" tIns="0" rIns="0" bIns="0" rtlCol="0" anchor="t">
            <a:spAutoFit/>
          </a:bodyPr>
          <a:lstStyle/>
          <a:p>
            <a:pPr algn="l">
              <a:lnSpc>
                <a:spcPts val="3026"/>
              </a:lnSpc>
            </a:pPr>
            <a:r>
              <a:rPr lang="en-US" sz="2521">
                <a:solidFill>
                  <a:srgbClr val="FFFFFF"/>
                </a:solidFill>
                <a:latin typeface="Open Sauce 1"/>
                <a:ea typeface="Open Sauce 1"/>
                <a:cs typeface="Open Sauce 1"/>
                <a:sym typeface="Open Sauce 1"/>
              </a:rPr>
              <a:t>One study investigated how much of the more than $60 billion in damages from Hurricane Sandy</a:t>
            </a:r>
            <a:r>
              <a:rPr lang="en-US" sz="2521">
                <a:solidFill>
                  <a:srgbClr val="D6E1D1"/>
                </a:solidFill>
                <a:latin typeface="Open Sauce 1"/>
                <a:ea typeface="Open Sauce 1"/>
                <a:cs typeface="Open Sauce 1"/>
                <a:sym typeface="Open Sauce 1"/>
              </a:rPr>
              <a:t> </a:t>
            </a:r>
            <a:r>
              <a:rPr lang="en-US" sz="2521" b="1">
                <a:solidFill>
                  <a:srgbClr val="62C7CE"/>
                </a:solidFill>
                <a:latin typeface="Open Sauce 1 Bold"/>
                <a:ea typeface="Open Sauce 1 Bold"/>
                <a:cs typeface="Open Sauce 1 Bold"/>
                <a:sym typeface="Open Sauce 1 Bold"/>
              </a:rPr>
              <a:t>can be linked to climate-related anthropogenic sea-level rise,</a:t>
            </a:r>
            <a:r>
              <a:rPr lang="en-US" sz="2521">
                <a:solidFill>
                  <a:srgbClr val="FFFFFF"/>
                </a:solidFill>
                <a:latin typeface="Open Sauce 1"/>
                <a:ea typeface="Open Sauce 1"/>
                <a:cs typeface="Open Sauce 1"/>
                <a:sym typeface="Open Sauce 1"/>
              </a:rPr>
              <a:t> finding:</a:t>
            </a:r>
          </a:p>
        </p:txBody>
      </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10765317" y="6716125"/>
            <a:ext cx="2057316" cy="619125"/>
          </a:xfrm>
          <a:prstGeom prst="rect">
            <a:avLst/>
          </a:prstGeom>
        </p:spPr>
        <p:txBody>
          <a:bodyPr lIns="0" tIns="0" rIns="0" bIns="0" rtlCol="0" anchor="t">
            <a:spAutoFit/>
          </a:bodyPr>
          <a:lstStyle/>
          <a:p>
            <a:pPr algn="ctr">
              <a:lnSpc>
                <a:spcPts val="2400"/>
              </a:lnSpc>
            </a:pPr>
            <a:r>
              <a:rPr lang="en-US" sz="2000" i="1">
                <a:solidFill>
                  <a:srgbClr val="263036"/>
                </a:solidFill>
                <a:latin typeface="Open Sauce 1 Italics"/>
                <a:ea typeface="Open Sauce 1 Italics"/>
                <a:cs typeface="Open Sauce 1 Italics"/>
                <a:sym typeface="Open Sauce 1 Italics"/>
              </a:rPr>
              <a:t>in additional damages</a:t>
            </a:r>
          </a:p>
        </p:txBody>
      </p:sp>
      <p:sp>
        <p:nvSpPr>
          <p:cNvPr id="21" name="TextBox 21"/>
          <p:cNvSpPr txBox="1"/>
          <p:nvPr/>
        </p:nvSpPr>
        <p:spPr>
          <a:xfrm>
            <a:off x="14134098" y="6439900"/>
            <a:ext cx="2715158" cy="619125"/>
          </a:xfrm>
          <a:prstGeom prst="rect">
            <a:avLst/>
          </a:prstGeom>
        </p:spPr>
        <p:txBody>
          <a:bodyPr lIns="0" tIns="0" rIns="0" bIns="0" rtlCol="0" anchor="t">
            <a:spAutoFit/>
          </a:bodyPr>
          <a:lstStyle/>
          <a:p>
            <a:pPr algn="ctr">
              <a:lnSpc>
                <a:spcPts val="2400"/>
              </a:lnSpc>
            </a:pPr>
            <a:r>
              <a:rPr lang="en-US" sz="2000" i="1">
                <a:solidFill>
                  <a:srgbClr val="263036"/>
                </a:solidFill>
                <a:latin typeface="Open Sauce 1 Italics"/>
                <a:ea typeface="Open Sauce 1 Italics"/>
                <a:cs typeface="Open Sauce 1 Italics"/>
                <a:sym typeface="Open Sauce 1 Italics"/>
              </a:rPr>
              <a:t>additional people impacted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98" cy="10286998"/>
            <a:chOff x="0" y="0"/>
            <a:chExt cx="1823383" cy="1025653"/>
          </a:xfrm>
        </p:grpSpPr>
        <p:sp>
          <p:nvSpPr>
            <p:cNvPr id="3" name="Freeform 3"/>
            <p:cNvSpPr/>
            <p:nvPr/>
          </p:nvSpPr>
          <p:spPr>
            <a:xfrm>
              <a:off x="0" y="0"/>
              <a:ext cx="1823383" cy="1025653"/>
            </a:xfrm>
            <a:custGeom>
              <a:avLst/>
              <a:gdLst/>
              <a:ahLst/>
              <a:cxnLst/>
              <a:rect l="l" t="t" r="r" b="b"/>
              <a:pathLst>
                <a:path w="1913878" h="1056327">
                  <a:moveTo>
                    <a:pt x="0" y="0"/>
                  </a:moveTo>
                  <a:lnTo>
                    <a:pt x="1913878" y="0"/>
                  </a:lnTo>
                  <a:lnTo>
                    <a:pt x="1913878" y="1056327"/>
                  </a:lnTo>
                  <a:lnTo>
                    <a:pt x="0" y="1056327"/>
                  </a:lnTo>
                  <a:close/>
                </a:path>
              </a:pathLst>
            </a:custGeom>
            <a:blipFill>
              <a:blip r:embed="rId2" cstate="screen">
                <a:alphaModFix amt="25000"/>
                <a:extLst>
                  <a:ext uri="{28A0092B-C50C-407E-A947-70E740481C1C}">
                    <a14:useLocalDpi xmlns:a14="http://schemas.microsoft.com/office/drawing/2010/main"/>
                  </a:ext>
                </a:extLst>
              </a:blip>
              <a:stretch>
                <a:fillRect l="1"/>
              </a:stretch>
            </a:blipFill>
          </p:spPr>
          <p:txBody>
            <a:bodyPr/>
            <a:lstStyle/>
            <a:p>
              <a:endParaRPr lang="en-US"/>
            </a:p>
          </p:txBody>
        </p:sp>
      </p:gr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SEA-LEVEL RISE</a:t>
            </a:r>
          </a:p>
        </p:txBody>
      </p:sp>
      <p:sp>
        <p:nvSpPr>
          <p:cNvPr id="5" name="TextBox 5"/>
          <p:cNvSpPr txBox="1"/>
          <p:nvPr/>
        </p:nvSpPr>
        <p:spPr>
          <a:xfrm>
            <a:off x="1028700" y="2939435"/>
            <a:ext cx="15261861" cy="819150"/>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In the wake of accelerating sea-level rise, impacts to residents, critical infrastructure, property, and ecosystems are resulting in legal challenges, with a particular focus on:</a:t>
            </a:r>
          </a:p>
        </p:txBody>
      </p:sp>
      <p:sp>
        <p:nvSpPr>
          <p:cNvPr id="6" name="TextBox 6"/>
          <p:cNvSpPr txBox="1"/>
          <p:nvPr/>
        </p:nvSpPr>
        <p:spPr>
          <a:xfrm>
            <a:off x="1028700" y="4328180"/>
            <a:ext cx="17183486" cy="3879050"/>
          </a:xfrm>
          <a:prstGeom prst="rect">
            <a:avLst/>
          </a:prstGeom>
        </p:spPr>
        <p:txBody>
          <a:bodyPr lIns="0" tIns="0" rIns="0" bIns="0" rtlCol="0" anchor="t">
            <a:spAutoFit/>
          </a:bodyPr>
          <a:lstStyle/>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Justiciability and Standing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Administrative Decisionmaking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Land Use and Zoning</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Physical and Regulatory Takings</a:t>
            </a:r>
          </a:p>
          <a:p>
            <a:pPr marL="949961" lvl="1" indent="-474980" algn="l">
              <a:lnSpc>
                <a:spcPts val="6160"/>
              </a:lnSpc>
              <a:buFont typeface="Arial"/>
              <a:buChar char="•"/>
            </a:pPr>
            <a:r>
              <a:rPr lang="en-US" sz="4400" b="1">
                <a:solidFill>
                  <a:srgbClr val="B2D235"/>
                </a:solidFill>
                <a:latin typeface="Open Sauce 1 Bold"/>
                <a:ea typeface="Open Sauce 1 Bold"/>
                <a:cs typeface="Open Sauce 1 Bold"/>
                <a:sym typeface="Open Sauce 1 Bold"/>
              </a:rPr>
              <a:t>Shifting Property Boundaries</a:t>
            </a:r>
          </a:p>
        </p:txBody>
      </p:sp>
      <p:sp>
        <p:nvSpPr>
          <p:cNvPr id="7" name="TextBox 7"/>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78817F"/>
                </a:solidFill>
                <a:latin typeface="Open Sauce 1 Italics"/>
                <a:ea typeface="Open Sauce 1 Italics"/>
                <a:cs typeface="Open Sauce 1 Italics"/>
                <a:sym typeface="Open Sauce 1 Italics"/>
              </a:rPr>
              <a:t>the </a:t>
            </a:r>
            <a:r>
              <a:rPr lang="en-US" sz="2500" i="1" u="sng" strike="noStrike">
                <a:solidFill>
                  <a:srgbClr val="78817F"/>
                </a:solidFill>
                <a:latin typeface="Open Sauce 1 Italics"/>
                <a:ea typeface="Open Sauce 1 Italics"/>
                <a:cs typeface="Open Sauce 1 Italics"/>
                <a:sym typeface="Open Sauce 1 Italics"/>
                <a:hlinkClick r:id="rId3"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8817F"/>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2136158" y="0"/>
            <a:ext cx="6151842" cy="10287000"/>
          </a:xfrm>
          <a:custGeom>
            <a:avLst/>
            <a:gdLst/>
            <a:ahLst/>
            <a:cxnLst/>
            <a:rect l="l" t="t" r="r" b="b"/>
            <a:pathLst>
              <a:path w="6562994" h="10287000">
                <a:moveTo>
                  <a:pt x="0" y="0"/>
                </a:moveTo>
                <a:lnTo>
                  <a:pt x="6562993" y="0"/>
                </a:lnTo>
                <a:lnTo>
                  <a:pt x="6562993" y="10287000"/>
                </a:lnTo>
                <a:lnTo>
                  <a:pt x="0" y="10287000"/>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4418938"/>
            <a:ext cx="10136631" cy="5114925"/>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 California appellate court upheld an order from the California Coastal Commission that required new residences in the City of Encinitas to be set back 79 feet from an oceanside bluff. </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The plaintiffs </a:t>
            </a:r>
            <a:r>
              <a:rPr lang="en-US" sz="2700" b="1">
                <a:solidFill>
                  <a:srgbClr val="62C7CE"/>
                </a:solidFill>
                <a:latin typeface="Open Sauce 1 Bold"/>
                <a:ea typeface="Open Sauce 1 Bold"/>
                <a:cs typeface="Open Sauce 1 Bold"/>
                <a:sym typeface="Open Sauce 1 Bold"/>
              </a:rPr>
              <a:t>challenged the state’s assumed rates of sea-level rise and coastal erosion</a:t>
            </a:r>
            <a:r>
              <a:rPr lang="en-US" sz="2700">
                <a:solidFill>
                  <a:srgbClr val="62C7CE"/>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with data from a geotechnical consultant. </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Ultimately, the </a:t>
            </a:r>
            <a:r>
              <a:rPr lang="en-US" sz="2700" b="1">
                <a:solidFill>
                  <a:srgbClr val="62C7CE"/>
                </a:solidFill>
                <a:latin typeface="Open Sauce 1 Bold"/>
                <a:ea typeface="Open Sauce 1 Bold"/>
                <a:cs typeface="Open Sauce 1 Bold"/>
                <a:sym typeface="Open Sauce 1 Bold"/>
              </a:rPr>
              <a:t>court found for the State, noting the State “used well-accepted scientific methodology to support its setback recommendation”</a:t>
            </a:r>
            <a:r>
              <a:rPr lang="en-US" sz="2700">
                <a:solidFill>
                  <a:srgbClr val="D6E1D1"/>
                </a:solidFill>
                <a:latin typeface="Open Sauce 1"/>
                <a:ea typeface="Open Sauce 1"/>
                <a:cs typeface="Open Sauce 1"/>
                <a:sym typeface="Open Sauce 1"/>
              </a:rPr>
              <a:t> and employed more recent sea-level rise data than the plaintiff’s expert. </a:t>
            </a:r>
          </a:p>
        </p:txBody>
      </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SemiBold Bold"/>
                <a:ea typeface="Open Sauce SemiBold Bold"/>
                <a:cs typeface="Open Sauce SemiBold Bold"/>
                <a:sym typeface="Open Sauce SemiBold Bold"/>
              </a:rPr>
              <a:t>SEA-LEVEL RISE</a:t>
            </a:r>
          </a:p>
        </p:txBody>
      </p:sp>
      <p:sp>
        <p:nvSpPr>
          <p:cNvPr id="5" name="TextBox 5"/>
          <p:cNvSpPr txBox="1"/>
          <p:nvPr/>
        </p:nvSpPr>
        <p:spPr>
          <a:xfrm>
            <a:off x="1028700" y="3047294"/>
            <a:ext cx="18013212" cy="1133475"/>
          </a:xfrm>
          <a:prstGeom prst="rect">
            <a:avLst/>
          </a:prstGeom>
        </p:spPr>
        <p:txBody>
          <a:bodyPr lIns="0" tIns="0" rIns="0" bIns="0" rtlCol="0" anchor="t">
            <a:spAutoFit/>
          </a:bodyPr>
          <a:lstStyle/>
          <a:p>
            <a:pPr algn="l">
              <a:lnSpc>
                <a:spcPts val="4439"/>
              </a:lnSpc>
            </a:pPr>
            <a:r>
              <a:rPr lang="en-US" sz="3699" b="1">
                <a:solidFill>
                  <a:srgbClr val="62C7CE"/>
                </a:solidFill>
                <a:latin typeface="Open Sauce SemiBold Bold Italics"/>
                <a:ea typeface="Open Sauce SemiBold Bold Italics"/>
                <a:cs typeface="Open Sauce SemiBold Bold Italics"/>
                <a:sym typeface="Open Sauce SemiBold Bold Italics"/>
                <a:hlinkClick r:id="rId3" tooltip="https://www.climatecasechart.com/document/martin-v-california-coastal-commission_f81f">
                  <a:extLst>
                    <a:ext uri="{A12FA001-AC4F-418D-AE19-62706E023703}">
                      <ahyp:hlinkClr xmlns:ahyp="http://schemas.microsoft.com/office/drawing/2018/hyperlinkcolor" val="tx"/>
                    </a:ext>
                  </a:extLst>
                </a:hlinkClick>
              </a:rPr>
              <a:t>Martin v. California Coastal Commission</a:t>
            </a:r>
          </a:p>
          <a:p>
            <a:pPr algn="l">
              <a:lnSpc>
                <a:spcPts val="4439"/>
              </a:lnSpc>
            </a:pPr>
            <a:r>
              <a:rPr lang="en-US" sz="3699" b="1">
                <a:solidFill>
                  <a:srgbClr val="62C7CE"/>
                </a:solidFill>
                <a:latin typeface="Open Sauce SemiBold Bold"/>
                <a:ea typeface="Open Sauce SemiBold Bold"/>
                <a:cs typeface="Open Sauce SemiBold Bold"/>
                <a:sym typeface="Open Sauce SemiBold Bold"/>
              </a:rPr>
              <a:t>(Cal. Ct. App. 2021)</a:t>
            </a:r>
          </a:p>
        </p:txBody>
      </p:sp>
      <p:sp>
        <p:nvSpPr>
          <p:cNvPr id="6" name="TextBox 6"/>
          <p:cNvSpPr txBox="1"/>
          <p:nvPr/>
        </p:nvSpPr>
        <p:spPr>
          <a:xfrm>
            <a:off x="1028700" y="2085975"/>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ADMINISTRATIVE DECISIONMAKING </a:t>
            </a:r>
          </a:p>
        </p:txBody>
      </p:sp>
      <p:sp>
        <p:nvSpPr>
          <p:cNvPr id="8" name="Freeform 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8">
            <a:extLst>
              <a:ext uri="{FF2B5EF4-FFF2-40B4-BE49-F238E27FC236}">
                <a16:creationId xmlns:a16="http://schemas.microsoft.com/office/drawing/2014/main" id="{1613D246-E56F-07C4-9F9D-373A6540AD37}"/>
              </a:ext>
            </a:extLst>
          </p:cNvPr>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828C"/>
                </a:solidFill>
                <a:latin typeface="Open Sauce 1 Italics"/>
                <a:ea typeface="Open Sauce 1 Italics"/>
                <a:cs typeface="Open Sauce 1 Italics"/>
                <a:sym typeface="Open Sauce 1 Italics"/>
                <a:hlinkClick r:id="rId5"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3828C"/>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1431011" y="891007"/>
            <a:chExt cx="24261603"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31011" y="891007"/>
              <a:ext cx="24261603" cy="13716000"/>
            </a:xfrm>
            <a:prstGeom prst="rect">
              <a:avLst/>
            </a:prstGeom>
          </p:spPr>
        </p:pic>
      </p:grpSp>
      <p:grpSp>
        <p:nvGrpSpPr>
          <p:cNvPr id="4" name="Group 4"/>
          <p:cNvGrpSpPr/>
          <p:nvPr/>
        </p:nvGrpSpPr>
        <p:grpSpPr>
          <a:xfrm>
            <a:off x="1" y="-144661"/>
            <a:ext cx="18516599" cy="10622161"/>
            <a:chOff x="0" y="-38100"/>
            <a:chExt cx="4868878" cy="2783018"/>
          </a:xfrm>
        </p:grpSpPr>
        <p:sp>
          <p:nvSpPr>
            <p:cNvPr id="5" name="Freeform 5"/>
            <p:cNvSpPr/>
            <p:nvPr/>
          </p:nvSpPr>
          <p:spPr>
            <a:xfrm>
              <a:off x="0" y="0"/>
              <a:ext cx="4816593" cy="2709333"/>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txBody>
            <a:bodyPr/>
            <a:lstStyle/>
            <a:p>
              <a:endParaRPr lang="en-US"/>
            </a:p>
          </p:txBody>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9" name="TextBox 9"/>
          <p:cNvSpPr txBox="1"/>
          <p:nvPr/>
        </p:nvSpPr>
        <p:spPr>
          <a:xfrm>
            <a:off x="1028700" y="6915150"/>
            <a:ext cx="14440023" cy="2286000"/>
          </a:xfrm>
          <a:prstGeom prst="rect">
            <a:avLst/>
          </a:prstGeom>
        </p:spPr>
        <p:txBody>
          <a:bodyPr lIns="0" tIns="0" rIns="0" bIns="0" rtlCol="0" anchor="t">
            <a:spAutoFit/>
          </a:bodyPr>
          <a:lstStyle/>
          <a:p>
            <a:pPr algn="l">
              <a:lnSpc>
                <a:spcPts val="9000"/>
              </a:lnSpc>
            </a:pPr>
            <a:r>
              <a:rPr lang="en-US" sz="7500" b="1">
                <a:solidFill>
                  <a:srgbClr val="B2D235"/>
                </a:solidFill>
                <a:latin typeface="Open Sauce 1 Heavy"/>
                <a:ea typeface="Open Sauce 1 Heavy"/>
                <a:cs typeface="Open Sauce 1 Heavy"/>
                <a:sym typeface="Open Sauce 1 Heavy"/>
              </a:rPr>
              <a:t>CLIMATE CASES</a:t>
            </a:r>
          </a:p>
          <a:p>
            <a:pPr algn="l">
              <a:lnSpc>
                <a:spcPts val="9000"/>
              </a:lnSpc>
            </a:pPr>
            <a:r>
              <a:rPr lang="en-US" sz="7500" b="1">
                <a:solidFill>
                  <a:srgbClr val="B2D235"/>
                </a:solidFill>
                <a:latin typeface="Open Sauce 1 Heavy"/>
                <a:ea typeface="Open Sauce 1 Heavy"/>
                <a:cs typeface="Open Sauce 1 Heavy"/>
                <a:sym typeface="Open Sauce 1 Heavy"/>
              </a:rPr>
              <a:t>BY THE NUMBERS</a:t>
            </a:r>
          </a:p>
        </p:txBody>
      </p:sp>
      <p:sp>
        <p:nvSpPr>
          <p:cNvPr id="10" name="TextBox 10"/>
          <p:cNvSpPr txBox="1"/>
          <p:nvPr/>
        </p:nvSpPr>
        <p:spPr>
          <a:xfrm>
            <a:off x="1362327" y="1028700"/>
            <a:ext cx="572007"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1</a:t>
            </a:r>
          </a:p>
        </p:txBody>
      </p:sp>
      <p:sp>
        <p:nvSpPr>
          <p:cNvPr id="11" name="Freeform 11"/>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2115800" y="3"/>
            <a:ext cx="6172200" cy="10286997"/>
            <a:chOff x="0" y="22927"/>
            <a:chExt cx="685117" cy="1076556"/>
          </a:xfrm>
        </p:grpSpPr>
        <p:sp>
          <p:nvSpPr>
            <p:cNvPr id="3" name="Freeform 3"/>
            <p:cNvSpPr/>
            <p:nvPr/>
          </p:nvSpPr>
          <p:spPr>
            <a:xfrm>
              <a:off x="0" y="22927"/>
              <a:ext cx="685117" cy="1076556"/>
            </a:xfrm>
            <a:custGeom>
              <a:avLst/>
              <a:gdLst/>
              <a:ahLst/>
              <a:cxnLst/>
              <a:rect l="l" t="t" r="r" b="b"/>
              <a:pathLst>
                <a:path w="685117" h="1099483">
                  <a:moveTo>
                    <a:pt x="0" y="0"/>
                  </a:moveTo>
                  <a:lnTo>
                    <a:pt x="685117" y="0"/>
                  </a:lnTo>
                  <a:lnTo>
                    <a:pt x="685117" y="1099483"/>
                  </a:lnTo>
                  <a:lnTo>
                    <a:pt x="0" y="1099483"/>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SEA-LEVEL RISE</a:t>
            </a:r>
          </a:p>
        </p:txBody>
      </p:sp>
      <p:sp>
        <p:nvSpPr>
          <p:cNvPr id="5" name="TextBox 5"/>
          <p:cNvSpPr txBox="1"/>
          <p:nvPr/>
        </p:nvSpPr>
        <p:spPr>
          <a:xfrm>
            <a:off x="1028700" y="4416337"/>
            <a:ext cx="10308608" cy="3886399"/>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Texas’s rolling easement system allowed easements to adapt alongside gradual changes in property lines.</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 beachfront property owner </a:t>
            </a:r>
            <a:r>
              <a:rPr lang="en-US" sz="2700" b="1">
                <a:solidFill>
                  <a:srgbClr val="62C7CE"/>
                </a:solidFill>
                <a:latin typeface="Open Sauce 1 Bold"/>
                <a:ea typeface="Open Sauce 1 Bold"/>
                <a:cs typeface="Open Sauce 1 Bold"/>
                <a:sym typeface="Open Sauce 1 Bold"/>
              </a:rPr>
              <a:t>challenged the rolling easement system</a:t>
            </a:r>
            <a:r>
              <a:rPr lang="en-US" sz="2700">
                <a:solidFill>
                  <a:srgbClr val="D6E1D1"/>
                </a:solidFill>
                <a:latin typeface="Open Sauce 1"/>
                <a:ea typeface="Open Sauce 1"/>
                <a:cs typeface="Open Sauce 1"/>
                <a:sym typeface="Open Sauce 1"/>
              </a:rPr>
              <a:t> after a hurricane caused public easements to suddenly move onto private property.</a:t>
            </a:r>
          </a:p>
          <a:p>
            <a:pPr algn="l">
              <a:lnSpc>
                <a:spcPts val="2400"/>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The Texas Supreme Court </a:t>
            </a:r>
            <a:r>
              <a:rPr lang="en-US" sz="2700" b="1">
                <a:solidFill>
                  <a:srgbClr val="62C7CE"/>
                </a:solidFill>
                <a:latin typeface="Open Sauce 1 Bold"/>
                <a:ea typeface="Open Sauce 1 Bold"/>
                <a:cs typeface="Open Sauce 1 Bold"/>
                <a:sym typeface="Open Sauce 1 Bold"/>
              </a:rPr>
              <a:t>determined that property lines were not affected but the state could establish new public easements to cope with future events.</a:t>
            </a:r>
          </a:p>
        </p:txBody>
      </p:sp>
      <p:sp>
        <p:nvSpPr>
          <p:cNvPr id="6" name="TextBox 6"/>
          <p:cNvSpPr txBox="1"/>
          <p:nvPr/>
        </p:nvSpPr>
        <p:spPr>
          <a:xfrm>
            <a:off x="1028700" y="2085975"/>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SHIFTING PROPERTY BOUNDARIES </a:t>
            </a:r>
          </a:p>
        </p:txBody>
      </p:sp>
      <p:sp>
        <p:nvSpPr>
          <p:cNvPr id="7" name="TextBox 7"/>
          <p:cNvSpPr txBox="1"/>
          <p:nvPr/>
        </p:nvSpPr>
        <p:spPr>
          <a:xfrm>
            <a:off x="1028700" y="3396482"/>
            <a:ext cx="9902491" cy="570734"/>
          </a:xfrm>
          <a:prstGeom prst="rect">
            <a:avLst/>
          </a:prstGeom>
        </p:spPr>
        <p:txBody>
          <a:bodyPr lIns="0" tIns="0" rIns="0" bIns="0" rtlCol="0" anchor="t">
            <a:spAutoFit/>
          </a:bodyPr>
          <a:lstStyle/>
          <a:p>
            <a:pPr algn="l">
              <a:lnSpc>
                <a:spcPts val="4809"/>
              </a:lnSpc>
            </a:pPr>
            <a:r>
              <a:rPr lang="en-US" sz="3650" b="1">
                <a:solidFill>
                  <a:srgbClr val="62C7CE"/>
                </a:solidFill>
                <a:latin typeface="Open Sauce SemiBold Bold Italics"/>
                <a:ea typeface="Open Sauce SemiBold Bold Italics"/>
                <a:cs typeface="Open Sauce SemiBold Bold Italics"/>
                <a:sym typeface="Open Sauce SemiBold Bold Italics"/>
              </a:rPr>
              <a:t>Severance v. Patterson </a:t>
            </a:r>
            <a:r>
              <a:rPr lang="en-US" sz="3650" b="1">
                <a:solidFill>
                  <a:srgbClr val="62C7CE"/>
                </a:solidFill>
                <a:latin typeface="Open Sauce SemiBold Bold"/>
                <a:ea typeface="Open Sauce SemiBold Bold"/>
                <a:cs typeface="Open Sauce SemiBold Bold"/>
                <a:sym typeface="Open Sauce SemiBold Bold"/>
              </a:rPr>
              <a:t>(Tex. 2012)</a:t>
            </a:r>
            <a:endParaRPr lang="en-US" sz="3699" b="1">
              <a:solidFill>
                <a:srgbClr val="62C7CE"/>
              </a:solidFill>
              <a:latin typeface="Open Sauce SemiBold Bold"/>
              <a:ea typeface="Open Sauce SemiBold Bold"/>
              <a:cs typeface="Open Sauce SemiBold Bold"/>
              <a:sym typeface="Open Sauce SemiBold Bold"/>
            </a:endParaRPr>
          </a:p>
        </p:txBody>
      </p:sp>
      <p:sp>
        <p:nvSpPr>
          <p:cNvPr id="8" name="TextBox 8"/>
          <p:cNvSpPr txBox="1"/>
          <p:nvPr/>
        </p:nvSpPr>
        <p:spPr>
          <a:xfrm>
            <a:off x="10678095" y="224478"/>
            <a:ext cx="7274020"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828C"/>
                </a:solidFill>
                <a:latin typeface="Open Sauce 1 Italics"/>
                <a:ea typeface="Open Sauce 1 Italics"/>
                <a:cs typeface="Open Sauce 1 Italics"/>
                <a:sym typeface="Open Sauce 1 Italics"/>
                <a:hlinkClick r:id="rId3" tooltip="https://cjp.eli.org/curriculum/sea-level-rise">
                  <a:extLst>
                    <a:ext uri="{A12FA001-AC4F-418D-AE19-62706E023703}">
                      <ahyp:hlinkClr xmlns:ahyp="http://schemas.microsoft.com/office/drawing/2018/hyperlinkcolor" val="tx"/>
                    </a:ext>
                  </a:extLst>
                </a:hlinkClick>
              </a:rPr>
              <a:t>Sea Level Rise</a:t>
            </a:r>
            <a:r>
              <a:rPr lang="en-US" sz="2500" i="1" strike="noStrike">
                <a:solidFill>
                  <a:srgbClr val="73828C"/>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9" name="Freeform 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4810015"/>
          <a:ext cx="16230600" cy="4648759"/>
        </p:xfrm>
        <a:graphic>
          <a:graphicData uri="http://schemas.openxmlformats.org/drawingml/2006/table">
            <a:tbl>
              <a:tblPr/>
              <a:tblGrid>
                <a:gridCol w="405765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4057650">
                  <a:extLst>
                    <a:ext uri="{9D8B030D-6E8A-4147-A177-3AD203B41FA5}">
                      <a16:colId xmlns:a16="http://schemas.microsoft.com/office/drawing/2014/main" val="20002"/>
                    </a:ext>
                  </a:extLst>
                </a:gridCol>
                <a:gridCol w="4057650">
                  <a:extLst>
                    <a:ext uri="{9D8B030D-6E8A-4147-A177-3AD203B41FA5}">
                      <a16:colId xmlns:a16="http://schemas.microsoft.com/office/drawing/2014/main" val="20003"/>
                    </a:ext>
                  </a:extLst>
                </a:gridCol>
              </a:tblGrid>
              <a:tr h="1300643">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B2D235"/>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62C7CE"/>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B2D235"/>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62C7CE"/>
                    </a:solidFill>
                  </a:tcPr>
                </a:tc>
                <a:extLst>
                  <a:ext uri="{0D108BD9-81ED-4DB2-BD59-A6C34878D82A}">
                    <a16:rowId xmlns:a16="http://schemas.microsoft.com/office/drawing/2014/main" val="10000"/>
                  </a:ext>
                </a:extLst>
              </a:tr>
              <a:tr h="3348116">
                <a:tc>
                  <a:txBody>
                    <a:bodyPr/>
                    <a:lstStyle/>
                    <a:p>
                      <a:pPr algn="l">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D6E1D1"/>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024C52"/>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024C52"/>
                      </a:solidFill>
                      <a:prstDash val="solid"/>
                      <a:round/>
                      <a:headEnd type="none" w="med" len="med"/>
                      <a:tailEnd type="none" w="med" len="med"/>
                    </a:lnB>
                    <a:solidFill>
                      <a:srgbClr val="C6ECEF"/>
                    </a:solidFill>
                  </a:tcPr>
                </a:tc>
                <a:tc>
                  <a:txBody>
                    <a:bodyPr/>
                    <a:lstStyle/>
                    <a:p>
                      <a:pPr algn="ctr">
                        <a:lnSpc>
                          <a:spcPts val="2100"/>
                        </a:lnSpc>
                        <a:defRPr/>
                      </a:pPr>
                      <a:endParaRPr lang="en-US" sz="1100"/>
                    </a:p>
                  </a:txBody>
                  <a:tcPr marL="190500" marR="190500" marT="190500" marB="190500" anchor="ctr">
                    <a:lnL w="0" cap="flat" cmpd="sng" algn="ctr">
                      <a:solidFill>
                        <a:srgbClr val="024C52"/>
                      </a:solidFill>
                      <a:prstDash val="solid"/>
                      <a:round/>
                      <a:headEnd type="none" w="med" len="med"/>
                      <a:tailEnd type="none" w="med" len="med"/>
                    </a:lnL>
                    <a:lnR w="0" cap="flat" cmpd="sng" algn="ctr">
                      <a:solidFill>
                        <a:srgbClr val="313F47"/>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313F47"/>
                      </a:solidFill>
                      <a:prstDash val="solid"/>
                      <a:round/>
                      <a:headEnd type="none" w="med" len="med"/>
                      <a:tailEnd type="none" w="med" len="med"/>
                    </a:lnB>
                    <a:solidFill>
                      <a:srgbClr val="D6E1D1"/>
                    </a:solidFill>
                  </a:tcPr>
                </a:tc>
                <a:tc>
                  <a:txBody>
                    <a:bodyPr/>
                    <a:lstStyle/>
                    <a:p>
                      <a:pPr algn="ctr">
                        <a:lnSpc>
                          <a:spcPts val="2100"/>
                        </a:lnSpc>
                        <a:defRPr/>
                      </a:pPr>
                      <a:endParaRPr lang="en-US" sz="1100"/>
                    </a:p>
                  </a:txBody>
                  <a:tcPr marL="190500" marR="190500" marT="190500" marB="190500" anchor="ctr">
                    <a:lnL w="0" cap="flat" cmpd="sng" algn="ctr">
                      <a:solidFill>
                        <a:srgbClr val="313F47"/>
                      </a:solidFill>
                      <a:prstDash val="solid"/>
                      <a:round/>
                      <a:headEnd type="none" w="med" len="med"/>
                      <a:tailEnd type="none" w="med" len="med"/>
                    </a:lnL>
                    <a:lnR w="0" cap="flat" cmpd="sng" algn="ctr">
                      <a:solidFill>
                        <a:srgbClr val="024C52"/>
                      </a:solidFill>
                      <a:prstDash val="solid"/>
                      <a:round/>
                      <a:headEnd type="none" w="med" len="med"/>
                      <a:tailEnd type="none" w="med" len="med"/>
                    </a:lnR>
                    <a:lnT w="0" cap="flat" cmpd="sng" algn="ctr">
                      <a:solidFill>
                        <a:srgbClr val="313F47"/>
                      </a:solidFill>
                      <a:prstDash val="solid"/>
                      <a:round/>
                      <a:headEnd type="none" w="med" len="med"/>
                      <a:tailEnd type="none" w="med" len="med"/>
                    </a:lnT>
                    <a:lnB w="0" cap="flat" cmpd="sng" algn="ctr">
                      <a:solidFill>
                        <a:srgbClr val="024C52"/>
                      </a:solidFill>
                      <a:prstDash val="solid"/>
                      <a:round/>
                      <a:headEnd type="none" w="med" len="med"/>
                      <a:tailEnd type="none" w="med" len="med"/>
                    </a:lnB>
                    <a:solidFill>
                      <a:srgbClr val="C6ECEF"/>
                    </a:solidFill>
                  </a:tcPr>
                </a:tc>
                <a:extLst>
                  <a:ext uri="{0D108BD9-81ED-4DB2-BD59-A6C34878D82A}">
                    <a16:rowId xmlns:a16="http://schemas.microsoft.com/office/drawing/2014/main" val="10001"/>
                  </a:ext>
                </a:extLst>
              </a:tr>
            </a:tbl>
          </a:graphicData>
        </a:graphic>
      </p:graphicFrame>
      <p:sp>
        <p:nvSpPr>
          <p:cNvPr id="3" name="TextBox 3"/>
          <p:cNvSpPr txBox="1"/>
          <p:nvPr/>
        </p:nvSpPr>
        <p:spPr>
          <a:xfrm>
            <a:off x="1028700" y="1019175"/>
            <a:ext cx="17670451" cy="1076347"/>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RIGHTS </a:t>
            </a:r>
          </a:p>
        </p:txBody>
      </p:sp>
      <p:sp>
        <p:nvSpPr>
          <p:cNvPr id="4" name="TextBox 4"/>
          <p:cNvSpPr txBox="1"/>
          <p:nvPr/>
        </p:nvSpPr>
        <p:spPr>
          <a:xfrm>
            <a:off x="1201053" y="5051434"/>
            <a:ext cx="3592843" cy="781050"/>
          </a:xfrm>
          <a:prstGeom prst="rect">
            <a:avLst/>
          </a:prstGeom>
        </p:spPr>
        <p:txBody>
          <a:bodyPr lIns="0" tIns="0" rIns="0" bIns="0" rtlCol="0" anchor="t">
            <a:spAutoFit/>
          </a:bodyPr>
          <a:lstStyle/>
          <a:p>
            <a:pPr algn="ctr">
              <a:lnSpc>
                <a:spcPts val="3119"/>
              </a:lnSpc>
            </a:pPr>
            <a:r>
              <a:rPr lang="en-US" sz="2599" b="1">
                <a:solidFill>
                  <a:srgbClr val="263036"/>
                </a:solidFill>
                <a:latin typeface="Open Sauce 1 Heavy"/>
                <a:ea typeface="Open Sauce 1 Heavy"/>
                <a:cs typeface="Open Sauce 1 Heavy"/>
                <a:sym typeface="Open Sauce 1 Heavy"/>
              </a:rPr>
              <a:t>Environmental Rights Amendments</a:t>
            </a:r>
          </a:p>
        </p:txBody>
      </p:sp>
      <p:sp>
        <p:nvSpPr>
          <p:cNvPr id="5" name="TextBox 5"/>
          <p:cNvSpPr txBox="1"/>
          <p:nvPr/>
        </p:nvSpPr>
        <p:spPr>
          <a:xfrm>
            <a:off x="5573853" y="5246762"/>
            <a:ext cx="3031597" cy="390481"/>
          </a:xfrm>
          <a:prstGeom prst="rect">
            <a:avLst/>
          </a:prstGeom>
        </p:spPr>
        <p:txBody>
          <a:bodyPr lIns="0" tIns="0" rIns="0" bIns="0" rtlCol="0" anchor="t">
            <a:spAutoFit/>
          </a:bodyPr>
          <a:lstStyle/>
          <a:p>
            <a:pPr algn="ctr">
              <a:lnSpc>
                <a:spcPts val="3119"/>
              </a:lnSpc>
            </a:pPr>
            <a:r>
              <a:rPr lang="en-US" sz="2599" b="1">
                <a:solidFill>
                  <a:srgbClr val="263036"/>
                </a:solidFill>
                <a:latin typeface="Open Sauce 1 Heavy"/>
                <a:ea typeface="Open Sauce 1 Heavy"/>
                <a:cs typeface="Open Sauce 1 Heavy"/>
                <a:sym typeface="Open Sauce 1 Heavy"/>
              </a:rPr>
              <a:t>Public Trust</a:t>
            </a:r>
          </a:p>
        </p:txBody>
      </p:sp>
      <p:sp>
        <p:nvSpPr>
          <p:cNvPr id="6" name="TextBox 6"/>
          <p:cNvSpPr txBox="1"/>
          <p:nvPr/>
        </p:nvSpPr>
        <p:spPr>
          <a:xfrm>
            <a:off x="9668136" y="5061047"/>
            <a:ext cx="3031597" cy="771437"/>
          </a:xfrm>
          <a:prstGeom prst="rect">
            <a:avLst/>
          </a:prstGeom>
        </p:spPr>
        <p:txBody>
          <a:bodyPr lIns="0" tIns="0" rIns="0" bIns="0" rtlCol="0" anchor="t">
            <a:spAutoFit/>
          </a:bodyPr>
          <a:lstStyle/>
          <a:p>
            <a:pPr algn="ctr">
              <a:lnSpc>
                <a:spcPts val="3120"/>
              </a:lnSpc>
            </a:pPr>
            <a:r>
              <a:rPr lang="en-US" sz="2600" b="1">
                <a:solidFill>
                  <a:srgbClr val="263036"/>
                </a:solidFill>
                <a:latin typeface="Open Sauce 1 Heavy"/>
                <a:ea typeface="Open Sauce 1 Heavy"/>
                <a:cs typeface="Open Sauce 1 Heavy"/>
                <a:sym typeface="Open Sauce 1 Heavy"/>
              </a:rPr>
              <a:t>Environmental Justice Laws</a:t>
            </a:r>
          </a:p>
        </p:txBody>
      </p:sp>
      <p:sp>
        <p:nvSpPr>
          <p:cNvPr id="7" name="TextBox 7"/>
          <p:cNvSpPr txBox="1"/>
          <p:nvPr/>
        </p:nvSpPr>
        <p:spPr>
          <a:xfrm>
            <a:off x="13934422" y="5061047"/>
            <a:ext cx="2758046" cy="771437"/>
          </a:xfrm>
          <a:prstGeom prst="rect">
            <a:avLst/>
          </a:prstGeom>
        </p:spPr>
        <p:txBody>
          <a:bodyPr lIns="0" tIns="0" rIns="0" bIns="0" rtlCol="0" anchor="t">
            <a:spAutoFit/>
          </a:bodyPr>
          <a:lstStyle/>
          <a:p>
            <a:pPr algn="ctr">
              <a:lnSpc>
                <a:spcPts val="3120"/>
              </a:lnSpc>
            </a:pPr>
            <a:r>
              <a:rPr lang="en-US" sz="2600" b="1">
                <a:solidFill>
                  <a:srgbClr val="263036"/>
                </a:solidFill>
                <a:latin typeface="Open Sauce 1 Heavy"/>
                <a:ea typeface="Open Sauce 1 Heavy"/>
                <a:cs typeface="Open Sauce 1 Heavy"/>
                <a:sym typeface="Open Sauce 1 Heavy"/>
              </a:rPr>
              <a:t>Climate Justice Laws</a:t>
            </a:r>
          </a:p>
        </p:txBody>
      </p:sp>
      <p:sp>
        <p:nvSpPr>
          <p:cNvPr id="8" name="TextBox 8"/>
          <p:cNvSpPr txBox="1"/>
          <p:nvPr/>
        </p:nvSpPr>
        <p:spPr>
          <a:xfrm>
            <a:off x="1339242" y="6514874"/>
            <a:ext cx="3316466" cy="265747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Seven U.S. states, including Pennsylvania, Montana, and Hawaii, guarantee the right to a clean, safe, and/or healthy environment through the state constitution</a:t>
            </a:r>
          </a:p>
        </p:txBody>
      </p:sp>
      <p:sp>
        <p:nvSpPr>
          <p:cNvPr id="9" name="TextBox 9"/>
          <p:cNvSpPr txBox="1"/>
          <p:nvPr/>
        </p:nvSpPr>
        <p:spPr>
          <a:xfrm>
            <a:off x="5458620" y="6514874"/>
            <a:ext cx="3262063" cy="265747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Procedural and substantive</a:t>
            </a:r>
          </a:p>
          <a:p>
            <a:pPr algn="ctr">
              <a:lnSpc>
                <a:spcPts val="2640"/>
              </a:lnSpc>
            </a:pPr>
            <a:endParaRPr lang="en-US" sz="2200">
              <a:solidFill>
                <a:srgbClr val="263036"/>
              </a:solidFill>
              <a:latin typeface="Open Sauce 1"/>
              <a:ea typeface="Open Sauce 1"/>
              <a:cs typeface="Open Sauce 1"/>
              <a:sym typeface="Open Sauce 1"/>
            </a:endParaRPr>
          </a:p>
          <a:p>
            <a:pPr algn="ctr">
              <a:lnSpc>
                <a:spcPts val="2640"/>
              </a:lnSpc>
            </a:pPr>
            <a:r>
              <a:rPr lang="en-US" sz="2200" i="1" u="sng" err="1">
                <a:solidFill>
                  <a:srgbClr val="263036"/>
                </a:solidFill>
                <a:latin typeface="Open Sauce 1 Italics"/>
                <a:ea typeface="Open Sauce 1 Italics"/>
                <a:cs typeface="Open Sauce 1 Italics"/>
                <a:sym typeface="Open Sauce 1 Italics"/>
                <a:hlinkClick r:id="rId2" tooltip="http://oaoa.hawaii.gov/jud/21309op.htm">
                  <a:extLst>
                    <a:ext uri="{A12FA001-AC4F-418D-AE19-62706E023703}">
                      <ahyp:hlinkClr xmlns:ahyp="http://schemas.microsoft.com/office/drawing/2018/hyperlinkcolor" val="tx"/>
                    </a:ext>
                  </a:extLst>
                </a:hlinkClick>
              </a:rPr>
              <a:t>Waiahole</a:t>
            </a:r>
            <a:r>
              <a:rPr lang="en-US" sz="2200" i="1" u="sng">
                <a:solidFill>
                  <a:srgbClr val="263036"/>
                </a:solidFill>
                <a:latin typeface="Open Sauce 1 Italics"/>
                <a:ea typeface="Open Sauce 1 Italics"/>
                <a:cs typeface="Open Sauce 1 Italics"/>
                <a:sym typeface="Open Sauce 1 Italics"/>
                <a:hlinkClick r:id="rId2" tooltip="http://oaoa.hawaii.gov/jud/21309op.htm">
                  <a:extLst>
                    <a:ext uri="{A12FA001-AC4F-418D-AE19-62706E023703}">
                      <ahyp:hlinkClr xmlns:ahyp="http://schemas.microsoft.com/office/drawing/2018/hyperlinkcolor" val="tx"/>
                    </a:ext>
                  </a:extLst>
                </a:hlinkClick>
              </a:rPr>
              <a:t> Case</a:t>
            </a:r>
          </a:p>
          <a:p>
            <a:pPr algn="ctr">
              <a:lnSpc>
                <a:spcPts val="2640"/>
              </a:lnSpc>
            </a:pPr>
            <a:r>
              <a:rPr lang="en-US" sz="2200" i="1">
                <a:solidFill>
                  <a:srgbClr val="263036"/>
                </a:solidFill>
                <a:latin typeface="Open Sauce 1 Italics"/>
                <a:ea typeface="Open Sauce 1 Italics"/>
                <a:cs typeface="Open Sauce 1 Italics"/>
                <a:sym typeface="Open Sauce 1 Italics"/>
              </a:rPr>
              <a:t> (Haw.) includes an </a:t>
            </a:r>
            <a:r>
              <a:rPr lang="en-US" sz="2200">
                <a:solidFill>
                  <a:srgbClr val="263036"/>
                </a:solidFill>
                <a:latin typeface="Open Sauce 1"/>
                <a:ea typeface="Open Sauce 1"/>
                <a:cs typeface="Open Sauce 1"/>
                <a:sym typeface="Open Sauce 1"/>
              </a:rPr>
              <a:t>extensive discussion as applied to water resources</a:t>
            </a:r>
          </a:p>
        </p:txBody>
      </p:sp>
      <p:sp>
        <p:nvSpPr>
          <p:cNvPr id="10" name="TextBox 10"/>
          <p:cNvSpPr txBox="1"/>
          <p:nvPr/>
        </p:nvSpPr>
        <p:spPr>
          <a:xfrm>
            <a:off x="9668189" y="6514874"/>
            <a:ext cx="3114358" cy="199072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States with environmental justice laws include California, New Jersey, New York, and Washington, among others</a:t>
            </a:r>
          </a:p>
        </p:txBody>
      </p:sp>
      <p:sp>
        <p:nvSpPr>
          <p:cNvPr id="11" name="TextBox 11"/>
          <p:cNvSpPr txBox="1"/>
          <p:nvPr/>
        </p:nvSpPr>
        <p:spPr>
          <a:xfrm>
            <a:off x="13730053" y="6514874"/>
            <a:ext cx="3261596" cy="1990725"/>
          </a:xfrm>
          <a:prstGeom prst="rect">
            <a:avLst/>
          </a:prstGeom>
        </p:spPr>
        <p:txBody>
          <a:bodyPr lIns="0" tIns="0" rIns="0" bIns="0" rtlCol="0" anchor="t">
            <a:spAutoFit/>
          </a:bodyPr>
          <a:lstStyle/>
          <a:p>
            <a:pPr algn="ctr">
              <a:lnSpc>
                <a:spcPts val="2640"/>
              </a:lnSpc>
            </a:pPr>
            <a:r>
              <a:rPr lang="en-US" sz="2200">
                <a:solidFill>
                  <a:srgbClr val="263036"/>
                </a:solidFill>
                <a:latin typeface="Open Sauce 1"/>
                <a:ea typeface="Open Sauce 1"/>
                <a:cs typeface="Open Sauce 1"/>
                <a:sym typeface="Open Sauce 1"/>
              </a:rPr>
              <a:t>In one example, Washington's Climate Commitment Act integrates environmental justice into climate planning</a:t>
            </a:r>
          </a:p>
        </p:txBody>
      </p:sp>
      <p:sp>
        <p:nvSpPr>
          <p:cNvPr id="12" name="TextBox 12"/>
          <p:cNvSpPr txBox="1"/>
          <p:nvPr/>
        </p:nvSpPr>
        <p:spPr>
          <a:xfrm>
            <a:off x="1028700" y="2419372"/>
            <a:ext cx="15962948" cy="2047875"/>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Climate rights cases </a:t>
            </a:r>
            <a:r>
              <a:rPr lang="en-US" sz="2699">
                <a:solidFill>
                  <a:srgbClr val="62C7CE"/>
                </a:solidFill>
                <a:latin typeface="Open Sauce SemiBold"/>
                <a:ea typeface="Open Sauce SemiBold"/>
                <a:cs typeface="Open Sauce SemiBold"/>
                <a:sym typeface="Open Sauce SemiBold"/>
              </a:rPr>
              <a:t>commonly involve claims that the impacts of climate change are interfering with the right to life, liberty, property, due process, and in some states an express right to a clean and healthy environment</a:t>
            </a:r>
            <a:r>
              <a:rPr lang="en-US" sz="2699">
                <a:solidFill>
                  <a:srgbClr val="FFFFFF"/>
                </a:solidFill>
                <a:latin typeface="Open Sauce SemiBold"/>
                <a:ea typeface="Open Sauce SemiBold"/>
                <a:cs typeface="Open Sauce SemiBold"/>
                <a:sym typeface="Open Sauce SemiBold"/>
              </a:rPr>
              <a:t>. These claims are often paired with public trust arguments that establish a duty for the state to conserve common resources for present and future generations. Cases are based on:</a:t>
            </a:r>
          </a:p>
        </p:txBody>
      </p:sp>
      <p:sp>
        <p:nvSpPr>
          <p:cNvPr id="13" name="TextBox 13"/>
          <p:cNvSpPr txBox="1"/>
          <p:nvPr/>
        </p:nvSpPr>
        <p:spPr>
          <a:xfrm>
            <a:off x="10678095" y="224478"/>
            <a:ext cx="7274020"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fundamental-rights">
                  <a:extLst>
                    <a:ext uri="{A12FA001-AC4F-418D-AE19-62706E023703}">
                      <ahyp:hlinkClr xmlns:ahyp="http://schemas.microsoft.com/office/drawing/2018/hyperlinkcolor" val="tx"/>
                    </a:ext>
                  </a:extLst>
                </a:hlinkClick>
              </a:rPr>
              <a:t>Fundamental Rights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4" name="Freeform 1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cxnSp>
        <p:nvCxnSpPr>
          <p:cNvPr id="15" name="Straight Connector 14">
            <a:extLst>
              <a:ext uri="{FF2B5EF4-FFF2-40B4-BE49-F238E27FC236}">
                <a16:creationId xmlns:a16="http://schemas.microsoft.com/office/drawing/2014/main" id="{C22F0D77-FDE1-EB48-4437-19C3F95C509C}"/>
              </a:ext>
            </a:extLst>
          </p:cNvPr>
          <p:cNvCxnSpPr>
            <a:cxnSpLocks/>
          </p:cNvCxnSpPr>
          <p:nvPr/>
        </p:nvCxnSpPr>
        <p:spPr>
          <a:xfrm>
            <a:off x="9126704" y="4538613"/>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B8A591-F1F3-A78A-F551-967CC1B9B2C0}"/>
              </a:ext>
            </a:extLst>
          </p:cNvPr>
          <p:cNvCxnSpPr>
            <a:cxnSpLocks/>
          </p:cNvCxnSpPr>
          <p:nvPr/>
        </p:nvCxnSpPr>
        <p:spPr>
          <a:xfrm>
            <a:off x="5128070" y="4444892"/>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EE44DC-D462-CFFE-7250-2C97B2C4095C}"/>
              </a:ext>
            </a:extLst>
          </p:cNvPr>
          <p:cNvCxnSpPr>
            <a:cxnSpLocks/>
          </p:cNvCxnSpPr>
          <p:nvPr/>
        </p:nvCxnSpPr>
        <p:spPr>
          <a:xfrm>
            <a:off x="13215221" y="4565827"/>
            <a:ext cx="17296" cy="5379004"/>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7DFF49-38F9-FDB0-7221-5915D7EA69AB}"/>
              </a:ext>
            </a:extLst>
          </p:cNvPr>
          <p:cNvCxnSpPr>
            <a:cxnSpLocks/>
          </p:cNvCxnSpPr>
          <p:nvPr/>
        </p:nvCxnSpPr>
        <p:spPr>
          <a:xfrm>
            <a:off x="985837" y="6134100"/>
            <a:ext cx="1631632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1"/>
            <a:ext cx="18342417" cy="10287000"/>
          </a:xfrm>
          <a:custGeom>
            <a:avLst/>
            <a:gdLst/>
            <a:ahLst/>
            <a:cxnLst/>
            <a:rect l="l" t="t" r="r" b="b"/>
            <a:pathLst>
              <a:path w="18342417" h="10404475">
                <a:moveTo>
                  <a:pt x="0" y="0"/>
                </a:moveTo>
                <a:lnTo>
                  <a:pt x="18342417" y="0"/>
                </a:lnTo>
                <a:lnTo>
                  <a:pt x="18342417" y="10404475"/>
                </a:lnTo>
                <a:lnTo>
                  <a:pt x="0" y="10404475"/>
                </a:lnTo>
                <a:lnTo>
                  <a:pt x="0" y="0"/>
                </a:lnTo>
                <a:close/>
              </a:path>
            </a:pathLst>
          </a:custGeom>
          <a:blipFill>
            <a:blip r:embed="rId2" cstate="screen">
              <a:alphaModFix amt="25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660653">
            <a:off x="665668" y="4628601"/>
            <a:ext cx="1724919" cy="1248410"/>
          </a:xfrm>
          <a:custGeom>
            <a:avLst/>
            <a:gdLst/>
            <a:ahLst/>
            <a:cxnLst/>
            <a:rect l="l" t="t" r="r" b="b"/>
            <a:pathLst>
              <a:path w="1724919" h="1248410">
                <a:moveTo>
                  <a:pt x="0" y="0"/>
                </a:moveTo>
                <a:lnTo>
                  <a:pt x="1724919" y="0"/>
                </a:lnTo>
                <a:lnTo>
                  <a:pt x="1724919" y="1248411"/>
                </a:lnTo>
                <a:lnTo>
                  <a:pt x="0" y="124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RIGHTS</a:t>
            </a:r>
          </a:p>
        </p:txBody>
      </p:sp>
      <p:sp>
        <p:nvSpPr>
          <p:cNvPr id="5" name="TextBox 5"/>
          <p:cNvSpPr txBox="1"/>
          <p:nvPr/>
        </p:nvSpPr>
        <p:spPr>
          <a:xfrm>
            <a:off x="980602" y="3406934"/>
            <a:ext cx="13965216" cy="819216"/>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 Montana Constitution singles out and elevates environmental rights, declaring an inalienable </a:t>
            </a:r>
            <a:r>
              <a:rPr lang="en-US" sz="2699" b="1">
                <a:solidFill>
                  <a:srgbClr val="62C7CE"/>
                </a:solidFill>
                <a:latin typeface="Open Sauce SemiBold Bold"/>
                <a:ea typeface="Open Sauce SemiBold Bold"/>
                <a:cs typeface="Open Sauce SemiBold Bold"/>
                <a:sym typeface="Open Sauce SemiBold Bold"/>
              </a:rPr>
              <a:t>right to a healthful environment</a:t>
            </a:r>
            <a:r>
              <a:rPr lang="en-US" sz="2699">
                <a:solidFill>
                  <a:srgbClr val="FFFFFF"/>
                </a:solidFill>
                <a:latin typeface="Open Sauce SemiBold"/>
                <a:ea typeface="Open Sauce SemiBold"/>
                <a:cs typeface="Open Sauce SemiBold"/>
                <a:sym typeface="Open Sauce SemiBold"/>
              </a:rPr>
              <a:t> (Art. II, §3; Art. IX, §1)</a:t>
            </a:r>
          </a:p>
        </p:txBody>
      </p:sp>
      <p:sp>
        <p:nvSpPr>
          <p:cNvPr id="6" name="TextBox 6"/>
          <p:cNvSpPr txBox="1"/>
          <p:nvPr/>
        </p:nvSpPr>
        <p:spPr>
          <a:xfrm>
            <a:off x="10678095" y="224478"/>
            <a:ext cx="7274020"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37C7A"/>
                </a:solidFill>
                <a:latin typeface="Open Sauce 1 Italics"/>
                <a:ea typeface="Open Sauce 1 Italics"/>
                <a:cs typeface="Open Sauce 1 Italics"/>
                <a:sym typeface="Open Sauce 1 Italics"/>
                <a:hlinkClick r:id="rId5" tooltip="https://cjp.eli.org/curriculum/fundamental-rights">
                  <a:extLst>
                    <a:ext uri="{A12FA001-AC4F-418D-AE19-62706E023703}">
                      <ahyp:hlinkClr xmlns:ahyp="http://schemas.microsoft.com/office/drawing/2018/hyperlinkcolor" val="tx"/>
                    </a:ext>
                  </a:extLst>
                </a:hlinkClick>
              </a:rPr>
              <a:t>Fundamental Rights</a:t>
            </a:r>
            <a:r>
              <a:rPr lang="en-US" sz="2500" i="1" strike="noStrike">
                <a:solidFill>
                  <a:srgbClr val="737C7A"/>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grpSp>
        <p:nvGrpSpPr>
          <p:cNvPr id="7" name="Group 7"/>
          <p:cNvGrpSpPr/>
          <p:nvPr/>
        </p:nvGrpSpPr>
        <p:grpSpPr>
          <a:xfrm>
            <a:off x="2788479" y="5084763"/>
            <a:ext cx="12765459" cy="3706782"/>
            <a:chOff x="0" y="0"/>
            <a:chExt cx="17020612" cy="4942376"/>
          </a:xfrm>
        </p:grpSpPr>
        <p:grpSp>
          <p:nvGrpSpPr>
            <p:cNvPr id="8" name="Group 8"/>
            <p:cNvGrpSpPr/>
            <p:nvPr/>
          </p:nvGrpSpPr>
          <p:grpSpPr>
            <a:xfrm>
              <a:off x="0" y="0"/>
              <a:ext cx="17020612" cy="4942376"/>
              <a:chOff x="0" y="0"/>
              <a:chExt cx="3362096" cy="976272"/>
            </a:xfrm>
          </p:grpSpPr>
          <p:sp>
            <p:nvSpPr>
              <p:cNvPr id="9" name="Freeform 9"/>
              <p:cNvSpPr/>
              <p:nvPr/>
            </p:nvSpPr>
            <p:spPr>
              <a:xfrm>
                <a:off x="0" y="0"/>
                <a:ext cx="3362096" cy="976272"/>
              </a:xfrm>
              <a:custGeom>
                <a:avLst/>
                <a:gdLst/>
                <a:ahLst/>
                <a:cxnLst/>
                <a:rect l="l" t="t" r="r" b="b"/>
                <a:pathLst>
                  <a:path w="3362096" h="976272">
                    <a:moveTo>
                      <a:pt x="30930" y="0"/>
                    </a:moveTo>
                    <a:lnTo>
                      <a:pt x="3331166" y="0"/>
                    </a:lnTo>
                    <a:cubicBezTo>
                      <a:pt x="3339369" y="0"/>
                      <a:pt x="3347236" y="3259"/>
                      <a:pt x="3353037" y="9059"/>
                    </a:cubicBezTo>
                    <a:cubicBezTo>
                      <a:pt x="3358838" y="14860"/>
                      <a:pt x="3362096" y="22727"/>
                      <a:pt x="3362096" y="30930"/>
                    </a:cubicBezTo>
                    <a:lnTo>
                      <a:pt x="3362096" y="945342"/>
                    </a:lnTo>
                    <a:cubicBezTo>
                      <a:pt x="3362096" y="953545"/>
                      <a:pt x="3358838" y="961412"/>
                      <a:pt x="3353037" y="967213"/>
                    </a:cubicBezTo>
                    <a:cubicBezTo>
                      <a:pt x="3347236" y="973013"/>
                      <a:pt x="3339369" y="976272"/>
                      <a:pt x="3331166" y="976272"/>
                    </a:cubicBezTo>
                    <a:lnTo>
                      <a:pt x="30930" y="976272"/>
                    </a:lnTo>
                    <a:cubicBezTo>
                      <a:pt x="22727" y="976272"/>
                      <a:pt x="14860" y="973013"/>
                      <a:pt x="9059" y="967213"/>
                    </a:cubicBezTo>
                    <a:cubicBezTo>
                      <a:pt x="3259" y="961412"/>
                      <a:pt x="0" y="953545"/>
                      <a:pt x="0" y="945342"/>
                    </a:cubicBezTo>
                    <a:lnTo>
                      <a:pt x="0" y="30930"/>
                    </a:lnTo>
                    <a:cubicBezTo>
                      <a:pt x="0" y="22727"/>
                      <a:pt x="3259" y="14860"/>
                      <a:pt x="9059" y="9059"/>
                    </a:cubicBezTo>
                    <a:cubicBezTo>
                      <a:pt x="14860" y="3259"/>
                      <a:pt x="22727" y="0"/>
                      <a:pt x="30930" y="0"/>
                    </a:cubicBezTo>
                    <a:close/>
                  </a:path>
                </a:pathLst>
              </a:custGeom>
              <a:solidFill>
                <a:srgbClr val="263036"/>
              </a:solidFill>
              <a:ln w="38100" cap="rnd">
                <a:solidFill>
                  <a:srgbClr val="B2D235"/>
                </a:solidFill>
                <a:prstDash val="solid"/>
                <a:round/>
              </a:ln>
            </p:spPr>
            <p:txBody>
              <a:bodyPr/>
              <a:lstStyle/>
              <a:p>
                <a:endParaRPr lang="en-US"/>
              </a:p>
            </p:txBody>
          </p:sp>
          <p:sp>
            <p:nvSpPr>
              <p:cNvPr id="10" name="TextBox 10"/>
              <p:cNvSpPr txBox="1"/>
              <p:nvPr/>
            </p:nvSpPr>
            <p:spPr>
              <a:xfrm>
                <a:off x="0" y="47625"/>
                <a:ext cx="3362096" cy="928647"/>
              </a:xfrm>
              <a:prstGeom prst="rect">
                <a:avLst/>
              </a:prstGeom>
            </p:spPr>
            <p:txBody>
              <a:bodyPr lIns="50800" tIns="50800" rIns="50800" bIns="50800" rtlCol="0" anchor="ctr"/>
              <a:lstStyle/>
              <a:p>
                <a:pPr algn="ctr">
                  <a:lnSpc>
                    <a:spcPts val="2499"/>
                  </a:lnSpc>
                </a:pPr>
                <a:endParaRPr/>
              </a:p>
            </p:txBody>
          </p:sp>
        </p:grpSp>
        <p:sp>
          <p:nvSpPr>
            <p:cNvPr id="11" name="TextBox 11"/>
            <p:cNvSpPr txBox="1"/>
            <p:nvPr/>
          </p:nvSpPr>
          <p:spPr>
            <a:xfrm>
              <a:off x="349921" y="607695"/>
              <a:ext cx="16598135" cy="2762552"/>
            </a:xfrm>
            <a:prstGeom prst="rect">
              <a:avLst/>
            </a:prstGeom>
          </p:spPr>
          <p:txBody>
            <a:bodyPr wrap="square" lIns="0" tIns="0" rIns="0" bIns="0" rtlCol="0" anchor="t">
              <a:spAutoFit/>
            </a:bodyPr>
            <a:lstStyle/>
            <a:p>
              <a:pPr algn="l">
                <a:lnSpc>
                  <a:spcPts val="4079"/>
                </a:lnSpc>
              </a:pPr>
              <a:r>
                <a:rPr lang="en-US" sz="3399">
                  <a:solidFill>
                    <a:srgbClr val="FFFFFF"/>
                  </a:solidFill>
                  <a:latin typeface="Open Sauce 1 Medium"/>
                  <a:ea typeface="Open Sauce 1 Medium"/>
                  <a:cs typeface="Open Sauce 1 Medium"/>
                  <a:sym typeface="Open Sauce 1 Medium"/>
                </a:rPr>
                <a:t>A Montana trial court, in a decision upheld by the Montana Supreme Court, declared this "</a:t>
              </a:r>
              <a:r>
                <a:rPr lang="en-US" sz="3399">
                  <a:solidFill>
                    <a:srgbClr val="FFFFFF"/>
                  </a:solidFill>
                  <a:latin typeface="Open Sauce 1 Medium Italics"/>
                  <a:ea typeface="Open Sauce 1 Medium Italics"/>
                  <a:cs typeface="Open Sauce 1 Medium Italics"/>
                  <a:sym typeface="Open Sauce 1 Medium Italics"/>
                </a:rPr>
                <a:t>constitutional right to a clean and healthful environment, [] </a:t>
              </a:r>
              <a:r>
                <a:rPr lang="en-US" sz="3399">
                  <a:solidFill>
                    <a:srgbClr val="62C7CE"/>
                  </a:solidFill>
                  <a:latin typeface="Open Sauce 1 Medium Italics"/>
                  <a:ea typeface="Open Sauce 1 Medium Italics"/>
                  <a:cs typeface="Open Sauce 1 Medium Italics"/>
                  <a:sym typeface="Open Sauce 1 Medium Italics"/>
                </a:rPr>
                <a:t>includes climate</a:t>
              </a:r>
              <a:r>
                <a:rPr lang="en-US" sz="3399">
                  <a:solidFill>
                    <a:srgbClr val="FFFFFF"/>
                  </a:solidFill>
                  <a:latin typeface="Open Sauce 1 Medium Italics"/>
                  <a:ea typeface="Open Sauce 1 Medium Italics"/>
                  <a:cs typeface="Open Sauce 1 Medium Italics"/>
                  <a:sym typeface="Open Sauce 1 Medium Italics"/>
                </a:rPr>
                <a:t> as part of the environmental life-support system.</a:t>
              </a:r>
              <a:r>
                <a:rPr lang="en-US" sz="3399">
                  <a:solidFill>
                    <a:srgbClr val="FFFFFF"/>
                  </a:solidFill>
                  <a:latin typeface="Open Sauce 1 Medium"/>
                  <a:ea typeface="Open Sauce 1 Medium"/>
                  <a:cs typeface="Open Sauce 1 Medium"/>
                  <a:sym typeface="Open Sauce 1 Medium"/>
                </a:rPr>
                <a:t>" </a:t>
              </a:r>
            </a:p>
          </p:txBody>
        </p:sp>
        <p:sp>
          <p:nvSpPr>
            <p:cNvPr id="12" name="TextBox 12"/>
            <p:cNvSpPr txBox="1"/>
            <p:nvPr/>
          </p:nvSpPr>
          <p:spPr>
            <a:xfrm>
              <a:off x="349921" y="4122420"/>
              <a:ext cx="15909739" cy="427468"/>
            </a:xfrm>
            <a:prstGeom prst="rect">
              <a:avLst/>
            </a:prstGeom>
          </p:spPr>
          <p:txBody>
            <a:bodyPr lIns="0" tIns="0" rIns="0" bIns="0" rtlCol="0" anchor="t">
              <a:spAutoFit/>
            </a:bodyPr>
            <a:lstStyle/>
            <a:p>
              <a:pPr algn="l">
                <a:lnSpc>
                  <a:spcPts val="2499"/>
                </a:lnSpc>
              </a:pPr>
              <a:r>
                <a:rPr lang="en-US" sz="2450" i="1" u="sng" dirty="0">
                  <a:solidFill>
                    <a:srgbClr val="62C7CE"/>
                  </a:solidFill>
                  <a:latin typeface="Open Sauce 1"/>
                  <a:ea typeface="Open Sauce 1"/>
                  <a:cs typeface="Open Sauce 1"/>
                  <a:sym typeface="Open Sauce 1"/>
                  <a:hlinkClick r:id="rId6" tooltip="https://cjp.eli.org/news/230811-climate-science-docket-how-held-v-montana-bridging-science-and-law">
                    <a:extLst>
                      <a:ext uri="{A12FA001-AC4F-418D-AE19-62706E023703}">
                        <ahyp:hlinkClr xmlns:ahyp="http://schemas.microsoft.com/office/drawing/2018/hyperlinkcolor" val="tx"/>
                      </a:ext>
                    </a:extLst>
                  </a:hlinkClick>
                </a:rPr>
                <a:t>Held v. State of Montana</a:t>
              </a:r>
              <a:r>
                <a:rPr lang="en-US" sz="2450">
                  <a:solidFill>
                    <a:srgbClr val="62C7CE"/>
                  </a:solidFill>
                  <a:latin typeface="Open Sauce 1"/>
                  <a:ea typeface="Open Sauce 1"/>
                  <a:cs typeface="Open Sauce 1"/>
                  <a:sym typeface="Open Sauce 1"/>
                </a:rPr>
                <a:t>, No. CDV-2020-307, 102 (Mont. Dist. Ct. 2020)</a:t>
              </a:r>
            </a:p>
          </p:txBody>
        </p:sp>
      </p:grpSp>
      <p:sp>
        <p:nvSpPr>
          <p:cNvPr id="13" name="TextBox 13"/>
          <p:cNvSpPr txBox="1"/>
          <p:nvPr/>
        </p:nvSpPr>
        <p:spPr>
          <a:xfrm>
            <a:off x="1028700" y="2085975"/>
            <a:ext cx="13917118"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HELD V. STATE OF MONTANA </a:t>
            </a:r>
          </a:p>
        </p:txBody>
      </p:sp>
      <p:sp>
        <p:nvSpPr>
          <p:cNvPr id="14" name="Freeform 1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CASE MANAGEMENT </a:t>
            </a:r>
          </a:p>
        </p:txBody>
      </p:sp>
      <p:grpSp>
        <p:nvGrpSpPr>
          <p:cNvPr id="3" name="Group 3"/>
          <p:cNvGrpSpPr/>
          <p:nvPr/>
        </p:nvGrpSpPr>
        <p:grpSpPr>
          <a:xfrm>
            <a:off x="1028700" y="3292913"/>
            <a:ext cx="5180646" cy="5965387"/>
            <a:chOff x="0" y="0"/>
            <a:chExt cx="1364450" cy="1571131"/>
          </a:xfrm>
        </p:grpSpPr>
        <p:sp>
          <p:nvSpPr>
            <p:cNvPr id="4" name="Freeform 4"/>
            <p:cNvSpPr/>
            <p:nvPr/>
          </p:nvSpPr>
          <p:spPr>
            <a:xfrm>
              <a:off x="0" y="0"/>
              <a:ext cx="1364450" cy="1571131"/>
            </a:xfrm>
            <a:custGeom>
              <a:avLst/>
              <a:gdLst/>
              <a:ahLst/>
              <a:cxnLst/>
              <a:rect l="l" t="t" r="r" b="b"/>
              <a:pathLst>
                <a:path w="1364450" h="1571131">
                  <a:moveTo>
                    <a:pt x="76214" y="0"/>
                  </a:moveTo>
                  <a:lnTo>
                    <a:pt x="1288236" y="0"/>
                  </a:lnTo>
                  <a:cubicBezTo>
                    <a:pt x="1308449" y="0"/>
                    <a:pt x="1327835" y="8030"/>
                    <a:pt x="1342128" y="22323"/>
                  </a:cubicBezTo>
                  <a:cubicBezTo>
                    <a:pt x="1356421" y="36615"/>
                    <a:pt x="1364450" y="56001"/>
                    <a:pt x="1364450" y="76214"/>
                  </a:cubicBezTo>
                  <a:lnTo>
                    <a:pt x="1364450" y="1494917"/>
                  </a:lnTo>
                  <a:cubicBezTo>
                    <a:pt x="1364450" y="1515130"/>
                    <a:pt x="1356421" y="1534515"/>
                    <a:pt x="1342128" y="1548808"/>
                  </a:cubicBezTo>
                  <a:cubicBezTo>
                    <a:pt x="1327835" y="1563101"/>
                    <a:pt x="1308449" y="1571131"/>
                    <a:pt x="1288236" y="1571131"/>
                  </a:cubicBezTo>
                  <a:lnTo>
                    <a:pt x="76214" y="1571131"/>
                  </a:lnTo>
                  <a:cubicBezTo>
                    <a:pt x="34122" y="1571131"/>
                    <a:pt x="0" y="1537009"/>
                    <a:pt x="0" y="1494917"/>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5" name="TextBox 5"/>
            <p:cNvSpPr txBox="1"/>
            <p:nvPr/>
          </p:nvSpPr>
          <p:spPr>
            <a:xfrm>
              <a:off x="0" y="47625"/>
              <a:ext cx="1364450" cy="1523506"/>
            </a:xfrm>
            <a:prstGeom prst="rect">
              <a:avLst/>
            </a:prstGeom>
          </p:spPr>
          <p:txBody>
            <a:bodyPr lIns="50800" tIns="50800" rIns="50800" bIns="50800" rtlCol="0" anchor="ctr"/>
            <a:lstStyle/>
            <a:p>
              <a:pPr algn="ctr">
                <a:lnSpc>
                  <a:spcPts val="2499"/>
                </a:lnSpc>
              </a:pPr>
              <a:endParaRPr/>
            </a:p>
          </p:txBody>
        </p:sp>
      </p:grpSp>
      <p:grpSp>
        <p:nvGrpSpPr>
          <p:cNvPr id="6" name="Group 6"/>
          <p:cNvGrpSpPr/>
          <p:nvPr/>
        </p:nvGrpSpPr>
        <p:grpSpPr>
          <a:xfrm>
            <a:off x="1028700" y="3238690"/>
            <a:ext cx="5180646" cy="963098"/>
            <a:chOff x="0" y="0"/>
            <a:chExt cx="1364450" cy="253656"/>
          </a:xfrm>
        </p:grpSpPr>
        <p:sp>
          <p:nvSpPr>
            <p:cNvPr id="7" name="Freeform 7"/>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8" name="TextBox 8"/>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9" name="TextBox 9"/>
          <p:cNvSpPr txBox="1"/>
          <p:nvPr/>
        </p:nvSpPr>
        <p:spPr>
          <a:xfrm>
            <a:off x="2250652" y="3451317"/>
            <a:ext cx="2736742" cy="537844"/>
          </a:xfrm>
          <a:prstGeom prst="rect">
            <a:avLst/>
          </a:prstGeom>
        </p:spPr>
        <p:txBody>
          <a:bodyPr wrap="square" lIns="0" tIns="0" rIns="0" bIns="0" rtlCol="0" anchor="t">
            <a:spAutoFit/>
          </a:bodyPr>
          <a:lstStyle/>
          <a:p>
            <a:pPr algn="ctr">
              <a:lnSpc>
                <a:spcPts val="4480"/>
              </a:lnSpc>
            </a:pPr>
            <a:r>
              <a:rPr lang="en-US" sz="3200" b="1">
                <a:solidFill>
                  <a:srgbClr val="FFFFFF"/>
                </a:solidFill>
                <a:latin typeface="Open Sauce SemiBold Bold"/>
                <a:ea typeface="Open Sauce SemiBold Bold"/>
                <a:cs typeface="Open Sauce SemiBold Bold"/>
                <a:sym typeface="Open Sauce SemiBold Bold"/>
              </a:rPr>
              <a:t>Class Action</a:t>
            </a:r>
          </a:p>
        </p:txBody>
      </p:sp>
      <p:grpSp>
        <p:nvGrpSpPr>
          <p:cNvPr id="10" name="Group 10"/>
          <p:cNvGrpSpPr/>
          <p:nvPr/>
        </p:nvGrpSpPr>
        <p:grpSpPr>
          <a:xfrm>
            <a:off x="6553677" y="3292913"/>
            <a:ext cx="5180646" cy="5965387"/>
            <a:chOff x="0" y="0"/>
            <a:chExt cx="1364450" cy="1571131"/>
          </a:xfrm>
        </p:grpSpPr>
        <p:sp>
          <p:nvSpPr>
            <p:cNvPr id="11" name="Freeform 11"/>
            <p:cNvSpPr/>
            <p:nvPr/>
          </p:nvSpPr>
          <p:spPr>
            <a:xfrm>
              <a:off x="0" y="0"/>
              <a:ext cx="1364450" cy="1571131"/>
            </a:xfrm>
            <a:custGeom>
              <a:avLst/>
              <a:gdLst/>
              <a:ahLst/>
              <a:cxnLst/>
              <a:rect l="l" t="t" r="r" b="b"/>
              <a:pathLst>
                <a:path w="1364450" h="1571131">
                  <a:moveTo>
                    <a:pt x="76214" y="0"/>
                  </a:moveTo>
                  <a:lnTo>
                    <a:pt x="1288236" y="0"/>
                  </a:lnTo>
                  <a:cubicBezTo>
                    <a:pt x="1308449" y="0"/>
                    <a:pt x="1327835" y="8030"/>
                    <a:pt x="1342128" y="22323"/>
                  </a:cubicBezTo>
                  <a:cubicBezTo>
                    <a:pt x="1356421" y="36615"/>
                    <a:pt x="1364450" y="56001"/>
                    <a:pt x="1364450" y="76214"/>
                  </a:cubicBezTo>
                  <a:lnTo>
                    <a:pt x="1364450" y="1494917"/>
                  </a:lnTo>
                  <a:cubicBezTo>
                    <a:pt x="1364450" y="1515130"/>
                    <a:pt x="1356421" y="1534515"/>
                    <a:pt x="1342128" y="1548808"/>
                  </a:cubicBezTo>
                  <a:cubicBezTo>
                    <a:pt x="1327835" y="1563101"/>
                    <a:pt x="1308449" y="1571131"/>
                    <a:pt x="1288236" y="1571131"/>
                  </a:cubicBezTo>
                  <a:lnTo>
                    <a:pt x="76214" y="1571131"/>
                  </a:lnTo>
                  <a:cubicBezTo>
                    <a:pt x="34122" y="1571131"/>
                    <a:pt x="0" y="1537009"/>
                    <a:pt x="0" y="1494917"/>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12" name="TextBox 12"/>
            <p:cNvSpPr txBox="1"/>
            <p:nvPr/>
          </p:nvSpPr>
          <p:spPr>
            <a:xfrm>
              <a:off x="0" y="47625"/>
              <a:ext cx="1364450" cy="1523506"/>
            </a:xfrm>
            <a:prstGeom prst="rect">
              <a:avLst/>
            </a:prstGeom>
          </p:spPr>
          <p:txBody>
            <a:bodyPr lIns="50800" tIns="50800" rIns="50800" bIns="50800" rtlCol="0" anchor="ctr"/>
            <a:lstStyle/>
            <a:p>
              <a:pPr algn="ctr">
                <a:lnSpc>
                  <a:spcPts val="2499"/>
                </a:lnSpc>
              </a:pPr>
              <a:endParaRPr/>
            </a:p>
          </p:txBody>
        </p:sp>
      </p:grpSp>
      <p:grpSp>
        <p:nvGrpSpPr>
          <p:cNvPr id="13" name="Group 13"/>
          <p:cNvGrpSpPr/>
          <p:nvPr/>
        </p:nvGrpSpPr>
        <p:grpSpPr>
          <a:xfrm>
            <a:off x="6553677" y="3238690"/>
            <a:ext cx="5180646" cy="963098"/>
            <a:chOff x="0" y="0"/>
            <a:chExt cx="1364450" cy="253656"/>
          </a:xfrm>
        </p:grpSpPr>
        <p:sp>
          <p:nvSpPr>
            <p:cNvPr id="14" name="Freeform 14"/>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15" name="TextBox 15"/>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16" name="TextBox 16"/>
          <p:cNvSpPr txBox="1"/>
          <p:nvPr/>
        </p:nvSpPr>
        <p:spPr>
          <a:xfrm>
            <a:off x="6851940" y="3422742"/>
            <a:ext cx="4565097" cy="537844"/>
          </a:xfrm>
          <a:prstGeom prst="rect">
            <a:avLst/>
          </a:prstGeom>
        </p:spPr>
        <p:txBody>
          <a:bodyPr wrap="square" lIns="0" tIns="0" rIns="0" bIns="0" rtlCol="0" anchor="t">
            <a:spAutoFit/>
          </a:bodyPr>
          <a:lstStyle/>
          <a:p>
            <a:pPr marL="0" lvl="0" indent="0" algn="ctr">
              <a:lnSpc>
                <a:spcPts val="4480"/>
              </a:lnSpc>
              <a:spcBef>
                <a:spcPct val="0"/>
              </a:spcBef>
            </a:pPr>
            <a:r>
              <a:rPr lang="en-US" sz="3200" b="1" u="none" strike="noStrike">
                <a:solidFill>
                  <a:srgbClr val="FFFFFF"/>
                </a:solidFill>
                <a:latin typeface="Open Sauce SemiBold Bold"/>
                <a:ea typeface="Open Sauce SemiBold Bold"/>
                <a:cs typeface="Open Sauce SemiBold Bold"/>
                <a:sym typeface="Open Sauce SemiBold Bold"/>
              </a:rPr>
              <a:t>Multidistrict Litigation</a:t>
            </a:r>
          </a:p>
        </p:txBody>
      </p:sp>
      <p:sp>
        <p:nvSpPr>
          <p:cNvPr id="17" name="TextBox 17"/>
          <p:cNvSpPr txBox="1"/>
          <p:nvPr/>
        </p:nvSpPr>
        <p:spPr>
          <a:xfrm>
            <a:off x="1418304" y="4373238"/>
            <a:ext cx="4401438" cy="32766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Class action is often the more efficient form of action when </a:t>
            </a:r>
            <a:r>
              <a:rPr lang="en-US" sz="2699" b="1">
                <a:solidFill>
                  <a:srgbClr val="263036"/>
                </a:solidFill>
                <a:latin typeface="Open Sauce SemiBold Bold"/>
                <a:ea typeface="Open Sauce SemiBold Bold"/>
                <a:cs typeface="Open Sauce SemiBold Bold"/>
                <a:sym typeface="Open Sauce SemiBold Bold"/>
              </a:rPr>
              <a:t>large numbers of similarly situated plaintiffs request the same relief</a:t>
            </a:r>
            <a:r>
              <a:rPr lang="en-US" sz="2699">
                <a:solidFill>
                  <a:srgbClr val="263036"/>
                </a:solidFill>
                <a:latin typeface="Open Sauce SemiBold"/>
                <a:ea typeface="Open Sauce SemiBold"/>
                <a:cs typeface="Open Sauce SemiBold"/>
                <a:sym typeface="Open Sauce SemiBold"/>
              </a:rPr>
              <a:t>,</a:t>
            </a:r>
            <a:r>
              <a:rPr lang="en-US" sz="2699" b="1">
                <a:solidFill>
                  <a:srgbClr val="263036"/>
                </a:solidFill>
                <a:latin typeface="Open Sauce SemiBold Bold"/>
                <a:ea typeface="Open Sauce SemiBold Bold"/>
                <a:cs typeface="Open Sauce SemiBold Bold"/>
                <a:sym typeface="Open Sauce SemiBold Bold"/>
              </a:rPr>
              <a:t> </a:t>
            </a:r>
            <a:r>
              <a:rPr lang="en-US" sz="2699">
                <a:solidFill>
                  <a:srgbClr val="263036"/>
                </a:solidFill>
                <a:latin typeface="Open Sauce SemiBold"/>
                <a:ea typeface="Open Sauce SemiBold"/>
                <a:cs typeface="Open Sauce SemiBold"/>
                <a:sym typeface="Open Sauce SemiBold"/>
              </a:rPr>
              <a:t>particularly declaratory and injunctive relief.</a:t>
            </a:r>
          </a:p>
        </p:txBody>
      </p:sp>
      <p:sp>
        <p:nvSpPr>
          <p:cNvPr id="18" name="TextBox 18"/>
          <p:cNvSpPr txBox="1"/>
          <p:nvPr/>
        </p:nvSpPr>
        <p:spPr>
          <a:xfrm>
            <a:off x="6851940" y="4373238"/>
            <a:ext cx="4565097" cy="470535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Action may be appropriate</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(1) when multiple lawsuits across the country allege the </a:t>
            </a:r>
            <a:r>
              <a:rPr lang="en-US" sz="2699" b="1">
                <a:solidFill>
                  <a:srgbClr val="263036"/>
                </a:solidFill>
                <a:latin typeface="Open Sauce SemiBold Bold"/>
                <a:ea typeface="Open Sauce SemiBold Bold"/>
                <a:cs typeface="Open Sauce SemiBold Bold"/>
                <a:sym typeface="Open Sauce SemiBold Bold"/>
              </a:rPr>
              <a:t>same claims against the same defendant</a:t>
            </a:r>
            <a:r>
              <a:rPr lang="en-US" sz="2699">
                <a:solidFill>
                  <a:srgbClr val="263036"/>
                </a:solidFill>
                <a:latin typeface="Open Sauce SemiBold"/>
                <a:ea typeface="Open Sauce SemiBold"/>
                <a:cs typeface="Open Sauce SemiBold"/>
                <a:sym typeface="Open Sauce SemiBold"/>
              </a:rPr>
              <a:t> or </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(2) to </a:t>
            </a:r>
            <a:r>
              <a:rPr lang="en-US" sz="2699" b="1">
                <a:solidFill>
                  <a:srgbClr val="263036"/>
                </a:solidFill>
                <a:latin typeface="Open Sauce SemiBold Bold"/>
                <a:ea typeface="Open Sauce SemiBold Bold"/>
                <a:cs typeface="Open Sauce SemiBold Bold"/>
                <a:sym typeface="Open Sauce SemiBold Bold"/>
              </a:rPr>
              <a:t>resolve the admissibility of scientific evidence</a:t>
            </a:r>
            <a:r>
              <a:rPr lang="en-US" sz="2699">
                <a:solidFill>
                  <a:srgbClr val="263036"/>
                </a:solidFill>
                <a:latin typeface="Open Sauce SemiBold"/>
                <a:ea typeface="Open Sauce SemiBold"/>
                <a:cs typeface="Open Sauce SemiBold"/>
                <a:sym typeface="Open Sauce SemiBold"/>
              </a:rPr>
              <a:t> in multi-court tort suits against a single defendant.</a:t>
            </a:r>
          </a:p>
        </p:txBody>
      </p:sp>
      <p:grpSp>
        <p:nvGrpSpPr>
          <p:cNvPr id="19" name="Group 19"/>
          <p:cNvGrpSpPr/>
          <p:nvPr/>
        </p:nvGrpSpPr>
        <p:grpSpPr>
          <a:xfrm>
            <a:off x="12239148" y="3238690"/>
            <a:ext cx="5180646" cy="6019610"/>
            <a:chOff x="0" y="0"/>
            <a:chExt cx="1364450" cy="1585412"/>
          </a:xfrm>
        </p:grpSpPr>
        <p:sp>
          <p:nvSpPr>
            <p:cNvPr id="20" name="Freeform 20"/>
            <p:cNvSpPr/>
            <p:nvPr/>
          </p:nvSpPr>
          <p:spPr>
            <a:xfrm>
              <a:off x="0" y="0"/>
              <a:ext cx="1364450" cy="1585412"/>
            </a:xfrm>
            <a:custGeom>
              <a:avLst/>
              <a:gdLst/>
              <a:ahLst/>
              <a:cxnLst/>
              <a:rect l="l" t="t" r="r" b="b"/>
              <a:pathLst>
                <a:path w="1364450" h="1585412">
                  <a:moveTo>
                    <a:pt x="76214" y="0"/>
                  </a:moveTo>
                  <a:lnTo>
                    <a:pt x="1288236" y="0"/>
                  </a:lnTo>
                  <a:cubicBezTo>
                    <a:pt x="1308449" y="0"/>
                    <a:pt x="1327835" y="8030"/>
                    <a:pt x="1342128" y="22323"/>
                  </a:cubicBezTo>
                  <a:cubicBezTo>
                    <a:pt x="1356421" y="36615"/>
                    <a:pt x="1364450" y="56001"/>
                    <a:pt x="1364450" y="76214"/>
                  </a:cubicBezTo>
                  <a:lnTo>
                    <a:pt x="1364450" y="1509198"/>
                  </a:lnTo>
                  <a:cubicBezTo>
                    <a:pt x="1364450" y="1551290"/>
                    <a:pt x="1330328" y="1585412"/>
                    <a:pt x="1288236" y="1585412"/>
                  </a:cubicBezTo>
                  <a:lnTo>
                    <a:pt x="76214" y="1585412"/>
                  </a:lnTo>
                  <a:cubicBezTo>
                    <a:pt x="56001" y="1585412"/>
                    <a:pt x="36615" y="1577382"/>
                    <a:pt x="22323" y="1563089"/>
                  </a:cubicBezTo>
                  <a:cubicBezTo>
                    <a:pt x="8030" y="1548796"/>
                    <a:pt x="0" y="1529411"/>
                    <a:pt x="0" y="1509198"/>
                  </a:cubicBezTo>
                  <a:lnTo>
                    <a:pt x="0" y="76214"/>
                  </a:lnTo>
                  <a:cubicBezTo>
                    <a:pt x="0" y="56001"/>
                    <a:pt x="8030" y="36615"/>
                    <a:pt x="22323" y="22323"/>
                  </a:cubicBezTo>
                  <a:cubicBezTo>
                    <a:pt x="36615" y="8030"/>
                    <a:pt x="56001" y="0"/>
                    <a:pt x="76214" y="0"/>
                  </a:cubicBezTo>
                  <a:close/>
                </a:path>
              </a:pathLst>
            </a:custGeom>
            <a:solidFill>
              <a:srgbClr val="C6C8C8"/>
            </a:solidFill>
          </p:spPr>
          <p:txBody>
            <a:bodyPr/>
            <a:lstStyle/>
            <a:p>
              <a:endParaRPr lang="en-US"/>
            </a:p>
          </p:txBody>
        </p:sp>
        <p:sp>
          <p:nvSpPr>
            <p:cNvPr id="21" name="TextBox 21"/>
            <p:cNvSpPr txBox="1"/>
            <p:nvPr/>
          </p:nvSpPr>
          <p:spPr>
            <a:xfrm>
              <a:off x="0" y="47625"/>
              <a:ext cx="1364450" cy="1537787"/>
            </a:xfrm>
            <a:prstGeom prst="rect">
              <a:avLst/>
            </a:prstGeom>
          </p:spPr>
          <p:txBody>
            <a:bodyPr lIns="50800" tIns="50800" rIns="50800" bIns="50800" rtlCol="0" anchor="ctr"/>
            <a:lstStyle/>
            <a:p>
              <a:pPr algn="ctr">
                <a:lnSpc>
                  <a:spcPts val="2499"/>
                </a:lnSpc>
              </a:pPr>
              <a:endParaRPr/>
            </a:p>
          </p:txBody>
        </p:sp>
      </p:grpSp>
      <p:sp>
        <p:nvSpPr>
          <p:cNvPr id="22" name="TextBox 22"/>
          <p:cNvSpPr txBox="1"/>
          <p:nvPr/>
        </p:nvSpPr>
        <p:spPr>
          <a:xfrm>
            <a:off x="12618183" y="4373238"/>
            <a:ext cx="4422578" cy="3171693"/>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Some of the </a:t>
            </a:r>
            <a:r>
              <a:rPr lang="en-US" sz="2699" b="1">
                <a:solidFill>
                  <a:srgbClr val="263036"/>
                </a:solidFill>
                <a:latin typeface="Open Sauce SemiBold Bold"/>
                <a:ea typeface="Open Sauce SemiBold Bold"/>
                <a:cs typeface="Open Sauce SemiBold Bold"/>
                <a:sym typeface="Open Sauce SemiBold Bold"/>
              </a:rPr>
              <a:t>science to arise in climate cases may require admissibility hearings</a:t>
            </a:r>
            <a:r>
              <a:rPr lang="en-US" sz="2699">
                <a:solidFill>
                  <a:srgbClr val="263036"/>
                </a:solidFill>
                <a:latin typeface="Open Sauce SemiBold"/>
                <a:ea typeface="Open Sauce SemiBold"/>
                <a:cs typeface="Open Sauce SemiBold"/>
                <a:sym typeface="Open Sauce SemiBold"/>
              </a:rPr>
              <a:t>.</a:t>
            </a:r>
          </a:p>
          <a:p>
            <a:pPr algn="ctr">
              <a:lnSpc>
                <a:spcPts val="2400"/>
              </a:lnSpc>
            </a:pPr>
            <a:endParaRPr lang="en-US" sz="2699">
              <a:solidFill>
                <a:srgbClr val="263036"/>
              </a:solidFill>
              <a:latin typeface="Open Sauce SemiBold"/>
              <a:ea typeface="Open Sauce SemiBold"/>
              <a:cs typeface="Open Sauce SemiBold"/>
              <a:sym typeface="Open Sauce SemiBold"/>
            </a:endParaRPr>
          </a:p>
          <a:p>
            <a:pPr algn="ctr">
              <a:lnSpc>
                <a:spcPts val="3239"/>
              </a:lnSpc>
            </a:pPr>
            <a:r>
              <a:rPr lang="en-US" sz="2699">
                <a:solidFill>
                  <a:srgbClr val="263036"/>
                </a:solidFill>
                <a:latin typeface="Open Sauce SemiBold"/>
                <a:ea typeface="Open Sauce SemiBold"/>
                <a:cs typeface="Open Sauce SemiBold"/>
                <a:sym typeface="Open Sauce SemiBold"/>
              </a:rPr>
              <a:t>These may determine whether the case can go forward.</a:t>
            </a:r>
          </a:p>
        </p:txBody>
      </p:sp>
      <p:sp>
        <p:nvSpPr>
          <p:cNvPr id="23" name="TextBox 23"/>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WHAT COURTS CAN EXPECT TO SEE</a:t>
            </a:r>
          </a:p>
        </p:txBody>
      </p:sp>
      <p:grpSp>
        <p:nvGrpSpPr>
          <p:cNvPr id="24" name="Group 24"/>
          <p:cNvGrpSpPr/>
          <p:nvPr/>
        </p:nvGrpSpPr>
        <p:grpSpPr>
          <a:xfrm>
            <a:off x="12239148" y="3238690"/>
            <a:ext cx="5180646" cy="963098"/>
            <a:chOff x="0" y="0"/>
            <a:chExt cx="1364450" cy="253656"/>
          </a:xfrm>
        </p:grpSpPr>
        <p:sp>
          <p:nvSpPr>
            <p:cNvPr id="25" name="Freeform 25"/>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484B4B"/>
            </a:solidFill>
          </p:spPr>
          <p:txBody>
            <a:bodyPr/>
            <a:lstStyle/>
            <a:p>
              <a:endParaRPr lang="en-US"/>
            </a:p>
          </p:txBody>
        </p:sp>
        <p:sp>
          <p:nvSpPr>
            <p:cNvPr id="26" name="TextBox 26"/>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27" name="TextBox 27"/>
          <p:cNvSpPr txBox="1"/>
          <p:nvPr/>
        </p:nvSpPr>
        <p:spPr>
          <a:xfrm>
            <a:off x="12508912" y="3419516"/>
            <a:ext cx="4641118" cy="527196"/>
          </a:xfrm>
          <a:prstGeom prst="rect">
            <a:avLst/>
          </a:prstGeom>
        </p:spPr>
        <p:txBody>
          <a:bodyPr wrap="square" lIns="0" tIns="0" rIns="0" bIns="0" rtlCol="0" anchor="t">
            <a:spAutoFit/>
          </a:bodyPr>
          <a:lstStyle/>
          <a:p>
            <a:pPr marL="0" lvl="0" indent="0" algn="ctr">
              <a:lnSpc>
                <a:spcPts val="4480"/>
              </a:lnSpc>
              <a:spcBef>
                <a:spcPct val="0"/>
              </a:spcBef>
            </a:pPr>
            <a:r>
              <a:rPr lang="en-US" sz="3200" b="1" u="none" strike="noStrike">
                <a:solidFill>
                  <a:srgbClr val="FFFFFF"/>
                </a:solidFill>
                <a:latin typeface="Open Sauce SemiBold Bold"/>
                <a:ea typeface="Open Sauce SemiBold Bold"/>
                <a:cs typeface="Open Sauce SemiBold Bold"/>
                <a:sym typeface="Open Sauce SemiBold Bold"/>
              </a:rPr>
              <a:t>Admissibility Hearings</a:t>
            </a:r>
          </a:p>
        </p:txBody>
      </p:sp>
      <p:sp>
        <p:nvSpPr>
          <p:cNvPr id="28" name="TextBox 28"/>
          <p:cNvSpPr txBox="1"/>
          <p:nvPr/>
        </p:nvSpPr>
        <p:spPr>
          <a:xfrm>
            <a:off x="9943445" y="231775"/>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9" name="Freeform 2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CASE MANAGEMENT </a:t>
            </a:r>
          </a:p>
        </p:txBody>
      </p:sp>
      <p:grpSp>
        <p:nvGrpSpPr>
          <p:cNvPr id="3" name="Group 3"/>
          <p:cNvGrpSpPr/>
          <p:nvPr/>
        </p:nvGrpSpPr>
        <p:grpSpPr>
          <a:xfrm>
            <a:off x="12078654" y="3717126"/>
            <a:ext cx="5180646" cy="5541174"/>
            <a:chOff x="0" y="0"/>
            <a:chExt cx="1364450" cy="1459404"/>
          </a:xfrm>
        </p:grpSpPr>
        <p:sp>
          <p:nvSpPr>
            <p:cNvPr id="4" name="Freeform 4"/>
            <p:cNvSpPr/>
            <p:nvPr/>
          </p:nvSpPr>
          <p:spPr>
            <a:xfrm>
              <a:off x="0" y="0"/>
              <a:ext cx="1364450" cy="1459404"/>
            </a:xfrm>
            <a:custGeom>
              <a:avLst/>
              <a:gdLst/>
              <a:ahLst/>
              <a:cxnLst/>
              <a:rect l="l" t="t" r="r" b="b"/>
              <a:pathLst>
                <a:path w="1364450" h="1459404">
                  <a:moveTo>
                    <a:pt x="76214" y="0"/>
                  </a:moveTo>
                  <a:lnTo>
                    <a:pt x="1288236" y="0"/>
                  </a:lnTo>
                  <a:cubicBezTo>
                    <a:pt x="1308449" y="0"/>
                    <a:pt x="1327835" y="8030"/>
                    <a:pt x="1342128" y="22323"/>
                  </a:cubicBezTo>
                  <a:cubicBezTo>
                    <a:pt x="1356421" y="36615"/>
                    <a:pt x="1364450" y="56001"/>
                    <a:pt x="1364450" y="76214"/>
                  </a:cubicBezTo>
                  <a:lnTo>
                    <a:pt x="1364450" y="1383190"/>
                  </a:lnTo>
                  <a:cubicBezTo>
                    <a:pt x="1364450" y="1425282"/>
                    <a:pt x="1330328" y="1459404"/>
                    <a:pt x="1288236" y="1459404"/>
                  </a:cubicBezTo>
                  <a:lnTo>
                    <a:pt x="76214" y="1459404"/>
                  </a:lnTo>
                  <a:cubicBezTo>
                    <a:pt x="56001" y="1459404"/>
                    <a:pt x="36615" y="1451374"/>
                    <a:pt x="22323" y="1437081"/>
                  </a:cubicBezTo>
                  <a:cubicBezTo>
                    <a:pt x="8030" y="1422788"/>
                    <a:pt x="0" y="1403403"/>
                    <a:pt x="0" y="1383190"/>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5" name="TextBox 5"/>
            <p:cNvSpPr txBox="1"/>
            <p:nvPr/>
          </p:nvSpPr>
          <p:spPr>
            <a:xfrm>
              <a:off x="0" y="47625"/>
              <a:ext cx="1364450" cy="1411779"/>
            </a:xfrm>
            <a:prstGeom prst="rect">
              <a:avLst/>
            </a:prstGeom>
          </p:spPr>
          <p:txBody>
            <a:bodyPr lIns="50800" tIns="50800" rIns="50800" bIns="50800" rtlCol="0" anchor="ctr"/>
            <a:lstStyle/>
            <a:p>
              <a:pPr algn="ctr">
                <a:lnSpc>
                  <a:spcPts val="2499"/>
                </a:lnSpc>
              </a:pPr>
              <a:endParaRPr/>
            </a:p>
          </p:txBody>
        </p:sp>
      </p:grpSp>
      <p:grpSp>
        <p:nvGrpSpPr>
          <p:cNvPr id="6" name="Group 6"/>
          <p:cNvGrpSpPr/>
          <p:nvPr/>
        </p:nvGrpSpPr>
        <p:grpSpPr>
          <a:xfrm>
            <a:off x="12078654" y="3260437"/>
            <a:ext cx="5180646" cy="1365565"/>
            <a:chOff x="0" y="0"/>
            <a:chExt cx="1364450" cy="359655"/>
          </a:xfrm>
        </p:grpSpPr>
        <p:sp>
          <p:nvSpPr>
            <p:cNvPr id="7" name="Freeform 7"/>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8" name="TextBox 8"/>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9" name="TextBox 9"/>
          <p:cNvSpPr txBox="1"/>
          <p:nvPr/>
        </p:nvSpPr>
        <p:spPr>
          <a:xfrm>
            <a:off x="12647708" y="3457445"/>
            <a:ext cx="4042535" cy="971550"/>
          </a:xfrm>
          <a:prstGeom prst="rect">
            <a:avLst/>
          </a:prstGeom>
        </p:spPr>
        <p:txBody>
          <a:bodyPr lIns="0" tIns="0" rIns="0" bIns="0" rtlCol="0" anchor="t">
            <a:spAutoFit/>
          </a:bodyPr>
          <a:lstStyle/>
          <a:p>
            <a:pPr algn="ctr">
              <a:lnSpc>
                <a:spcPts val="3840"/>
              </a:lnSpc>
            </a:pPr>
            <a:r>
              <a:rPr lang="en-US" sz="3200" b="1">
                <a:solidFill>
                  <a:srgbClr val="263036"/>
                </a:solidFill>
                <a:latin typeface="Open Sauce SemiBold Bold"/>
                <a:ea typeface="Open Sauce SemiBold Bold"/>
                <a:cs typeface="Open Sauce SemiBold Bold"/>
                <a:sym typeface="Open Sauce SemiBold Bold"/>
              </a:rPr>
              <a:t>Creative Settlements</a:t>
            </a:r>
          </a:p>
        </p:txBody>
      </p:sp>
      <p:sp>
        <p:nvSpPr>
          <p:cNvPr id="10" name="TextBox 10"/>
          <p:cNvSpPr txBox="1"/>
          <p:nvPr/>
        </p:nvSpPr>
        <p:spPr>
          <a:xfrm>
            <a:off x="12185514" y="4863255"/>
            <a:ext cx="4966925" cy="32766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As cases evolve, courts may employ non-traditional remedies such as adaptation funding, public health monitoring and treatment, and increased stakeholder participation in decision-making.</a:t>
            </a:r>
          </a:p>
        </p:txBody>
      </p:sp>
      <p:grpSp>
        <p:nvGrpSpPr>
          <p:cNvPr id="11" name="Group 11"/>
          <p:cNvGrpSpPr/>
          <p:nvPr/>
        </p:nvGrpSpPr>
        <p:grpSpPr>
          <a:xfrm>
            <a:off x="6553677" y="3717126"/>
            <a:ext cx="5180646" cy="5541174"/>
            <a:chOff x="0" y="0"/>
            <a:chExt cx="1364450" cy="1459404"/>
          </a:xfrm>
        </p:grpSpPr>
        <p:sp>
          <p:nvSpPr>
            <p:cNvPr id="12" name="Freeform 12"/>
            <p:cNvSpPr/>
            <p:nvPr/>
          </p:nvSpPr>
          <p:spPr>
            <a:xfrm>
              <a:off x="0" y="0"/>
              <a:ext cx="1364450" cy="1459404"/>
            </a:xfrm>
            <a:custGeom>
              <a:avLst/>
              <a:gdLst/>
              <a:ahLst/>
              <a:cxnLst/>
              <a:rect l="l" t="t" r="r" b="b"/>
              <a:pathLst>
                <a:path w="1364450" h="1459404">
                  <a:moveTo>
                    <a:pt x="76214" y="0"/>
                  </a:moveTo>
                  <a:lnTo>
                    <a:pt x="1288236" y="0"/>
                  </a:lnTo>
                  <a:cubicBezTo>
                    <a:pt x="1308449" y="0"/>
                    <a:pt x="1327835" y="8030"/>
                    <a:pt x="1342128" y="22323"/>
                  </a:cubicBezTo>
                  <a:cubicBezTo>
                    <a:pt x="1356421" y="36615"/>
                    <a:pt x="1364450" y="56001"/>
                    <a:pt x="1364450" y="76214"/>
                  </a:cubicBezTo>
                  <a:lnTo>
                    <a:pt x="1364450" y="1383190"/>
                  </a:lnTo>
                  <a:cubicBezTo>
                    <a:pt x="1364450" y="1425282"/>
                    <a:pt x="1330328" y="1459404"/>
                    <a:pt x="1288236" y="1459404"/>
                  </a:cubicBezTo>
                  <a:lnTo>
                    <a:pt x="76214" y="1459404"/>
                  </a:lnTo>
                  <a:cubicBezTo>
                    <a:pt x="56001" y="1459404"/>
                    <a:pt x="36615" y="1451374"/>
                    <a:pt x="22323" y="1437081"/>
                  </a:cubicBezTo>
                  <a:cubicBezTo>
                    <a:pt x="8030" y="1422788"/>
                    <a:pt x="0" y="1403403"/>
                    <a:pt x="0" y="1383190"/>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13" name="TextBox 13"/>
            <p:cNvSpPr txBox="1"/>
            <p:nvPr/>
          </p:nvSpPr>
          <p:spPr>
            <a:xfrm>
              <a:off x="0" y="47625"/>
              <a:ext cx="1364450" cy="1411779"/>
            </a:xfrm>
            <a:prstGeom prst="rect">
              <a:avLst/>
            </a:prstGeom>
          </p:spPr>
          <p:txBody>
            <a:bodyPr lIns="50800" tIns="50800" rIns="50800" bIns="50800" rtlCol="0" anchor="ctr"/>
            <a:lstStyle/>
            <a:p>
              <a:pPr algn="ctr">
                <a:lnSpc>
                  <a:spcPts val="2499"/>
                </a:lnSpc>
              </a:pPr>
              <a:endParaRPr/>
            </a:p>
          </p:txBody>
        </p:sp>
      </p:grpSp>
      <p:grpSp>
        <p:nvGrpSpPr>
          <p:cNvPr id="14" name="Group 14"/>
          <p:cNvGrpSpPr/>
          <p:nvPr/>
        </p:nvGrpSpPr>
        <p:grpSpPr>
          <a:xfrm>
            <a:off x="6553677" y="3260437"/>
            <a:ext cx="5180646" cy="1365565"/>
            <a:chOff x="0" y="0"/>
            <a:chExt cx="1364450" cy="359655"/>
          </a:xfrm>
        </p:grpSpPr>
        <p:sp>
          <p:nvSpPr>
            <p:cNvPr id="15" name="Freeform 15"/>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16" name="TextBox 16"/>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17" name="TextBox 17"/>
          <p:cNvSpPr txBox="1"/>
          <p:nvPr/>
        </p:nvSpPr>
        <p:spPr>
          <a:xfrm>
            <a:off x="7241567" y="3662904"/>
            <a:ext cx="3804866" cy="527196"/>
          </a:xfrm>
          <a:prstGeom prst="rect">
            <a:avLst/>
          </a:prstGeom>
        </p:spPr>
        <p:txBody>
          <a:bodyPr wrap="square" lIns="0" tIns="0" rIns="0" bIns="0" rtlCol="0" anchor="t">
            <a:spAutoFit/>
          </a:bodyPr>
          <a:lstStyle/>
          <a:p>
            <a:pPr marL="0" lvl="0" indent="0" algn="ctr">
              <a:lnSpc>
                <a:spcPts val="4480"/>
              </a:lnSpc>
              <a:spcBef>
                <a:spcPct val="0"/>
              </a:spcBef>
            </a:pPr>
            <a:r>
              <a:rPr lang="en-US" sz="3200" b="1">
                <a:solidFill>
                  <a:srgbClr val="263036"/>
                </a:solidFill>
                <a:latin typeface="Open Sauce SemiBold Bold"/>
                <a:ea typeface="Open Sauce SemiBold Bold"/>
                <a:cs typeface="Open Sauce SemiBold Bold"/>
                <a:sym typeface="Open Sauce SemiBold Bold"/>
              </a:rPr>
              <a:t>Tiered Discovery</a:t>
            </a:r>
          </a:p>
        </p:txBody>
      </p:sp>
      <p:sp>
        <p:nvSpPr>
          <p:cNvPr id="18" name="TextBox 18"/>
          <p:cNvSpPr txBox="1"/>
          <p:nvPr/>
        </p:nvSpPr>
        <p:spPr>
          <a:xfrm>
            <a:off x="6847811" y="4863255"/>
            <a:ext cx="4592377" cy="3238500"/>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Judges in toxic or mass torts cases, especially products liability cases, have engaged in </a:t>
            </a:r>
            <a:r>
              <a:rPr lang="en-US" sz="2699" b="1">
                <a:solidFill>
                  <a:srgbClr val="263036"/>
                </a:solidFill>
                <a:latin typeface="Open Sauce SemiBold Bold"/>
                <a:ea typeface="Open Sauce SemiBold Bold"/>
                <a:cs typeface="Open Sauce SemiBold Bold"/>
                <a:sym typeface="Open Sauce SemiBold Bold"/>
              </a:rPr>
              <a:t>multiple rounds of limited discovery</a:t>
            </a:r>
            <a:r>
              <a:rPr lang="en-US" sz="2699">
                <a:solidFill>
                  <a:srgbClr val="263036"/>
                </a:solidFill>
                <a:latin typeface="Open Sauce SemiBold"/>
                <a:ea typeface="Open Sauce SemiBold"/>
                <a:cs typeface="Open Sauce SemiBold"/>
                <a:sym typeface="Open Sauce SemiBold"/>
              </a:rPr>
              <a:t> to resolve key or critical fact issues.</a:t>
            </a:r>
          </a:p>
          <a:p>
            <a:pPr algn="ctr">
              <a:lnSpc>
                <a:spcPts val="2999"/>
              </a:lnSpc>
            </a:pPr>
            <a:endParaRPr lang="en-US" sz="2699">
              <a:solidFill>
                <a:srgbClr val="263036"/>
              </a:solidFill>
              <a:latin typeface="Open Sauce SemiBold"/>
              <a:ea typeface="Open Sauce SemiBold"/>
              <a:cs typeface="Open Sauce SemiBold"/>
              <a:sym typeface="Open Sauce SemiBold"/>
            </a:endParaRPr>
          </a:p>
        </p:txBody>
      </p:sp>
      <p:sp>
        <p:nvSpPr>
          <p:cNvPr id="19" name="TextBox 19"/>
          <p:cNvSpPr txBox="1"/>
          <p:nvPr/>
        </p:nvSpPr>
        <p:spPr>
          <a:xfrm>
            <a:off x="9943445" y="231775"/>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a:t>
            </a:r>
            <a:r>
              <a:rPr lang="en-US" sz="2500" i="1" u="none" strike="noStrike">
                <a:solidFill>
                  <a:srgbClr val="5B6564"/>
                </a:solidFill>
                <a:latin typeface="Open Sauce 1 Italics"/>
                <a:ea typeface="Open Sauce 1 Italics"/>
                <a:cs typeface="Open Sauce 1 Italics"/>
                <a:sym typeface="Open Sauce 1 Italics"/>
              </a:rPr>
              <a:t>the </a:t>
            </a:r>
            <a:r>
              <a:rPr lang="en-US" sz="2500" i="1" u="sng" strike="noStrike">
                <a:solidFill>
                  <a:srgbClr val="5B6564"/>
                </a:solidFill>
                <a:latin typeface="Open Sauce 1 Italics"/>
                <a:ea typeface="Open Sauce 1 Italics"/>
                <a:cs typeface="Open Sauce 1 Italics"/>
                <a:sym typeface="Open Sauce 1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0" name="TextBox 20"/>
          <p:cNvSpPr txBox="1"/>
          <p:nvPr/>
        </p:nvSpPr>
        <p:spPr>
          <a:xfrm>
            <a:off x="1028700" y="2085975"/>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TOOLS FOR JUDGES</a:t>
            </a:r>
          </a:p>
        </p:txBody>
      </p:sp>
      <p:grpSp>
        <p:nvGrpSpPr>
          <p:cNvPr id="21" name="Group 21"/>
          <p:cNvGrpSpPr/>
          <p:nvPr/>
        </p:nvGrpSpPr>
        <p:grpSpPr>
          <a:xfrm>
            <a:off x="1028700" y="3662904"/>
            <a:ext cx="5180646" cy="5595396"/>
            <a:chOff x="0" y="0"/>
            <a:chExt cx="1364450" cy="1473685"/>
          </a:xfrm>
        </p:grpSpPr>
        <p:sp>
          <p:nvSpPr>
            <p:cNvPr id="22" name="Freeform 22"/>
            <p:cNvSpPr/>
            <p:nvPr/>
          </p:nvSpPr>
          <p:spPr>
            <a:xfrm>
              <a:off x="0" y="0"/>
              <a:ext cx="1364450" cy="1473685"/>
            </a:xfrm>
            <a:custGeom>
              <a:avLst/>
              <a:gdLst/>
              <a:ahLst/>
              <a:cxnLst/>
              <a:rect l="l" t="t" r="r" b="b"/>
              <a:pathLst>
                <a:path w="1364450" h="1473685">
                  <a:moveTo>
                    <a:pt x="76214" y="0"/>
                  </a:moveTo>
                  <a:lnTo>
                    <a:pt x="1288236" y="0"/>
                  </a:lnTo>
                  <a:cubicBezTo>
                    <a:pt x="1308449" y="0"/>
                    <a:pt x="1327835" y="8030"/>
                    <a:pt x="1342128" y="22323"/>
                  </a:cubicBezTo>
                  <a:cubicBezTo>
                    <a:pt x="1356421" y="36615"/>
                    <a:pt x="1364450" y="56001"/>
                    <a:pt x="1364450" y="76214"/>
                  </a:cubicBezTo>
                  <a:lnTo>
                    <a:pt x="1364450" y="1397471"/>
                  </a:lnTo>
                  <a:cubicBezTo>
                    <a:pt x="1364450" y="1439562"/>
                    <a:pt x="1330328" y="1473685"/>
                    <a:pt x="1288236" y="1473685"/>
                  </a:cubicBezTo>
                  <a:lnTo>
                    <a:pt x="76214" y="1473685"/>
                  </a:lnTo>
                  <a:cubicBezTo>
                    <a:pt x="56001" y="1473685"/>
                    <a:pt x="36615" y="1465655"/>
                    <a:pt x="22323" y="1451362"/>
                  </a:cubicBezTo>
                  <a:cubicBezTo>
                    <a:pt x="8030" y="1437069"/>
                    <a:pt x="0" y="1417684"/>
                    <a:pt x="0" y="1397471"/>
                  </a:cubicBezTo>
                  <a:lnTo>
                    <a:pt x="0" y="76214"/>
                  </a:lnTo>
                  <a:cubicBezTo>
                    <a:pt x="0" y="56001"/>
                    <a:pt x="8030" y="36615"/>
                    <a:pt x="22323" y="22323"/>
                  </a:cubicBezTo>
                  <a:cubicBezTo>
                    <a:pt x="36615" y="8030"/>
                    <a:pt x="56001" y="0"/>
                    <a:pt x="76214" y="0"/>
                  </a:cubicBezTo>
                  <a:close/>
                </a:path>
              </a:pathLst>
            </a:custGeom>
            <a:solidFill>
              <a:srgbClr val="C6ECEF"/>
            </a:solidFill>
          </p:spPr>
          <p:txBody>
            <a:bodyPr/>
            <a:lstStyle/>
            <a:p>
              <a:endParaRPr lang="en-US"/>
            </a:p>
          </p:txBody>
        </p:sp>
        <p:sp>
          <p:nvSpPr>
            <p:cNvPr id="23" name="TextBox 23"/>
            <p:cNvSpPr txBox="1"/>
            <p:nvPr/>
          </p:nvSpPr>
          <p:spPr>
            <a:xfrm>
              <a:off x="0" y="47625"/>
              <a:ext cx="1364450" cy="1426060"/>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1307176" y="4863255"/>
            <a:ext cx="4623695" cy="2867025"/>
          </a:xfrm>
          <a:prstGeom prst="rect">
            <a:avLst/>
          </a:prstGeom>
        </p:spPr>
        <p:txBody>
          <a:bodyPr lIns="0" tIns="0" rIns="0" bIns="0" rtlCol="0" anchor="t">
            <a:spAutoFit/>
          </a:bodyPr>
          <a:lstStyle/>
          <a:p>
            <a:pPr algn="ctr">
              <a:lnSpc>
                <a:spcPts val="3239"/>
              </a:lnSpc>
            </a:pPr>
            <a:r>
              <a:rPr lang="en-US" sz="2699">
                <a:solidFill>
                  <a:srgbClr val="263036"/>
                </a:solidFill>
                <a:latin typeface="Open Sauce SemiBold"/>
                <a:ea typeface="Open Sauce SemiBold"/>
                <a:cs typeface="Open Sauce SemiBold"/>
                <a:sym typeface="Open Sauce SemiBold"/>
              </a:rPr>
              <a:t> Judges have </a:t>
            </a:r>
            <a:r>
              <a:rPr lang="en-US" sz="2699" b="1">
                <a:solidFill>
                  <a:srgbClr val="263036"/>
                </a:solidFill>
                <a:latin typeface="Open Sauce SemiBold Bold"/>
                <a:ea typeface="Open Sauce SemiBold Bold"/>
                <a:cs typeface="Open Sauce SemiBold Bold"/>
                <a:sym typeface="Open Sauce SemiBold Bold"/>
              </a:rPr>
              <a:t>appointed their own science experts and technical advisors </a:t>
            </a:r>
            <a:r>
              <a:rPr lang="en-US" sz="2699">
                <a:solidFill>
                  <a:srgbClr val="263036"/>
                </a:solidFill>
                <a:latin typeface="Open Sauce SemiBold"/>
                <a:ea typeface="Open Sauce SemiBold"/>
                <a:cs typeface="Open Sauce SemiBold"/>
                <a:sym typeface="Open Sauce SemiBold"/>
              </a:rPr>
              <a:t>to help them evaluate the parties’ arguments regarding their own and the other side’s experts.</a:t>
            </a:r>
          </a:p>
        </p:txBody>
      </p:sp>
      <p:grpSp>
        <p:nvGrpSpPr>
          <p:cNvPr id="25" name="Group 25"/>
          <p:cNvGrpSpPr/>
          <p:nvPr/>
        </p:nvGrpSpPr>
        <p:grpSpPr>
          <a:xfrm>
            <a:off x="1028700" y="3260437"/>
            <a:ext cx="5180646" cy="1365565"/>
            <a:chOff x="0" y="0"/>
            <a:chExt cx="1364450" cy="359655"/>
          </a:xfrm>
        </p:grpSpPr>
        <p:sp>
          <p:nvSpPr>
            <p:cNvPr id="26" name="Freeform 26"/>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62C7CE"/>
            </a:solidFill>
          </p:spPr>
          <p:txBody>
            <a:bodyPr/>
            <a:lstStyle/>
            <a:p>
              <a:endParaRPr lang="en-US"/>
            </a:p>
          </p:txBody>
        </p:sp>
        <p:sp>
          <p:nvSpPr>
            <p:cNvPr id="27" name="TextBox 27"/>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1497487" y="3457445"/>
            <a:ext cx="4243072" cy="971682"/>
          </a:xfrm>
          <a:prstGeom prst="rect">
            <a:avLst/>
          </a:prstGeom>
        </p:spPr>
        <p:txBody>
          <a:bodyPr lIns="0" tIns="0" rIns="0" bIns="0" rtlCol="0" anchor="t">
            <a:spAutoFit/>
          </a:bodyPr>
          <a:lstStyle/>
          <a:p>
            <a:pPr marL="0" lvl="0" indent="0" algn="ctr">
              <a:lnSpc>
                <a:spcPts val="3840"/>
              </a:lnSpc>
            </a:pPr>
            <a:r>
              <a:rPr lang="en-US" sz="3200" b="1">
                <a:solidFill>
                  <a:srgbClr val="263036"/>
                </a:solidFill>
                <a:latin typeface="Open Sauce SemiBold Bold"/>
                <a:ea typeface="Open Sauce SemiBold Bold"/>
                <a:cs typeface="Open Sauce SemiBold Bold"/>
                <a:sym typeface="Open Sauce SemiBold Bold"/>
              </a:rPr>
              <a:t>Court-Appointed Experts</a:t>
            </a:r>
          </a:p>
        </p:txBody>
      </p:sp>
      <p:sp>
        <p:nvSpPr>
          <p:cNvPr id="29" name="Freeform 2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0"/>
            <a:ext cx="6078501" cy="10287000"/>
          </a:xfrm>
          <a:custGeom>
            <a:avLst/>
            <a:gdLst/>
            <a:ahLst/>
            <a:cxnLst/>
            <a:rect l="l" t="t" r="r" b="b"/>
            <a:pathLst>
              <a:path w="7091795" h="11088816">
                <a:moveTo>
                  <a:pt x="0" y="0"/>
                </a:moveTo>
                <a:lnTo>
                  <a:pt x="7091795" y="0"/>
                </a:lnTo>
                <a:lnTo>
                  <a:pt x="7091795" y="11088816"/>
                </a:lnTo>
                <a:lnTo>
                  <a:pt x="0" y="11088816"/>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4891955" cy="1057275"/>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8249093" y="5081814"/>
            <a:ext cx="1472953" cy="859210"/>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Remand:</a:t>
            </a:r>
            <a:r>
              <a:rPr lang="en-US" sz="2499" b="1">
                <a:solidFill>
                  <a:srgbClr val="263036"/>
                </a:solidFill>
                <a:latin typeface="Open Sauce SemiBold Bold"/>
                <a:ea typeface="Open Sauce SemiBold Bold"/>
                <a:cs typeface="Open Sauce SemiBold Bold"/>
                <a:sym typeface="Open Sauce SemiBold Bold"/>
              </a:rPr>
              <a:t>:</a:t>
            </a:r>
          </a:p>
        </p:txBody>
      </p:sp>
      <p:sp>
        <p:nvSpPr>
          <p:cNvPr id="5" name="TextBox 5"/>
          <p:cNvSpPr txBox="1"/>
          <p:nvPr/>
        </p:nvSpPr>
        <p:spPr>
          <a:xfrm>
            <a:off x="8325145" y="5957459"/>
            <a:ext cx="1396901"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Vacatur:</a:t>
            </a:r>
          </a:p>
        </p:txBody>
      </p:sp>
      <p:sp>
        <p:nvSpPr>
          <p:cNvPr id="6" name="TextBox 6"/>
          <p:cNvSpPr txBox="1"/>
          <p:nvPr/>
        </p:nvSpPr>
        <p:spPr>
          <a:xfrm>
            <a:off x="7268030" y="6905990"/>
            <a:ext cx="2454016"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Civil Penalties:</a:t>
            </a:r>
          </a:p>
        </p:txBody>
      </p:sp>
      <p:sp>
        <p:nvSpPr>
          <p:cNvPr id="7" name="TextBox 7"/>
          <p:cNvSpPr txBox="1"/>
          <p:nvPr/>
        </p:nvSpPr>
        <p:spPr>
          <a:xfrm>
            <a:off x="7391400" y="7845556"/>
            <a:ext cx="2420975" cy="410369"/>
          </a:xfrm>
          <a:prstGeom prst="rect">
            <a:avLst/>
          </a:prstGeom>
        </p:spPr>
        <p:txBody>
          <a:bodyPr wrap="square"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Accounting:</a:t>
            </a:r>
            <a:r>
              <a:rPr lang="en-US" sz="2499" b="1">
                <a:solidFill>
                  <a:srgbClr val="263036"/>
                </a:solidFill>
                <a:latin typeface="Open Sauce SemiBold Bold"/>
                <a:ea typeface="Open Sauce SemiBold Bold"/>
                <a:cs typeface="Open Sauce SemiBold Bold"/>
                <a:sym typeface="Open Sauce SemiBold Bold"/>
              </a:rPr>
              <a:t>:</a:t>
            </a:r>
          </a:p>
        </p:txBody>
      </p:sp>
      <p:sp>
        <p:nvSpPr>
          <p:cNvPr id="8" name="TextBox 8"/>
          <p:cNvSpPr txBox="1"/>
          <p:nvPr/>
        </p:nvSpPr>
        <p:spPr>
          <a:xfrm>
            <a:off x="5270220" y="8794321"/>
            <a:ext cx="4451826" cy="860425"/>
          </a:xfrm>
          <a:prstGeom prst="rect">
            <a:avLst/>
          </a:prstGeom>
        </p:spPr>
        <p:txBody>
          <a:bodyPr lIns="0" tIns="0" rIns="0" bIns="0" rtlCol="0" anchor="t">
            <a:spAutoFit/>
          </a:bodyPr>
          <a:lstStyle/>
          <a:p>
            <a:pPr algn="r">
              <a:lnSpc>
                <a:spcPts val="3499"/>
              </a:lnSpc>
            </a:pPr>
            <a:r>
              <a:rPr lang="en-US" sz="2499" b="1">
                <a:solidFill>
                  <a:srgbClr val="D6E1D1"/>
                </a:solidFill>
                <a:latin typeface="Open Sauce SemiBold Bold"/>
                <a:ea typeface="Open Sauce SemiBold Bold"/>
                <a:cs typeface="Open Sauce SemiBold Bold"/>
                <a:sym typeface="Open Sauce SemiBold Bold"/>
              </a:rPr>
              <a:t>Award of Costs and Attorney Fees:</a:t>
            </a:r>
          </a:p>
        </p:txBody>
      </p:sp>
      <p:grpSp>
        <p:nvGrpSpPr>
          <p:cNvPr id="9" name="Group 9"/>
          <p:cNvGrpSpPr/>
          <p:nvPr/>
        </p:nvGrpSpPr>
        <p:grpSpPr>
          <a:xfrm>
            <a:off x="6402351" y="1695450"/>
            <a:ext cx="11538965" cy="3086100"/>
            <a:chOff x="0" y="0"/>
            <a:chExt cx="3039069" cy="812800"/>
          </a:xfrm>
        </p:grpSpPr>
        <p:sp>
          <p:nvSpPr>
            <p:cNvPr id="10" name="Freeform 10"/>
            <p:cNvSpPr/>
            <p:nvPr/>
          </p:nvSpPr>
          <p:spPr>
            <a:xfrm>
              <a:off x="0" y="0"/>
              <a:ext cx="3039069" cy="812800"/>
            </a:xfrm>
            <a:custGeom>
              <a:avLst/>
              <a:gdLst/>
              <a:ahLst/>
              <a:cxnLst/>
              <a:rect l="l" t="t" r="r" b="b"/>
              <a:pathLst>
                <a:path w="3039069" h="812800">
                  <a:moveTo>
                    <a:pt x="34218" y="0"/>
                  </a:moveTo>
                  <a:lnTo>
                    <a:pt x="3004851" y="0"/>
                  </a:lnTo>
                  <a:cubicBezTo>
                    <a:pt x="3023749" y="0"/>
                    <a:pt x="3039069" y="15320"/>
                    <a:pt x="3039069" y="34218"/>
                  </a:cubicBezTo>
                  <a:lnTo>
                    <a:pt x="3039069" y="778582"/>
                  </a:lnTo>
                  <a:cubicBezTo>
                    <a:pt x="3039069" y="797480"/>
                    <a:pt x="3023749" y="812800"/>
                    <a:pt x="3004851" y="812800"/>
                  </a:cubicBezTo>
                  <a:lnTo>
                    <a:pt x="34218" y="812800"/>
                  </a:lnTo>
                  <a:cubicBezTo>
                    <a:pt x="15320" y="812800"/>
                    <a:pt x="0" y="797480"/>
                    <a:pt x="0" y="778582"/>
                  </a:cubicBezTo>
                  <a:lnTo>
                    <a:pt x="0" y="34218"/>
                  </a:lnTo>
                  <a:cubicBezTo>
                    <a:pt x="0" y="15320"/>
                    <a:pt x="15320" y="0"/>
                    <a:pt x="34218" y="0"/>
                  </a:cubicBezTo>
                  <a:close/>
                </a:path>
              </a:pathLst>
            </a:custGeom>
            <a:ln w="47625" cap="rnd">
              <a:solidFill>
                <a:srgbClr val="62C7CE"/>
              </a:solidFill>
              <a:prstDash val="solid"/>
              <a:round/>
            </a:ln>
          </p:spPr>
          <p:txBody>
            <a:bodyPr/>
            <a:lstStyle/>
            <a:p>
              <a:endParaRPr lang="en-US"/>
            </a:p>
          </p:txBody>
        </p:sp>
        <p:sp>
          <p:nvSpPr>
            <p:cNvPr id="11" name="TextBox 11"/>
            <p:cNvSpPr txBox="1"/>
            <p:nvPr/>
          </p:nvSpPr>
          <p:spPr>
            <a:xfrm>
              <a:off x="0" y="47625"/>
              <a:ext cx="3039069" cy="765175"/>
            </a:xfrm>
            <a:prstGeom prst="rect">
              <a:avLst/>
            </a:prstGeom>
          </p:spPr>
          <p:txBody>
            <a:bodyPr lIns="50800" tIns="50800" rIns="50800" bIns="50800" rtlCol="0" anchor="ctr"/>
            <a:lstStyle/>
            <a:p>
              <a:pPr algn="ctr">
                <a:lnSpc>
                  <a:spcPts val="2499"/>
                </a:lnSpc>
              </a:pPr>
              <a:endParaRPr/>
            </a:p>
          </p:txBody>
        </p:sp>
      </p:grpSp>
      <p:sp>
        <p:nvSpPr>
          <p:cNvPr id="12" name="TextBox 12"/>
          <p:cNvSpPr txBox="1"/>
          <p:nvPr/>
        </p:nvSpPr>
        <p:spPr>
          <a:xfrm>
            <a:off x="7024115" y="2136775"/>
            <a:ext cx="2701294" cy="410369"/>
          </a:xfrm>
          <a:prstGeom prst="rect">
            <a:avLst/>
          </a:prstGeom>
        </p:spPr>
        <p:txBody>
          <a:bodyPr wrap="square" lIns="0" tIns="0" rIns="0" bIns="0" rtlCol="0" anchor="t">
            <a:spAutoFit/>
          </a:bodyPr>
          <a:lstStyle/>
          <a:p>
            <a:pPr algn="r">
              <a:lnSpc>
                <a:spcPts val="3499"/>
              </a:lnSpc>
            </a:pPr>
            <a:r>
              <a:rPr lang="en-US" sz="2499" b="1" u="none" strike="noStrike">
                <a:solidFill>
                  <a:srgbClr val="62C7CE"/>
                </a:solidFill>
                <a:latin typeface="Open Sauce SemiBold Bold"/>
                <a:ea typeface="Open Sauce SemiBold Bold"/>
                <a:cs typeface="Open Sauce SemiBold Bold"/>
                <a:sym typeface="Open Sauce SemiBold Bold"/>
              </a:rPr>
              <a:t>Injunctive Relief:</a:t>
            </a:r>
          </a:p>
        </p:txBody>
      </p:sp>
      <p:sp>
        <p:nvSpPr>
          <p:cNvPr id="13" name="TextBox 13"/>
          <p:cNvSpPr txBox="1"/>
          <p:nvPr/>
        </p:nvSpPr>
        <p:spPr>
          <a:xfrm>
            <a:off x="6613410" y="3130156"/>
            <a:ext cx="3108636" cy="410369"/>
          </a:xfrm>
          <a:prstGeom prst="rect">
            <a:avLst/>
          </a:prstGeom>
        </p:spPr>
        <p:txBody>
          <a:bodyPr wrap="square" lIns="0" tIns="0" rIns="0" bIns="0" rtlCol="0" anchor="t">
            <a:spAutoFit/>
          </a:bodyPr>
          <a:lstStyle/>
          <a:p>
            <a:pPr marL="0" lvl="0" indent="0" algn="r">
              <a:lnSpc>
                <a:spcPts val="3499"/>
              </a:lnSpc>
              <a:spcBef>
                <a:spcPct val="0"/>
              </a:spcBef>
            </a:pPr>
            <a:r>
              <a:rPr lang="en-US" sz="2499" b="1" u="none" strike="noStrike">
                <a:solidFill>
                  <a:srgbClr val="62C7CE"/>
                </a:solidFill>
                <a:latin typeface="Open Sauce SemiBold Bold"/>
                <a:ea typeface="Open Sauce SemiBold Bold"/>
                <a:cs typeface="Open Sauce SemiBold Bold"/>
                <a:sym typeface="Open Sauce SemiBold Bold"/>
              </a:rPr>
              <a:t>Declaratory Relief:</a:t>
            </a:r>
          </a:p>
        </p:txBody>
      </p:sp>
      <p:sp>
        <p:nvSpPr>
          <p:cNvPr id="14" name="TextBox 14"/>
          <p:cNvSpPr txBox="1"/>
          <p:nvPr/>
        </p:nvSpPr>
        <p:spPr>
          <a:xfrm>
            <a:off x="8062588" y="4065953"/>
            <a:ext cx="1659458" cy="410369"/>
          </a:xfrm>
          <a:prstGeom prst="rect">
            <a:avLst/>
          </a:prstGeom>
        </p:spPr>
        <p:txBody>
          <a:bodyPr wrap="square" lIns="0" tIns="0" rIns="0" bIns="0" rtlCol="0" anchor="t">
            <a:spAutoFit/>
          </a:bodyPr>
          <a:lstStyle/>
          <a:p>
            <a:pPr marL="0" lvl="0" indent="0" algn="r">
              <a:lnSpc>
                <a:spcPts val="3499"/>
              </a:lnSpc>
              <a:spcBef>
                <a:spcPct val="0"/>
              </a:spcBef>
            </a:pPr>
            <a:r>
              <a:rPr lang="en-US" sz="2499" b="1" u="none" strike="noStrike">
                <a:solidFill>
                  <a:srgbClr val="62C7CE"/>
                </a:solidFill>
                <a:latin typeface="Open Sauce SemiBold Bold"/>
                <a:ea typeface="Open Sauce SemiBold Bold"/>
                <a:cs typeface="Open Sauce SemiBold Bold"/>
                <a:sym typeface="Open Sauce SemiBold Bold"/>
              </a:rPr>
              <a:t>Damages:</a:t>
            </a:r>
          </a:p>
        </p:txBody>
      </p:sp>
      <p:sp>
        <p:nvSpPr>
          <p:cNvPr id="15" name="TextBox 15"/>
          <p:cNvSpPr txBox="1"/>
          <p:nvPr/>
        </p:nvSpPr>
        <p:spPr>
          <a:xfrm>
            <a:off x="10049259" y="2004233"/>
            <a:ext cx="7205327" cy="657225"/>
          </a:xfrm>
          <a:prstGeom prst="rect">
            <a:avLst/>
          </a:prstGeom>
        </p:spPr>
        <p:txBody>
          <a:bodyPr lIns="0" tIns="0" rIns="0" bIns="0" rtlCol="0" anchor="t">
            <a:spAutoFit/>
          </a:bodyPr>
          <a:lstStyle/>
          <a:p>
            <a:pPr algn="l">
              <a:lnSpc>
                <a:spcPts val="2640"/>
              </a:lnSpc>
            </a:pPr>
            <a:r>
              <a:rPr lang="en-US" sz="2200">
                <a:solidFill>
                  <a:srgbClr val="D6E1D1"/>
                </a:solidFill>
                <a:latin typeface="Open Sauce 1"/>
                <a:ea typeface="Open Sauce 1"/>
                <a:cs typeface="Open Sauce 1"/>
                <a:sym typeface="Open Sauce 1"/>
              </a:rPr>
              <a:t>restrains a party from doing certain acts or requires a party to act in a certain way</a:t>
            </a:r>
          </a:p>
        </p:txBody>
      </p:sp>
      <p:sp>
        <p:nvSpPr>
          <p:cNvPr id="16" name="TextBox 16"/>
          <p:cNvSpPr txBox="1"/>
          <p:nvPr/>
        </p:nvSpPr>
        <p:spPr>
          <a:xfrm>
            <a:off x="10049259" y="3003550"/>
            <a:ext cx="6238870" cy="657225"/>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states the rights of parties without ordering a specific action</a:t>
            </a:r>
          </a:p>
        </p:txBody>
      </p:sp>
      <p:sp>
        <p:nvSpPr>
          <p:cNvPr id="17" name="TextBox 17"/>
          <p:cNvSpPr txBox="1"/>
          <p:nvPr/>
        </p:nvSpPr>
        <p:spPr>
          <a:xfrm>
            <a:off x="10049259" y="4125913"/>
            <a:ext cx="7631609" cy="323850"/>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the payment of money in compensation for wrongdoing</a:t>
            </a:r>
          </a:p>
        </p:txBody>
      </p:sp>
      <p:sp>
        <p:nvSpPr>
          <p:cNvPr id="18" name="TextBox 18"/>
          <p:cNvSpPr txBox="1"/>
          <p:nvPr/>
        </p:nvSpPr>
        <p:spPr>
          <a:xfrm>
            <a:off x="10049259" y="4949825"/>
            <a:ext cx="8421920" cy="657225"/>
          </a:xfrm>
          <a:prstGeom prst="rect">
            <a:avLst/>
          </a:prstGeom>
        </p:spPr>
        <p:txBody>
          <a:bodyPr lIns="0" tIns="0" rIns="0" bIns="0" rtlCol="0" anchor="t">
            <a:spAutoFit/>
          </a:bodyPr>
          <a:lstStyle/>
          <a:p>
            <a:pPr marL="0" lvl="0" indent="0" algn="l">
              <a:lnSpc>
                <a:spcPts val="2640"/>
              </a:lnSpc>
              <a:spcBef>
                <a:spcPct val="0"/>
              </a:spcBef>
            </a:pPr>
            <a:r>
              <a:rPr lang="en-US" sz="2200">
                <a:solidFill>
                  <a:srgbClr val="D6E1D1"/>
                </a:solidFill>
                <a:latin typeface="Open Sauce 1"/>
                <a:ea typeface="Open Sauce 1"/>
                <a:cs typeface="Open Sauce 1"/>
                <a:sym typeface="Open Sauce 1"/>
              </a:rPr>
              <a:t>returns case to court or agency to proceed in accordance with opinion</a:t>
            </a:r>
          </a:p>
        </p:txBody>
      </p:sp>
      <p:sp>
        <p:nvSpPr>
          <p:cNvPr id="19" name="TextBox 19"/>
          <p:cNvSpPr txBox="1"/>
          <p:nvPr/>
        </p:nvSpPr>
        <p:spPr>
          <a:xfrm>
            <a:off x="10049259" y="5868559"/>
            <a:ext cx="7501682" cy="657225"/>
          </a:xfrm>
          <a:prstGeom prst="rect">
            <a:avLst/>
          </a:prstGeom>
        </p:spPr>
        <p:txBody>
          <a:bodyPr lIns="0" tIns="0" rIns="0" bIns="0" rtlCol="0" anchor="t">
            <a:spAutoFit/>
          </a:bodyPr>
          <a:lstStyle/>
          <a:p>
            <a:pPr marL="0" lvl="0" indent="0" algn="l">
              <a:lnSpc>
                <a:spcPts val="2640"/>
              </a:lnSpc>
              <a:spcBef>
                <a:spcPct val="0"/>
              </a:spcBef>
            </a:pPr>
            <a:r>
              <a:rPr lang="en-US" sz="2200">
                <a:solidFill>
                  <a:srgbClr val="D6E1D1"/>
                </a:solidFill>
                <a:latin typeface="Open Sauce 1"/>
                <a:ea typeface="Open Sauce 1"/>
                <a:cs typeface="Open Sauce 1"/>
                <a:sym typeface="Open Sauce 1"/>
              </a:rPr>
              <a:t>sets aside a judgment or proceeding (often used in conjunction with remand)</a:t>
            </a:r>
          </a:p>
        </p:txBody>
      </p:sp>
      <p:sp>
        <p:nvSpPr>
          <p:cNvPr id="20" name="TextBox 20"/>
          <p:cNvSpPr txBox="1"/>
          <p:nvPr/>
        </p:nvSpPr>
        <p:spPr>
          <a:xfrm>
            <a:off x="10049259" y="6992509"/>
            <a:ext cx="6712760" cy="323850"/>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fines prescribed by statute </a:t>
            </a:r>
          </a:p>
        </p:txBody>
      </p:sp>
      <p:sp>
        <p:nvSpPr>
          <p:cNvPr id="21" name="TextBox 21"/>
          <p:cNvSpPr txBox="1"/>
          <p:nvPr/>
        </p:nvSpPr>
        <p:spPr>
          <a:xfrm>
            <a:off x="10049259" y="7779909"/>
            <a:ext cx="8115300" cy="657225"/>
          </a:xfrm>
          <a:prstGeom prst="rect">
            <a:avLst/>
          </a:prstGeom>
        </p:spPr>
        <p:txBody>
          <a:bodyPr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derives from trust obligations to require trustees to record and make available information concerning trust property</a:t>
            </a:r>
          </a:p>
        </p:txBody>
      </p:sp>
      <p:sp>
        <p:nvSpPr>
          <p:cNvPr id="22" name="TextBox 22"/>
          <p:cNvSpPr txBox="1"/>
          <p:nvPr/>
        </p:nvSpPr>
        <p:spPr>
          <a:xfrm>
            <a:off x="10049259" y="9018220"/>
            <a:ext cx="3133341" cy="333425"/>
          </a:xfrm>
          <a:prstGeom prst="rect">
            <a:avLst/>
          </a:prstGeom>
        </p:spPr>
        <p:txBody>
          <a:bodyPr wrap="square" lIns="0" tIns="0" rIns="0" bIns="0" rtlCol="0" anchor="t">
            <a:spAutoFit/>
          </a:bodyPr>
          <a:lstStyle/>
          <a:p>
            <a:pPr marL="0" lvl="0" indent="0" algn="l">
              <a:lnSpc>
                <a:spcPts val="2640"/>
              </a:lnSpc>
              <a:spcBef>
                <a:spcPct val="0"/>
              </a:spcBef>
            </a:pPr>
            <a:r>
              <a:rPr lang="en-US" sz="2200" u="none" strike="noStrike">
                <a:solidFill>
                  <a:srgbClr val="D6E1D1"/>
                </a:solidFill>
                <a:latin typeface="Open Sauce 1"/>
                <a:ea typeface="Open Sauce 1"/>
                <a:cs typeface="Open Sauce 1"/>
                <a:sym typeface="Open Sauce 1"/>
              </a:rPr>
              <a:t>to prevailing parties</a:t>
            </a:r>
          </a:p>
        </p:txBody>
      </p:sp>
      <p:sp>
        <p:nvSpPr>
          <p:cNvPr id="23" name="TextBox 23"/>
          <p:cNvSpPr txBox="1"/>
          <p:nvPr/>
        </p:nvSpPr>
        <p:spPr>
          <a:xfrm>
            <a:off x="6402351" y="935355"/>
            <a:ext cx="9394924" cy="455295"/>
          </a:xfrm>
          <a:prstGeom prst="rect">
            <a:avLst/>
          </a:prstGeom>
        </p:spPr>
        <p:txBody>
          <a:bodyPr lIns="0" tIns="0" rIns="0" bIns="0" rtlCol="0" anchor="t">
            <a:spAutoFit/>
          </a:bodyPr>
          <a:lstStyle/>
          <a:p>
            <a:pPr algn="l">
              <a:lnSpc>
                <a:spcPts val="3780"/>
              </a:lnSpc>
            </a:pPr>
            <a:r>
              <a:rPr lang="en-US" sz="2700">
                <a:solidFill>
                  <a:srgbClr val="FFFFFF"/>
                </a:solidFill>
                <a:latin typeface="Open Sauce SemiBold"/>
                <a:ea typeface="Open Sauce SemiBold"/>
                <a:cs typeface="Open Sauce SemiBold"/>
                <a:sym typeface="Open Sauce SemiBold"/>
              </a:rPr>
              <a:t>U.S. climate cases implicate a broad array of remedies. </a:t>
            </a:r>
          </a:p>
        </p:txBody>
      </p:sp>
      <p:sp>
        <p:nvSpPr>
          <p:cNvPr id="24" name="TextBox 24"/>
          <p:cNvSpPr txBox="1"/>
          <p:nvPr/>
        </p:nvSpPr>
        <p:spPr>
          <a:xfrm>
            <a:off x="9937231"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5B6564"/>
                </a:solidFill>
                <a:latin typeface="Open Sauce 1 Italics"/>
                <a:ea typeface="Open Sauce 1 Italics"/>
                <a:cs typeface="Open Sauce 1 Italics"/>
                <a:sym typeface="Open Sauce 1 Italics"/>
                <a:hlinkClick r:id="rId3"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5B6564"/>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25" name="Freeform 2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3939275" y="-1"/>
            <a:ext cx="4348726" cy="10287001"/>
          </a:xfrm>
          <a:custGeom>
            <a:avLst/>
            <a:gdLst/>
            <a:ahLst/>
            <a:cxnLst/>
            <a:rect l="l" t="t" r="r" b="b"/>
            <a:pathLst>
              <a:path w="5450159" h="11729781">
                <a:moveTo>
                  <a:pt x="0" y="0"/>
                </a:moveTo>
                <a:lnTo>
                  <a:pt x="5450159" y="0"/>
                </a:lnTo>
                <a:lnTo>
                  <a:pt x="5450159" y="11729781"/>
                </a:lnTo>
                <a:lnTo>
                  <a:pt x="0" y="11729781"/>
                </a:lnTo>
                <a:lnTo>
                  <a:pt x="0" y="0"/>
                </a:lnTo>
                <a:close/>
              </a:path>
            </a:pathLst>
          </a:custGeom>
          <a:blipFill>
            <a:blip r:embed="rId2" cstate="screen">
              <a:alphaModFix amt="4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10685875"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1028700" y="2076450"/>
            <a:ext cx="18013212" cy="704828"/>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U.S. EXAMPLES</a:t>
            </a:r>
          </a:p>
        </p:txBody>
      </p:sp>
      <p:sp>
        <p:nvSpPr>
          <p:cNvPr id="5" name="TextBox 5"/>
          <p:cNvSpPr txBox="1"/>
          <p:nvPr/>
        </p:nvSpPr>
        <p:spPr>
          <a:xfrm>
            <a:off x="1028700" y="5338627"/>
            <a:ext cx="12718633"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3" tooltip="https://www.climatecasechart.com/document/kain-v-department-of-environmental-protection_1acf?cpl=jurisdiction%2FMass.&amp;cpl=jurisdiction%2FUnited+States">
                  <a:extLst>
                    <a:ext uri="{A12FA001-AC4F-418D-AE19-62706E023703}">
                      <ahyp:hlinkClr xmlns:ahyp="http://schemas.microsoft.com/office/drawing/2018/hyperlinkcolor" val="tx"/>
                    </a:ext>
                  </a:extLst>
                </a:hlinkClick>
              </a:rPr>
              <a:t>Kain v. Massachusetts Department of Environmental Protection</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(2016)</a:t>
            </a:r>
          </a:p>
        </p:txBody>
      </p:sp>
      <p:sp>
        <p:nvSpPr>
          <p:cNvPr id="6" name="TextBox 6"/>
          <p:cNvSpPr txBox="1"/>
          <p:nvPr/>
        </p:nvSpPr>
        <p:spPr>
          <a:xfrm>
            <a:off x="1028700" y="5962832"/>
            <a:ext cx="12540585" cy="723856"/>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Massachusetts Supreme Judicial Court declared that MassDEP was required by statute to adopt specific regulatory targets to reduce GHG emissions.</a:t>
            </a:r>
          </a:p>
        </p:txBody>
      </p:sp>
      <p:sp>
        <p:nvSpPr>
          <p:cNvPr id="7" name="TextBox 7"/>
          <p:cNvSpPr txBox="1"/>
          <p:nvPr/>
        </p:nvSpPr>
        <p:spPr>
          <a:xfrm>
            <a:off x="9937231" y="228773"/>
            <a:ext cx="8004085" cy="396853"/>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77898F"/>
                </a:solidFill>
                <a:latin typeface="Open Sauce 1 Italics"/>
                <a:ea typeface="Open Sauce 1 Italics"/>
                <a:cs typeface="Open Sauce 1 Italics"/>
                <a:sym typeface="Open Sauce 1 Italics"/>
                <a:hlinkClick r:id="rId4"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77898F"/>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8" name="TextBox 8"/>
          <p:cNvSpPr txBox="1"/>
          <p:nvPr/>
        </p:nvSpPr>
        <p:spPr>
          <a:xfrm>
            <a:off x="1028700" y="7153048"/>
            <a:ext cx="8553835"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5" tooltip="https://www.climatecasechart.com/document/lindstrom-v-california-coastal-commission_6cc7?sd=US-CA&amp;cpl=category%2FChallenges+to+adaptation+measures&amp;cpl=category%2FAdaptation">
                  <a:extLst>
                    <a:ext uri="{A12FA001-AC4F-418D-AE19-62706E023703}">
                      <ahyp:hlinkClr xmlns:ahyp="http://schemas.microsoft.com/office/drawing/2018/hyperlinkcolor" val="tx"/>
                    </a:ext>
                  </a:extLst>
                </a:hlinkClick>
              </a:rPr>
              <a:t>Lindstrom v. California Coastal Commission</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(2019)</a:t>
            </a:r>
          </a:p>
        </p:txBody>
      </p:sp>
      <p:sp>
        <p:nvSpPr>
          <p:cNvPr id="9" name="TextBox 9"/>
          <p:cNvSpPr txBox="1"/>
          <p:nvPr/>
        </p:nvSpPr>
        <p:spPr>
          <a:xfrm>
            <a:off x="1028700" y="7777253"/>
            <a:ext cx="12327135" cy="1809640"/>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A California Court of Appeal upheld several of the Commission’s conditions imposed on private coastline construction, including its setback provision. The court also ordered the Commission to delete or revise its condition requiring removal of the residence if any government agency orders that it not be occupied due to a natural hazard.</a:t>
            </a:r>
          </a:p>
        </p:txBody>
      </p:sp>
      <p:sp>
        <p:nvSpPr>
          <p:cNvPr id="10" name="TextBox 10"/>
          <p:cNvSpPr txBox="1"/>
          <p:nvPr/>
        </p:nvSpPr>
        <p:spPr>
          <a:xfrm>
            <a:off x="1028700" y="3162278"/>
            <a:ext cx="11651092"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6" tooltip="https://www.climatecasechart.com/document/comer-v-murphy-oil-usa-inc_6de3">
                  <a:extLst>
                    <a:ext uri="{A12FA001-AC4F-418D-AE19-62706E023703}">
                      <ahyp:hlinkClr xmlns:ahyp="http://schemas.microsoft.com/office/drawing/2018/hyperlinkcolor" val="tx"/>
                    </a:ext>
                  </a:extLst>
                </a:hlinkClick>
              </a:rPr>
              <a:t>Comer v. Murphy Oil USA, Inc.</a:t>
            </a:r>
            <a:r>
              <a:rPr lang="en-US" sz="2599" b="1">
                <a:solidFill>
                  <a:srgbClr val="62C7CE"/>
                </a:solidFill>
                <a:latin typeface="Open Sauce SemiBold Bold"/>
                <a:ea typeface="Open Sauce SemiBold Bold"/>
                <a:cs typeface="Open Sauce SemiBold Bold"/>
                <a:sym typeface="Open Sauce SemiBold Bold"/>
              </a:rPr>
              <a:t> (2012)</a:t>
            </a:r>
          </a:p>
        </p:txBody>
      </p:sp>
      <p:sp>
        <p:nvSpPr>
          <p:cNvPr id="11" name="TextBox 11"/>
          <p:cNvSpPr txBox="1"/>
          <p:nvPr/>
        </p:nvSpPr>
        <p:spPr>
          <a:xfrm>
            <a:off x="1028700" y="3786483"/>
            <a:ext cx="12327135" cy="1085784"/>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2"/>
                <a:ea typeface="Open Sauce 2"/>
                <a:cs typeface="Open Sauce 2"/>
                <a:sym typeface="Open Sauce 2"/>
              </a:rPr>
              <a:t>A federal district court in Mississippi dismissed plaintiffs’ putative class action seeking compensatory and punitive damages for the destruction of private and public property following Hurricane Katrina.</a:t>
            </a:r>
          </a:p>
        </p:txBody>
      </p:sp>
      <p:sp>
        <p:nvSpPr>
          <p:cNvPr id="12" name="Freeform 1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3939275" y="0"/>
            <a:ext cx="4348726" cy="10287000"/>
          </a:xfrm>
          <a:custGeom>
            <a:avLst/>
            <a:gdLst/>
            <a:ahLst/>
            <a:cxnLst/>
            <a:rect l="l" t="t" r="r" b="b"/>
            <a:pathLst>
              <a:path w="8478017" h="10496052">
                <a:moveTo>
                  <a:pt x="0" y="0"/>
                </a:moveTo>
                <a:lnTo>
                  <a:pt x="8478016" y="0"/>
                </a:lnTo>
                <a:lnTo>
                  <a:pt x="8478016" y="10496052"/>
                </a:lnTo>
                <a:lnTo>
                  <a:pt x="0" y="10496052"/>
                </a:lnTo>
                <a:lnTo>
                  <a:pt x="0" y="0"/>
                </a:lnTo>
                <a:close/>
              </a:path>
            </a:pathLst>
          </a:custGeom>
          <a:blipFill>
            <a:blip r:embed="rId2" cstate="screen">
              <a:alphaModFix amt="30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028700"/>
            <a:ext cx="10685875"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SemiBold Bold"/>
                <a:ea typeface="Open Sauce SemiBold Bold"/>
                <a:cs typeface="Open Sauce SemiBold Bold"/>
                <a:sym typeface="Open Sauce SemiBold Bold"/>
              </a:rPr>
              <a:t>REMEDIES </a:t>
            </a:r>
          </a:p>
        </p:txBody>
      </p:sp>
      <p:sp>
        <p:nvSpPr>
          <p:cNvPr id="4" name="TextBox 4"/>
          <p:cNvSpPr txBox="1"/>
          <p:nvPr/>
        </p:nvSpPr>
        <p:spPr>
          <a:xfrm>
            <a:off x="1028700" y="3280783"/>
            <a:ext cx="11446700" cy="414655"/>
          </a:xfrm>
          <a:prstGeom prst="rect">
            <a:avLst/>
          </a:prstGeom>
        </p:spPr>
        <p:txBody>
          <a:bodyPr lIns="0" tIns="0" rIns="0" bIns="0" rtlCol="0" anchor="t">
            <a:spAutoFit/>
          </a:bodyPr>
          <a:lstStyle/>
          <a:p>
            <a:pPr marL="0" lvl="0" indent="0" algn="l">
              <a:lnSpc>
                <a:spcPts val="3379"/>
              </a:lnSpc>
              <a:spcBef>
                <a:spcPct val="0"/>
              </a:spcBef>
            </a:pPr>
            <a:r>
              <a:rPr lang="en-US" sz="2599" b="1" u="sng" err="1">
                <a:solidFill>
                  <a:srgbClr val="62C7CE"/>
                </a:solidFill>
                <a:latin typeface="Open Sauce SemiBold Bold Italics"/>
                <a:ea typeface="Open Sauce SemiBold Bold Italics"/>
                <a:cs typeface="Open Sauce SemiBold Bold Italics"/>
                <a:sym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Urgenda</a:t>
            </a:r>
            <a:r>
              <a:rPr lang="en-US" sz="2599" b="1" u="sng">
                <a:solidFill>
                  <a:srgbClr val="62C7CE"/>
                </a:solidFill>
                <a:latin typeface="Open Sauce SemiBold Bold Italics"/>
                <a:ea typeface="Open Sauce SemiBold Bold Italics"/>
                <a:cs typeface="Open Sauce SemiBold Bold Italics"/>
                <a:sym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 Foundation v. State of the Netherlands</a:t>
            </a:r>
            <a:r>
              <a:rPr lang="en-US" sz="2599" b="1">
                <a:solidFill>
                  <a:srgbClr val="62C7CE"/>
                </a:solidFill>
                <a:latin typeface="Open Sauce SemiBold Bold"/>
                <a:ea typeface="Open Sauce SemiBold Bold"/>
                <a:cs typeface="Open Sauce SemiBold Bold"/>
                <a:sym typeface="Open Sauce SemiBold Bold"/>
              </a:rPr>
              <a:t> (2015)</a:t>
            </a:r>
          </a:p>
        </p:txBody>
      </p:sp>
      <p:sp>
        <p:nvSpPr>
          <p:cNvPr id="5" name="TextBox 5"/>
          <p:cNvSpPr txBox="1"/>
          <p:nvPr/>
        </p:nvSpPr>
        <p:spPr>
          <a:xfrm>
            <a:off x="1028700" y="3906088"/>
            <a:ext cx="12308228" cy="723856"/>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District Court of the Hague ordered the Dutch government to reduce emissions 25% below 1990 levels by 2020.</a:t>
            </a:r>
          </a:p>
        </p:txBody>
      </p:sp>
      <p:sp>
        <p:nvSpPr>
          <p:cNvPr id="6" name="TextBox 6"/>
          <p:cNvSpPr txBox="1"/>
          <p:nvPr/>
        </p:nvSpPr>
        <p:spPr>
          <a:xfrm>
            <a:off x="1028700" y="7653020"/>
            <a:ext cx="8553835"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4" tooltip="https://www.climatecasechart.com/document/do-hyun-kim-et-al-v-south-korea_2dd5">
                  <a:extLst>
                    <a:ext uri="{A12FA001-AC4F-418D-AE19-62706E023703}">
                      <ahyp:hlinkClr xmlns:ahyp="http://schemas.microsoft.com/office/drawing/2018/hyperlinkcolor" val="tx"/>
                    </a:ext>
                  </a:extLst>
                </a:hlinkClick>
              </a:rPr>
              <a:t>Do-Hy</a:t>
            </a:r>
            <a:r>
              <a:rPr lang="en-US" sz="2599" b="1" u="sng" strike="noStrike">
                <a:solidFill>
                  <a:srgbClr val="62C7CE"/>
                </a:solidFill>
                <a:latin typeface="Open Sauce SemiBold Bold Italics"/>
                <a:ea typeface="Open Sauce SemiBold Bold Italics"/>
                <a:cs typeface="Open Sauce SemiBold Bold Italics"/>
                <a:sym typeface="Open Sauce SemiBold Bold Italics"/>
                <a:hlinkClick r:id="rId4" tooltip="https://www.climatecasechart.com/document/do-hyun-kim-et-al-v-south-korea_2dd5">
                  <a:extLst>
                    <a:ext uri="{A12FA001-AC4F-418D-AE19-62706E023703}">
                      <ahyp:hlinkClr xmlns:ahyp="http://schemas.microsoft.com/office/drawing/2018/hyperlinkcolor" val="tx"/>
                    </a:ext>
                  </a:extLst>
                </a:hlinkClick>
              </a:rPr>
              <a:t>un Kim et al. v. South Korea</a:t>
            </a:r>
            <a:r>
              <a:rPr lang="en-US" sz="2599" b="1" strike="noStrike">
                <a:solidFill>
                  <a:srgbClr val="62C7CE"/>
                </a:solidFill>
                <a:latin typeface="Open Sauce SemiBold Bold"/>
                <a:ea typeface="Open Sauce SemiBold Bold"/>
                <a:cs typeface="Open Sauce SemiBold Bold"/>
                <a:sym typeface="Open Sauce SemiBold Bold"/>
              </a:rPr>
              <a:t> (2024)</a:t>
            </a:r>
          </a:p>
        </p:txBody>
      </p:sp>
      <p:sp>
        <p:nvSpPr>
          <p:cNvPr id="7" name="TextBox 7"/>
          <p:cNvSpPr txBox="1"/>
          <p:nvPr/>
        </p:nvSpPr>
        <p:spPr>
          <a:xfrm>
            <a:off x="1028700" y="8277225"/>
            <a:ext cx="12308228" cy="1085784"/>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Constitutional Court of Korea ordered South Korea’s National Assembly to amend the 2021 Framework Act on Carbon Neutrality and Green Growth and set year-by-year emissions reduction targets for 2031 to 2049 by February 2026.</a:t>
            </a:r>
          </a:p>
        </p:txBody>
      </p:sp>
      <p:sp>
        <p:nvSpPr>
          <p:cNvPr id="8" name="TextBox 8"/>
          <p:cNvSpPr txBox="1"/>
          <p:nvPr/>
        </p:nvSpPr>
        <p:spPr>
          <a:xfrm>
            <a:off x="1028700" y="2076450"/>
            <a:ext cx="18013212" cy="704850"/>
          </a:xfrm>
          <a:prstGeom prst="rect">
            <a:avLst/>
          </a:prstGeom>
        </p:spPr>
        <p:txBody>
          <a:bodyPr lIns="0" tIns="0" rIns="0" bIns="0" rtlCol="0" anchor="t">
            <a:spAutoFit/>
          </a:bodyPr>
          <a:lstStyle/>
          <a:p>
            <a:pPr algn="l">
              <a:lnSpc>
                <a:spcPts val="5519"/>
              </a:lnSpc>
            </a:pPr>
            <a:r>
              <a:rPr lang="en-US" sz="4599" b="1">
                <a:solidFill>
                  <a:srgbClr val="B2D235"/>
                </a:solidFill>
                <a:latin typeface="Open Sauce SemiBold Bold Italics"/>
                <a:ea typeface="Open Sauce SemiBold Bold Italics"/>
                <a:cs typeface="Open Sauce SemiBold Bold Italics"/>
                <a:sym typeface="Open Sauce SemiBold Bold Italics"/>
              </a:rPr>
              <a:t>INTERNATIONAL EXAMPLES</a:t>
            </a:r>
          </a:p>
        </p:txBody>
      </p:sp>
      <p:sp>
        <p:nvSpPr>
          <p:cNvPr id="9" name="TextBox 9"/>
          <p:cNvSpPr txBox="1"/>
          <p:nvPr/>
        </p:nvSpPr>
        <p:spPr>
          <a:xfrm>
            <a:off x="9937231"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i="1" u="none" strike="noStrike">
                <a:solidFill>
                  <a:srgbClr val="D6E1D1">
                    <a:alpha val="29804"/>
                  </a:srgbClr>
                </a:solidFill>
                <a:latin typeface="Open Sauce 1 Italics"/>
                <a:ea typeface="Open Sauce 1 Italics"/>
                <a:cs typeface="Open Sauce 1 Italics"/>
                <a:sym typeface="Open Sauce 1 Italics"/>
              </a:rPr>
              <a:t>For more, see the </a:t>
            </a:r>
            <a:r>
              <a:rPr lang="en-US" sz="2500" i="1" u="sng" strike="noStrike">
                <a:solidFill>
                  <a:srgbClr val="868E8D"/>
                </a:solidFill>
                <a:latin typeface="Open Sauce 1 Italics"/>
                <a:ea typeface="Open Sauce 1 Italics"/>
                <a:cs typeface="Open Sauce 1 Italics"/>
                <a:sym typeface="Open Sauce 1 Italics"/>
                <a:hlinkClick r:id="rId5"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i="1" strike="noStrike">
                <a:solidFill>
                  <a:srgbClr val="868E8D"/>
                </a:solidFill>
                <a:latin typeface="Open Sauce 1 Italics"/>
                <a:ea typeface="Open Sauce 1 Italics"/>
                <a:cs typeface="Open Sauce 1 Italics"/>
                <a:sym typeface="Open Sauce 1 Italics"/>
              </a:rPr>
              <a:t> </a:t>
            </a:r>
            <a:r>
              <a:rPr lang="en-US" sz="2500" i="1" u="none" strike="noStrike">
                <a:solidFill>
                  <a:srgbClr val="D6E1D1">
                    <a:alpha val="29804"/>
                  </a:srgbClr>
                </a:solidFill>
                <a:latin typeface="Open Sauce 1 Italics"/>
                <a:ea typeface="Open Sauce 1 Italics"/>
                <a:cs typeface="Open Sauce 1 Italics"/>
                <a:sym typeface="Open Sauce 1 Italics"/>
              </a:rPr>
              <a:t>module.</a:t>
            </a:r>
          </a:p>
        </p:txBody>
      </p:sp>
      <p:sp>
        <p:nvSpPr>
          <p:cNvPr id="10" name="Freeform 1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1028700" y="5106194"/>
            <a:ext cx="11666856" cy="414655"/>
          </a:xfrm>
          <a:prstGeom prst="rect">
            <a:avLst/>
          </a:prstGeom>
        </p:spPr>
        <p:txBody>
          <a:bodyPr lIns="0" tIns="0" rIns="0" bIns="0" rtlCol="0" anchor="t">
            <a:spAutoFit/>
          </a:bodyPr>
          <a:lstStyle/>
          <a:p>
            <a:pPr marL="0" lvl="0" indent="0" algn="l">
              <a:lnSpc>
                <a:spcPts val="3379"/>
              </a:lnSpc>
              <a:spcBef>
                <a:spcPct val="0"/>
              </a:spcBef>
            </a:pPr>
            <a:r>
              <a:rPr lang="en-US" sz="2599" b="1" u="sng">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Verein </a:t>
            </a:r>
            <a:r>
              <a:rPr lang="en-US" sz="2599" b="1" u="sng" err="1">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KlimaSeniorinnen</a:t>
            </a:r>
            <a:r>
              <a:rPr lang="en-US" sz="2599" b="1" u="sng">
                <a:solidFill>
                  <a:srgbClr val="62C7CE"/>
                </a:solidFill>
                <a:latin typeface="Open Sauce SemiBold Bold Italics"/>
                <a:ea typeface="Open Sauce SemiBold Bold Italics"/>
                <a:cs typeface="Open Sauce SemiBold Bold Italics"/>
                <a:sym typeface="Open Sauce SemiBold Bold Italics"/>
                <a:hlinkClick r:id="rId7" tooltip="https://www.climatecasechart.com/document/klimaseniorinnen-v-switzerland-ecthr_e78f">
                  <a:extLst>
                    <a:ext uri="{A12FA001-AC4F-418D-AE19-62706E023703}">
                      <ahyp:hlinkClr xmlns:ahyp="http://schemas.microsoft.com/office/drawing/2018/hyperlinkcolor" val="tx"/>
                    </a:ext>
                  </a:extLst>
                </a:hlinkClick>
              </a:rPr>
              <a:t> Schweiz and Others v. Switzerland</a:t>
            </a:r>
            <a:r>
              <a:rPr lang="en-US" sz="2599" b="1">
                <a:solidFill>
                  <a:srgbClr val="62C7CE"/>
                </a:solidFill>
                <a:latin typeface="Open Sauce SemiBold Bold"/>
                <a:ea typeface="Open Sauce SemiBold Bold"/>
                <a:cs typeface="Open Sauce SemiBold Bold"/>
                <a:sym typeface="Open Sauce SemiBold Bold"/>
              </a:rPr>
              <a:t> </a:t>
            </a:r>
            <a:r>
              <a:rPr lang="en-US" sz="2599" b="1" strike="noStrike">
                <a:solidFill>
                  <a:srgbClr val="62C7CE"/>
                </a:solidFill>
                <a:latin typeface="Open Sauce SemiBold Bold"/>
                <a:ea typeface="Open Sauce SemiBold Bold"/>
                <a:cs typeface="Open Sauce SemiBold Bold"/>
                <a:sym typeface="Open Sauce SemiBold Bold"/>
              </a:rPr>
              <a:t>(2024)</a:t>
            </a:r>
          </a:p>
        </p:txBody>
      </p:sp>
      <p:sp>
        <p:nvSpPr>
          <p:cNvPr id="12" name="TextBox 12"/>
          <p:cNvSpPr txBox="1"/>
          <p:nvPr/>
        </p:nvSpPr>
        <p:spPr>
          <a:xfrm>
            <a:off x="1028700" y="5730399"/>
            <a:ext cx="12308228" cy="1447712"/>
          </a:xfrm>
          <a:prstGeom prst="rect">
            <a:avLst/>
          </a:prstGeom>
        </p:spPr>
        <p:txBody>
          <a:bodyPr lIns="0" tIns="0" rIns="0" bIns="0" rtlCol="0" anchor="t">
            <a:spAutoFit/>
          </a:bodyPr>
          <a:lstStyle/>
          <a:p>
            <a:pPr algn="l">
              <a:lnSpc>
                <a:spcPts val="2879"/>
              </a:lnSpc>
            </a:pPr>
            <a:r>
              <a:rPr lang="en-US" sz="2399" spc="47">
                <a:solidFill>
                  <a:srgbClr val="D6E1D1"/>
                </a:solidFill>
                <a:latin typeface="Open Sauce 1"/>
                <a:ea typeface="Open Sauce 1"/>
                <a:cs typeface="Open Sauce 1"/>
                <a:sym typeface="Open Sauce 1"/>
              </a:rPr>
              <a:t>The European Court of Human Rights declared that Switzerland breached its obligations under the European Convention of Human Rights (ECHR) by failing to adopt effective climate mitigation measures. It did not issue a specific remedial order under the ECHR.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38100"/>
            <a:ext cx="19264016" cy="10311680"/>
            <a:chOff x="1519174" y="1074144"/>
            <a:chExt cx="25685354" cy="1374890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l="12955" t="6854" r="-4550" b="5920"/>
            <a:stretch>
              <a:fillRect/>
            </a:stretch>
          </p:blipFill>
          <p:spPr>
            <a:xfrm>
              <a:off x="1519174" y="1074144"/>
              <a:ext cx="25685354" cy="13748907"/>
            </a:xfrm>
            <a:prstGeom prst="rect">
              <a:avLst/>
            </a:prstGeom>
          </p:spPr>
        </p:pic>
      </p:grpSp>
      <p:grpSp>
        <p:nvGrpSpPr>
          <p:cNvPr id="4" name="Group 4"/>
          <p:cNvGrpSpPr/>
          <p:nvPr/>
        </p:nvGrpSpPr>
        <p:grpSpPr>
          <a:xfrm>
            <a:off x="-5624215" y="-3988891"/>
            <a:ext cx="23912214" cy="14338671"/>
            <a:chOff x="0" y="-38100"/>
            <a:chExt cx="6297867" cy="3776440"/>
          </a:xfrm>
        </p:grpSpPr>
        <p:sp>
          <p:nvSpPr>
            <p:cNvPr id="5" name="Freeform 5"/>
            <p:cNvSpPr/>
            <p:nvPr/>
          </p:nvSpPr>
          <p:spPr>
            <a:xfrm>
              <a:off x="1481275" y="1012472"/>
              <a:ext cx="4816592" cy="2725868"/>
            </a:xfrm>
            <a:custGeom>
              <a:avLst/>
              <a:gdLst/>
              <a:ahLst/>
              <a:cxnLst/>
              <a:rect l="l" t="t" r="r" b="b"/>
              <a:pathLst>
                <a:path w="5073650" h="2744918">
                  <a:moveTo>
                    <a:pt x="0" y="0"/>
                  </a:moveTo>
                  <a:lnTo>
                    <a:pt x="5073650" y="0"/>
                  </a:lnTo>
                  <a:lnTo>
                    <a:pt x="5073650" y="2744918"/>
                  </a:lnTo>
                  <a:lnTo>
                    <a:pt x="0" y="2744918"/>
                  </a:lnTo>
                  <a:close/>
                </a:path>
              </a:pathLst>
            </a:custGeom>
            <a:solidFill>
              <a:srgbClr val="263036">
                <a:alpha val="71765"/>
              </a:srgbClr>
            </a:solidFill>
          </p:spPr>
          <p:txBody>
            <a:bodyPr/>
            <a:lstStyle/>
            <a:p>
              <a:endParaRPr lang="en-US"/>
            </a:p>
          </p:txBody>
        </p:sp>
        <p:sp>
          <p:nvSpPr>
            <p:cNvPr id="6" name="TextBox 6"/>
            <p:cNvSpPr txBox="1"/>
            <p:nvPr/>
          </p:nvSpPr>
          <p:spPr>
            <a:xfrm>
              <a:off x="0" y="-38100"/>
              <a:ext cx="5073650" cy="2783018"/>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6918325"/>
            <a:ext cx="14817801" cy="2263775"/>
          </a:xfrm>
          <a:prstGeom prst="rect">
            <a:avLst/>
          </a:prstGeom>
        </p:spPr>
        <p:txBody>
          <a:bodyPr lIns="0" tIns="0" rIns="0" bIns="0" rtlCol="0" anchor="t">
            <a:spAutoFit/>
          </a:bodyPr>
          <a:lstStyle/>
          <a:p>
            <a:pPr marL="0" lvl="0" indent="0" algn="l">
              <a:lnSpc>
                <a:spcPts val="8800"/>
              </a:lnSpc>
              <a:spcBef>
                <a:spcPct val="0"/>
              </a:spcBef>
            </a:pPr>
            <a:r>
              <a:rPr lang="en-US" sz="8000" b="1">
                <a:solidFill>
                  <a:srgbClr val="B2D235"/>
                </a:solidFill>
                <a:latin typeface="Open Sauce 1 Heavy"/>
                <a:ea typeface="Open Sauce 1 Heavy"/>
                <a:cs typeface="Open Sauce 1 Heavy"/>
                <a:sym typeface="Open Sauce 1 Heavy"/>
              </a:rPr>
              <a:t>ROLE OF CLIMATE SCIENCE IN CLIMATE LITIGATION</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10" name="TextBox 10"/>
          <p:cNvSpPr txBox="1"/>
          <p:nvPr/>
        </p:nvSpPr>
        <p:spPr>
          <a:xfrm>
            <a:off x="1028699" y="1028700"/>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a:solidFill>
                  <a:srgbClr val="263036"/>
                </a:solidFill>
                <a:latin typeface="Open Sauce 1 Heavy"/>
                <a:ea typeface="Open Sauce 1 Heavy"/>
                <a:cs typeface="Open Sauce 1 Heavy"/>
                <a:sym typeface="Open Sauce 1 Heavy"/>
              </a:rPr>
              <a:t>3</a:t>
            </a:r>
          </a:p>
        </p:txBody>
      </p:sp>
      <p:sp>
        <p:nvSpPr>
          <p:cNvPr id="11" name="Freeform 11"/>
          <p:cNvSpPr/>
          <p:nvPr/>
        </p:nvSpPr>
        <p:spPr>
          <a:xfrm>
            <a:off x="177523" y="96625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969484"/>
            <a:ext cx="1214094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JUDICIAL TREATMENT OF CLIMATE SCIENCE</a:t>
            </a:r>
          </a:p>
        </p:txBody>
      </p:sp>
      <p:grpSp>
        <p:nvGrpSpPr>
          <p:cNvPr id="3" name="Group 3"/>
          <p:cNvGrpSpPr/>
          <p:nvPr/>
        </p:nvGrpSpPr>
        <p:grpSpPr>
          <a:xfrm>
            <a:off x="1028700" y="5947309"/>
            <a:ext cx="7912123" cy="1506290"/>
            <a:chOff x="0" y="0"/>
            <a:chExt cx="8487045" cy="1615742"/>
          </a:xfrm>
        </p:grpSpPr>
        <p:sp>
          <p:nvSpPr>
            <p:cNvPr id="4" name="Freeform 4"/>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5" name="TextBox 5"/>
          <p:cNvSpPr txBox="1"/>
          <p:nvPr/>
        </p:nvSpPr>
        <p:spPr>
          <a:xfrm>
            <a:off x="1292797" y="6124948"/>
            <a:ext cx="7383929" cy="1151012"/>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ADMINISTRATIVE DECISIONMAKING</a:t>
            </a:r>
          </a:p>
        </p:txBody>
      </p:sp>
      <p:grpSp>
        <p:nvGrpSpPr>
          <p:cNvPr id="6" name="Group 6"/>
          <p:cNvGrpSpPr/>
          <p:nvPr/>
        </p:nvGrpSpPr>
        <p:grpSpPr>
          <a:xfrm>
            <a:off x="1028700" y="4142609"/>
            <a:ext cx="7912123" cy="1506290"/>
            <a:chOff x="0" y="0"/>
            <a:chExt cx="8487045" cy="1615742"/>
          </a:xfrm>
        </p:grpSpPr>
        <p:sp>
          <p:nvSpPr>
            <p:cNvPr id="7" name="Freeform 7"/>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8" name="TextBox 8"/>
          <p:cNvSpPr txBox="1"/>
          <p:nvPr/>
        </p:nvSpPr>
        <p:spPr>
          <a:xfrm>
            <a:off x="1292797" y="4608001"/>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STANDING</a:t>
            </a:r>
          </a:p>
        </p:txBody>
      </p:sp>
      <p:grpSp>
        <p:nvGrpSpPr>
          <p:cNvPr id="9" name="Group 9"/>
          <p:cNvGrpSpPr/>
          <p:nvPr/>
        </p:nvGrpSpPr>
        <p:grpSpPr>
          <a:xfrm>
            <a:off x="1028700" y="7752010"/>
            <a:ext cx="7912123" cy="1506290"/>
            <a:chOff x="0" y="0"/>
            <a:chExt cx="10549498" cy="2008387"/>
          </a:xfrm>
        </p:grpSpPr>
        <p:grpSp>
          <p:nvGrpSpPr>
            <p:cNvPr id="10" name="Group 10"/>
            <p:cNvGrpSpPr/>
            <p:nvPr/>
          </p:nvGrpSpPr>
          <p:grpSpPr>
            <a:xfrm>
              <a:off x="0" y="0"/>
              <a:ext cx="10549498" cy="2008387"/>
              <a:chOff x="0" y="0"/>
              <a:chExt cx="8487045" cy="1615742"/>
            </a:xfrm>
          </p:grpSpPr>
          <p:sp>
            <p:nvSpPr>
              <p:cNvPr id="11" name="Freeform 11"/>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2" name="TextBox 12"/>
            <p:cNvSpPr txBox="1"/>
            <p:nvPr/>
          </p:nvSpPr>
          <p:spPr>
            <a:xfrm>
              <a:off x="352130" y="236852"/>
              <a:ext cx="9845238" cy="1534683"/>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ENVIRONMENTAL IMPACT ASSESSMENTS</a:t>
              </a:r>
            </a:p>
          </p:txBody>
        </p:sp>
      </p:grpSp>
      <p:grpSp>
        <p:nvGrpSpPr>
          <p:cNvPr id="13" name="Group 13"/>
          <p:cNvGrpSpPr/>
          <p:nvPr/>
        </p:nvGrpSpPr>
        <p:grpSpPr>
          <a:xfrm>
            <a:off x="9347177" y="7752010"/>
            <a:ext cx="7912123" cy="1506290"/>
            <a:chOff x="0" y="0"/>
            <a:chExt cx="10549498" cy="2008387"/>
          </a:xfrm>
        </p:grpSpPr>
        <p:grpSp>
          <p:nvGrpSpPr>
            <p:cNvPr id="14" name="Group 14"/>
            <p:cNvGrpSpPr/>
            <p:nvPr/>
          </p:nvGrpSpPr>
          <p:grpSpPr>
            <a:xfrm>
              <a:off x="0" y="0"/>
              <a:ext cx="10549498" cy="2008387"/>
              <a:chOff x="0" y="0"/>
              <a:chExt cx="8487045" cy="1615742"/>
            </a:xfrm>
          </p:grpSpPr>
          <p:sp>
            <p:nvSpPr>
              <p:cNvPr id="15" name="Freeform 15"/>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6" name="TextBox 16"/>
            <p:cNvSpPr txBox="1"/>
            <p:nvPr/>
          </p:nvSpPr>
          <p:spPr>
            <a:xfrm>
              <a:off x="352130" y="620523"/>
              <a:ext cx="9845238" cy="767342"/>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FUNDAMENTAL RIGHTS</a:t>
              </a:r>
            </a:p>
          </p:txBody>
        </p:sp>
      </p:grpSp>
      <p:grpSp>
        <p:nvGrpSpPr>
          <p:cNvPr id="17" name="Group 17"/>
          <p:cNvGrpSpPr/>
          <p:nvPr/>
        </p:nvGrpSpPr>
        <p:grpSpPr>
          <a:xfrm>
            <a:off x="9347177" y="4142609"/>
            <a:ext cx="7912123" cy="1506290"/>
            <a:chOff x="0" y="0"/>
            <a:chExt cx="8487045" cy="1615742"/>
          </a:xfrm>
        </p:grpSpPr>
        <p:sp>
          <p:nvSpPr>
            <p:cNvPr id="18" name="Freeform 18"/>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txBody>
            <a:bodyPr/>
            <a:lstStyle/>
            <a:p>
              <a:endParaRPr lang="en-US"/>
            </a:p>
          </p:txBody>
        </p:sp>
      </p:grpSp>
      <p:sp>
        <p:nvSpPr>
          <p:cNvPr id="19" name="TextBox 19"/>
          <p:cNvSpPr txBox="1"/>
          <p:nvPr/>
        </p:nvSpPr>
        <p:spPr>
          <a:xfrm>
            <a:off x="9611274" y="4608001"/>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TORTS</a:t>
            </a:r>
          </a:p>
        </p:txBody>
      </p:sp>
      <p:grpSp>
        <p:nvGrpSpPr>
          <p:cNvPr id="20" name="Group 20"/>
          <p:cNvGrpSpPr/>
          <p:nvPr/>
        </p:nvGrpSpPr>
        <p:grpSpPr>
          <a:xfrm>
            <a:off x="9347177" y="5934889"/>
            <a:ext cx="7912123" cy="1619943"/>
            <a:chOff x="0" y="0"/>
            <a:chExt cx="8487045" cy="1737654"/>
          </a:xfrm>
        </p:grpSpPr>
        <p:sp>
          <p:nvSpPr>
            <p:cNvPr id="21" name="Freeform 21"/>
            <p:cNvSpPr/>
            <p:nvPr/>
          </p:nvSpPr>
          <p:spPr>
            <a:xfrm>
              <a:off x="0" y="0"/>
              <a:ext cx="8487046" cy="1737654"/>
            </a:xfrm>
            <a:custGeom>
              <a:avLst/>
              <a:gdLst/>
              <a:ahLst/>
              <a:cxnLst/>
              <a:rect l="l" t="t" r="r" b="b"/>
              <a:pathLst>
                <a:path w="8487046" h="1737654">
                  <a:moveTo>
                    <a:pt x="8362585" y="1737654"/>
                  </a:moveTo>
                  <a:lnTo>
                    <a:pt x="124460" y="1737654"/>
                  </a:lnTo>
                  <a:cubicBezTo>
                    <a:pt x="55880" y="1737654"/>
                    <a:pt x="0" y="1681774"/>
                    <a:pt x="0" y="1613194"/>
                  </a:cubicBezTo>
                  <a:lnTo>
                    <a:pt x="0" y="124460"/>
                  </a:lnTo>
                  <a:cubicBezTo>
                    <a:pt x="0" y="55880"/>
                    <a:pt x="55880" y="0"/>
                    <a:pt x="124460" y="0"/>
                  </a:cubicBezTo>
                  <a:lnTo>
                    <a:pt x="8362586" y="0"/>
                  </a:lnTo>
                  <a:cubicBezTo>
                    <a:pt x="8431165" y="0"/>
                    <a:pt x="8487046" y="55880"/>
                    <a:pt x="8487046" y="124460"/>
                  </a:cubicBezTo>
                  <a:lnTo>
                    <a:pt x="8487046" y="1613194"/>
                  </a:lnTo>
                  <a:cubicBezTo>
                    <a:pt x="8487046" y="1681774"/>
                    <a:pt x="8431165" y="1737654"/>
                    <a:pt x="8362586" y="1737654"/>
                  </a:cubicBezTo>
                  <a:close/>
                </a:path>
              </a:pathLst>
            </a:custGeom>
            <a:solidFill>
              <a:srgbClr val="D6E1D1"/>
            </a:solidFill>
          </p:spPr>
          <p:txBody>
            <a:bodyPr/>
            <a:lstStyle/>
            <a:p>
              <a:endParaRPr lang="en-US"/>
            </a:p>
          </p:txBody>
        </p:sp>
      </p:grpSp>
      <p:sp>
        <p:nvSpPr>
          <p:cNvPr id="22" name="TextBox 22"/>
          <p:cNvSpPr txBox="1"/>
          <p:nvPr/>
        </p:nvSpPr>
        <p:spPr>
          <a:xfrm>
            <a:off x="9611274" y="6457107"/>
            <a:ext cx="7383929" cy="575506"/>
          </a:xfrm>
          <a:prstGeom prst="rect">
            <a:avLst/>
          </a:prstGeom>
        </p:spPr>
        <p:txBody>
          <a:bodyPr lIns="0" tIns="0" rIns="0" bIns="0" rtlCol="0" anchor="t">
            <a:spAutoFit/>
          </a:bodyPr>
          <a:lstStyle/>
          <a:p>
            <a:pPr marL="0" lvl="0" indent="0" algn="ctr">
              <a:lnSpc>
                <a:spcPts val="4601"/>
              </a:lnSpc>
            </a:pPr>
            <a:r>
              <a:rPr lang="en-US" sz="3834" b="1">
                <a:solidFill>
                  <a:srgbClr val="263036"/>
                </a:solidFill>
                <a:latin typeface="Open Sauce 1 Heavy"/>
                <a:ea typeface="Open Sauce 1 Heavy"/>
                <a:cs typeface="Open Sauce 1 Heavy"/>
                <a:sym typeface="Open Sauce 1 Heavy"/>
              </a:rPr>
              <a:t>WILDLIFE AND HABITAT</a:t>
            </a:r>
          </a:p>
        </p:txBody>
      </p:sp>
      <p:sp>
        <p:nvSpPr>
          <p:cNvPr id="23" name="TextBox 23"/>
          <p:cNvSpPr txBox="1"/>
          <p:nvPr/>
        </p:nvSpPr>
        <p:spPr>
          <a:xfrm>
            <a:off x="1028700" y="3422821"/>
            <a:ext cx="17079882" cy="409553"/>
          </a:xfrm>
          <a:prstGeom prst="rect">
            <a:avLst/>
          </a:prstGeom>
        </p:spPr>
        <p:txBody>
          <a:bodyPr lIns="0" tIns="0" rIns="0" bIns="0" rtlCol="0" anchor="t">
            <a:spAutoFit/>
          </a:bodyPr>
          <a:lstStyle/>
          <a:p>
            <a:pPr marL="0" lvl="0" indent="0" algn="l">
              <a:lnSpc>
                <a:spcPts val="3240"/>
              </a:lnSpc>
            </a:pPr>
            <a:r>
              <a:rPr lang="en-US" sz="2700" spc="2">
                <a:solidFill>
                  <a:srgbClr val="FFFFFF"/>
                </a:solidFill>
                <a:latin typeface="Open Sauce SemiBold"/>
                <a:ea typeface="Open Sauce SemiBold"/>
                <a:cs typeface="Open Sauce SemiBold"/>
                <a:sym typeface="Open Sauce SemiBold"/>
              </a:rPr>
              <a:t>Climate science can relate to numerous legal issues and arise in a diverse array of cases, including:</a:t>
            </a:r>
          </a:p>
        </p:txBody>
      </p:sp>
      <p:sp>
        <p:nvSpPr>
          <p:cNvPr id="24" name="Freeform 2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5" name="TextBox 25"/>
          <p:cNvSpPr txBox="1"/>
          <p:nvPr/>
        </p:nvSpPr>
        <p:spPr>
          <a:xfrm>
            <a:off x="2935332" y="9712829"/>
            <a:ext cx="17079882" cy="409575"/>
          </a:xfrm>
          <a:prstGeom prst="rect">
            <a:avLst/>
          </a:prstGeom>
        </p:spPr>
        <p:txBody>
          <a:bodyPr lIns="0" tIns="0" rIns="0" bIns="0" rtlCol="0" anchor="t">
            <a:spAutoFit/>
          </a:bodyPr>
          <a:lstStyle/>
          <a:p>
            <a:pPr marL="0" lvl="0" indent="0" algn="l">
              <a:lnSpc>
                <a:spcPts val="3240"/>
              </a:lnSpc>
            </a:pPr>
            <a:r>
              <a:rPr lang="en-US" sz="2700" spc="2">
                <a:solidFill>
                  <a:srgbClr val="FFFFFF"/>
                </a:solidFill>
                <a:latin typeface="Open Sauce SemiBold Italics"/>
                <a:ea typeface="Open Sauce SemiBold Italics"/>
                <a:cs typeface="Open Sauce SemiBold Italics"/>
                <a:sym typeface="Open Sauce SemiBold Italics"/>
              </a:rPr>
              <a:t> For more on climate science, see our </a:t>
            </a:r>
            <a:r>
              <a:rPr lang="en-US" sz="2700" u="sng" spc="2">
                <a:solidFill>
                  <a:srgbClr val="62C7CE"/>
                </a:solidFill>
                <a:latin typeface="Open Sauce SemiBold Italics"/>
                <a:ea typeface="Open Sauce SemiBold Italics"/>
                <a:cs typeface="Open Sauce SemiBold Italics"/>
                <a:sym typeface="Open Sauce SemiBold Italics"/>
                <a:hlinkClick r:id="rId3" tooltip="https://cjp.eli.org/curriculum">
                  <a:extLst>
                    <a:ext uri="{A12FA001-AC4F-418D-AE19-62706E023703}">
                      <ahyp:hlinkClr xmlns:ahyp="http://schemas.microsoft.com/office/drawing/2018/hyperlinkcolor" val="tx"/>
                    </a:ext>
                  </a:extLst>
                </a:hlinkClick>
              </a:rPr>
              <a:t>Scientific Foundations of Climate Change modules</a:t>
            </a:r>
            <a:r>
              <a:rPr lang="en-US" sz="2700" spc="2">
                <a:solidFill>
                  <a:srgbClr val="62C7CE"/>
                </a:solidFill>
                <a:latin typeface="Open Sauce SemiBold Italics"/>
                <a:ea typeface="Open Sauce SemiBold Italics"/>
                <a:cs typeface="Open Sauce SemiBold Italics"/>
                <a:sym typeface="Open Sauce SemiBold Italic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b="1">
                  <a:solidFill>
                    <a:srgbClr val="AFB7BF">
                      <a:alpha val="33725"/>
                    </a:srgbClr>
                  </a:solidFill>
                  <a:latin typeface="Open Sauce 1 Bold"/>
                  <a:ea typeface="Open Sauce 1 Bold"/>
                  <a:cs typeface="Open Sauce 1 Bold"/>
                  <a:sym typeface="Open Sauce 1 Bold"/>
                </a:rPr>
                <a:t>CLIMATE CASES BY THE NUMBERS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txBody>
              <a:bodyPr/>
              <a:lstStyle/>
              <a:p>
                <a:endParaRPr lang="en-US"/>
              </a:p>
            </p:txBody>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b="1">
                  <a:solidFill>
                    <a:srgbClr val="263036">
                      <a:alpha val="29804"/>
                    </a:srgbClr>
                  </a:solidFill>
                  <a:latin typeface="Open Sauce 1 Heavy"/>
                  <a:ea typeface="Open Sauce 1 Heavy"/>
                  <a:cs typeface="Open Sauce 1 Heavy"/>
                  <a:sym typeface="Open Sauce 1 Heavy"/>
                </a:rPr>
                <a:t>1</a:t>
              </a:r>
            </a:p>
          </p:txBody>
        </p:sp>
      </p:grpSp>
      <p:sp>
        <p:nvSpPr>
          <p:cNvPr id="7" name="Freeform 7"/>
          <p:cNvSpPr/>
          <p:nvPr/>
        </p:nvSpPr>
        <p:spPr>
          <a:xfrm>
            <a:off x="0" y="0"/>
            <a:ext cx="18288000" cy="10287000"/>
          </a:xfrm>
          <a:custGeom>
            <a:avLst/>
            <a:gdLst/>
            <a:ahLst/>
            <a:cxnLst/>
            <a:rect l="l" t="t" r="r" b="b"/>
            <a:pathLst>
              <a:path w="19041912" h="12472452">
                <a:moveTo>
                  <a:pt x="0" y="0"/>
                </a:moveTo>
                <a:lnTo>
                  <a:pt x="19041912" y="0"/>
                </a:lnTo>
                <a:lnTo>
                  <a:pt x="19041912" y="12472452"/>
                </a:lnTo>
                <a:lnTo>
                  <a:pt x="0" y="1247245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3186893" y="703018"/>
            <a:ext cx="3614232" cy="5942632"/>
          </a:xfrm>
          <a:custGeom>
            <a:avLst/>
            <a:gdLst/>
            <a:ahLst/>
            <a:cxnLst/>
            <a:rect l="l" t="t" r="r" b="b"/>
            <a:pathLst>
              <a:path w="3614232" h="5942632">
                <a:moveTo>
                  <a:pt x="0" y="0"/>
                </a:moveTo>
                <a:lnTo>
                  <a:pt x="3614232" y="0"/>
                </a:lnTo>
                <a:lnTo>
                  <a:pt x="3614232" y="5942632"/>
                </a:lnTo>
                <a:lnTo>
                  <a:pt x="0" y="59426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9" name="Group 9"/>
          <p:cNvGrpSpPr/>
          <p:nvPr/>
        </p:nvGrpSpPr>
        <p:grpSpPr>
          <a:xfrm>
            <a:off x="12997054" y="6645650"/>
            <a:ext cx="4382217" cy="2010900"/>
            <a:chOff x="0" y="0"/>
            <a:chExt cx="1154164" cy="675300"/>
          </a:xfrm>
        </p:grpSpPr>
        <p:sp>
          <p:nvSpPr>
            <p:cNvPr id="10" name="Freeform 10"/>
            <p:cNvSpPr/>
            <p:nvPr/>
          </p:nvSpPr>
          <p:spPr>
            <a:xfrm>
              <a:off x="0" y="0"/>
              <a:ext cx="1154164" cy="675300"/>
            </a:xfrm>
            <a:custGeom>
              <a:avLst/>
              <a:gdLst/>
              <a:ahLst/>
              <a:cxnLst/>
              <a:rect l="l" t="t" r="r" b="b"/>
              <a:pathLst>
                <a:path w="1154164" h="675300">
                  <a:moveTo>
                    <a:pt x="0" y="0"/>
                  </a:moveTo>
                  <a:lnTo>
                    <a:pt x="1154164" y="0"/>
                  </a:lnTo>
                  <a:lnTo>
                    <a:pt x="1154164" y="675300"/>
                  </a:lnTo>
                  <a:lnTo>
                    <a:pt x="0" y="675300"/>
                  </a:lnTo>
                  <a:close/>
                </a:path>
              </a:pathLst>
            </a:custGeom>
            <a:solidFill>
              <a:srgbClr val="FFFFFF"/>
            </a:solidFill>
          </p:spPr>
          <p:txBody>
            <a:bodyPr/>
            <a:lstStyle/>
            <a:p>
              <a:endParaRPr lang="en-US"/>
            </a:p>
          </p:txBody>
        </p:sp>
        <p:sp>
          <p:nvSpPr>
            <p:cNvPr id="11" name="TextBox 11"/>
            <p:cNvSpPr txBox="1"/>
            <p:nvPr/>
          </p:nvSpPr>
          <p:spPr>
            <a:xfrm>
              <a:off x="0" y="-47625"/>
              <a:ext cx="1154164" cy="722925"/>
            </a:xfrm>
            <a:prstGeom prst="rect">
              <a:avLst/>
            </a:prstGeom>
          </p:spPr>
          <p:txBody>
            <a:bodyPr lIns="50800" tIns="50800" rIns="50800" bIns="50800" rtlCol="0" anchor="ctr"/>
            <a:lstStyle/>
            <a:p>
              <a:pPr algn="ctr">
                <a:lnSpc>
                  <a:spcPts val="2908"/>
                </a:lnSpc>
              </a:pPr>
              <a:endParaRPr/>
            </a:p>
          </p:txBody>
        </p:sp>
      </p:grpSp>
      <p:sp>
        <p:nvSpPr>
          <p:cNvPr id="12" name="TextBox 12"/>
          <p:cNvSpPr txBox="1"/>
          <p:nvPr/>
        </p:nvSpPr>
        <p:spPr>
          <a:xfrm>
            <a:off x="1570027" y="1630450"/>
            <a:ext cx="12969617" cy="2181225"/>
          </a:xfrm>
          <a:prstGeom prst="rect">
            <a:avLst/>
          </a:prstGeom>
        </p:spPr>
        <p:txBody>
          <a:bodyPr lIns="0" tIns="0" rIns="0" bIns="0" rtlCol="0" anchor="t">
            <a:spAutoFit/>
          </a:bodyPr>
          <a:lstStyle/>
          <a:p>
            <a:pPr marL="0" lvl="0" indent="0" algn="l">
              <a:lnSpc>
                <a:spcPts val="8640"/>
              </a:lnSpc>
              <a:spcBef>
                <a:spcPct val="0"/>
              </a:spcBef>
            </a:pPr>
            <a:r>
              <a:rPr lang="en-US" sz="7200" b="1">
                <a:solidFill>
                  <a:srgbClr val="263036"/>
                </a:solidFill>
                <a:latin typeface="Open Sauce 1 Heavy"/>
                <a:ea typeface="Open Sauce 1 Heavy"/>
                <a:cs typeface="Open Sauce 1 Heavy"/>
                <a:sym typeface="Open Sauce 1 Heavy"/>
              </a:rPr>
              <a:t>CLIMATE LITIGATION DATABASE</a:t>
            </a:r>
          </a:p>
        </p:txBody>
      </p:sp>
      <p:sp>
        <p:nvSpPr>
          <p:cNvPr id="13" name="TextBox 13"/>
          <p:cNvSpPr txBox="1"/>
          <p:nvPr/>
        </p:nvSpPr>
        <p:spPr>
          <a:xfrm>
            <a:off x="1694948" y="6210300"/>
            <a:ext cx="6541885" cy="422273"/>
          </a:xfrm>
          <a:prstGeom prst="rect">
            <a:avLst/>
          </a:prstGeom>
        </p:spPr>
        <p:txBody>
          <a:bodyPr lIns="0" tIns="0" rIns="0" bIns="0" rtlCol="0" anchor="t">
            <a:spAutoFit/>
          </a:bodyPr>
          <a:lstStyle/>
          <a:p>
            <a:pPr algn="l">
              <a:lnSpc>
                <a:spcPts val="3500"/>
              </a:lnSpc>
            </a:pPr>
            <a:r>
              <a:rPr lang="en-US" sz="2500" b="1" u="sng">
                <a:latin typeface="Open Sauce 1 Semi-Bold"/>
                <a:ea typeface="Open Sauce 1 Semi-Bold"/>
                <a:cs typeface="Open Sauce 1 Semi-Bold"/>
                <a:sym typeface="Open Sauce 1 Semi-Bold"/>
                <a:hlinkClick r:id="rId5" tooltip="http://climatecasechart.com">
                  <a:extLst>
                    <a:ext uri="{A12FA001-AC4F-418D-AE19-62706E023703}">
                      <ahyp:hlinkClr xmlns:ahyp="http://schemas.microsoft.com/office/drawing/2018/hyperlinkcolor" val="tx"/>
                    </a:ext>
                  </a:extLst>
                </a:hlinkClick>
              </a:rPr>
              <a:t>http://climatecasechart.com/</a:t>
            </a:r>
          </a:p>
        </p:txBody>
      </p:sp>
      <p:sp>
        <p:nvSpPr>
          <p:cNvPr id="14" name="TextBox 14"/>
          <p:cNvSpPr txBox="1"/>
          <p:nvPr/>
        </p:nvSpPr>
        <p:spPr>
          <a:xfrm>
            <a:off x="1570027" y="3935500"/>
            <a:ext cx="11266514" cy="1400175"/>
          </a:xfrm>
          <a:prstGeom prst="rect">
            <a:avLst/>
          </a:prstGeom>
        </p:spPr>
        <p:txBody>
          <a:bodyPr lIns="0" tIns="0" rIns="0" bIns="0" rtlCol="0" anchor="t">
            <a:spAutoFit/>
          </a:bodyPr>
          <a:lstStyle/>
          <a:p>
            <a:pPr algn="l">
              <a:lnSpc>
                <a:spcPts val="5519"/>
              </a:lnSpc>
            </a:pPr>
            <a:r>
              <a:rPr lang="en-US" sz="4599" b="1">
                <a:solidFill>
                  <a:srgbClr val="62C7CE"/>
                </a:solidFill>
                <a:latin typeface="Open Sauce SemiBold Bold Italics"/>
                <a:ea typeface="Open Sauce SemiBold Bold Italics"/>
                <a:cs typeface="Open Sauce SemiBold Bold Italics"/>
                <a:sym typeface="Open Sauce SemiBold Bold Italics"/>
              </a:rPr>
              <a:t>COLUMBIA LAW SCHOOL SABIN CENTER FOR CLIMATE CHANGE LAW</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3385473"/>
            <a:ext cx="15810861" cy="1228659"/>
          </a:xfrm>
          <a:prstGeom prst="rect">
            <a:avLst/>
          </a:prstGeom>
        </p:spPr>
        <p:txBody>
          <a:bodyPr lIns="0" tIns="0" rIns="0" bIns="0" rtlCol="0" anchor="t">
            <a:spAutoFit/>
          </a:bodyPr>
          <a:lstStyle/>
          <a:p>
            <a:pPr marL="0" lvl="0" indent="0" algn="l">
              <a:lnSpc>
                <a:spcPts val="3240"/>
              </a:lnSpc>
            </a:pPr>
            <a:r>
              <a:rPr lang="en-US" sz="2700">
                <a:solidFill>
                  <a:srgbClr val="FFFFFF"/>
                </a:solidFill>
                <a:latin typeface="Open Sauce SemiBold"/>
                <a:ea typeface="Open Sauce SemiBold"/>
                <a:cs typeface="Open Sauce SemiBold"/>
                <a:sym typeface="Open Sauce SemiBold"/>
              </a:rPr>
              <a:t>Courts are increasingly engaging with climate science, but how that science is evaluated varies by jurisdiction as well as the legal and factual issues presented. This body of law is still developing, with many cases ongoing and new legal frameworks continuing to emerge. </a:t>
            </a:r>
          </a:p>
        </p:txBody>
      </p:sp>
      <p:grpSp>
        <p:nvGrpSpPr>
          <p:cNvPr id="3" name="Group 3"/>
          <p:cNvGrpSpPr/>
          <p:nvPr/>
        </p:nvGrpSpPr>
        <p:grpSpPr>
          <a:xfrm>
            <a:off x="1028700" y="4885885"/>
            <a:ext cx="5096090" cy="4738549"/>
            <a:chOff x="0" y="0"/>
            <a:chExt cx="1342180" cy="1248013"/>
          </a:xfrm>
        </p:grpSpPr>
        <p:sp>
          <p:nvSpPr>
            <p:cNvPr id="4" name="Freeform 4"/>
            <p:cNvSpPr/>
            <p:nvPr/>
          </p:nvSpPr>
          <p:spPr>
            <a:xfrm>
              <a:off x="0" y="0"/>
              <a:ext cx="1342180" cy="1248013"/>
            </a:xfrm>
            <a:custGeom>
              <a:avLst/>
              <a:gdLst/>
              <a:ahLst/>
              <a:cxnLst/>
              <a:rect l="l" t="t" r="r" b="b"/>
              <a:pathLst>
                <a:path w="1342180" h="1248013">
                  <a:moveTo>
                    <a:pt x="77479" y="0"/>
                  </a:moveTo>
                  <a:lnTo>
                    <a:pt x="1264702" y="0"/>
                  </a:lnTo>
                  <a:cubicBezTo>
                    <a:pt x="1307492" y="0"/>
                    <a:pt x="1342180" y="34688"/>
                    <a:pt x="1342180" y="77479"/>
                  </a:cubicBezTo>
                  <a:lnTo>
                    <a:pt x="1342180" y="1170534"/>
                  </a:lnTo>
                  <a:cubicBezTo>
                    <a:pt x="1342180" y="1213324"/>
                    <a:pt x="1307492" y="1248013"/>
                    <a:pt x="1264702" y="1248013"/>
                  </a:cubicBezTo>
                  <a:lnTo>
                    <a:pt x="77479" y="1248013"/>
                  </a:lnTo>
                  <a:cubicBezTo>
                    <a:pt x="34688" y="1248013"/>
                    <a:pt x="0" y="1213324"/>
                    <a:pt x="0" y="1170534"/>
                  </a:cubicBezTo>
                  <a:lnTo>
                    <a:pt x="0" y="77479"/>
                  </a:lnTo>
                  <a:cubicBezTo>
                    <a:pt x="0" y="34688"/>
                    <a:pt x="34688" y="0"/>
                    <a:pt x="77479" y="0"/>
                  </a:cubicBezTo>
                  <a:close/>
                </a:path>
              </a:pathLst>
            </a:custGeom>
            <a:ln w="76200" cap="rnd">
              <a:solidFill>
                <a:srgbClr val="62C7CE"/>
              </a:solidFill>
              <a:prstDash val="solid"/>
              <a:round/>
            </a:ln>
          </p:spPr>
          <p:txBody>
            <a:bodyPr/>
            <a:lstStyle/>
            <a:p>
              <a:endParaRPr lang="en-US"/>
            </a:p>
          </p:txBody>
        </p:sp>
        <p:sp>
          <p:nvSpPr>
            <p:cNvPr id="5" name="TextBox 5"/>
            <p:cNvSpPr txBox="1"/>
            <p:nvPr/>
          </p:nvSpPr>
          <p:spPr>
            <a:xfrm>
              <a:off x="0" y="47625"/>
              <a:ext cx="1342180" cy="1200388"/>
            </a:xfrm>
            <a:prstGeom prst="rect">
              <a:avLst/>
            </a:prstGeom>
          </p:spPr>
          <p:txBody>
            <a:bodyPr lIns="50800" tIns="50800" rIns="50800" bIns="50800" rtlCol="0" anchor="ctr"/>
            <a:lstStyle/>
            <a:p>
              <a:pPr algn="ctr">
                <a:lnSpc>
                  <a:spcPts val="2499"/>
                </a:lnSpc>
              </a:pPr>
              <a:endParaRPr/>
            </a:p>
          </p:txBody>
        </p:sp>
      </p:grpSp>
      <p:sp>
        <p:nvSpPr>
          <p:cNvPr id="6" name="TextBox 6"/>
          <p:cNvSpPr txBox="1"/>
          <p:nvPr/>
        </p:nvSpPr>
        <p:spPr>
          <a:xfrm>
            <a:off x="1686116" y="5191103"/>
            <a:ext cx="3781258"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Local Science</a:t>
            </a:r>
          </a:p>
        </p:txBody>
      </p:sp>
      <p:sp>
        <p:nvSpPr>
          <p:cNvPr id="7" name="AutoShape 7"/>
          <p:cNvSpPr/>
          <p:nvPr/>
        </p:nvSpPr>
        <p:spPr>
          <a:xfrm flipV="1">
            <a:off x="2009099" y="594362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8" name="TextBox 8"/>
          <p:cNvSpPr txBox="1"/>
          <p:nvPr/>
        </p:nvSpPr>
        <p:spPr>
          <a:xfrm>
            <a:off x="1203946" y="6105547"/>
            <a:ext cx="4572859" cy="1781307"/>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Studies and reports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Scientists and testimony</a:t>
            </a:r>
          </a:p>
          <a:p>
            <a:pPr algn="l">
              <a:lnSpc>
                <a:spcPts val="3240"/>
              </a:lnSpc>
            </a:pPr>
            <a:endParaRPr lang="en-US" sz="2700">
              <a:solidFill>
                <a:srgbClr val="D6E1D1"/>
              </a:solidFill>
              <a:latin typeface="Open Sauce 1"/>
              <a:ea typeface="Open Sauce 1"/>
              <a:cs typeface="Open Sauce 1"/>
              <a:sym typeface="Open Sauce 1"/>
            </a:endParaRPr>
          </a:p>
        </p:txBody>
      </p:sp>
      <p:sp>
        <p:nvSpPr>
          <p:cNvPr id="9" name="TextBox 9"/>
          <p:cNvSpPr txBox="1"/>
          <p:nvPr/>
        </p:nvSpPr>
        <p:spPr>
          <a:xfrm>
            <a:off x="1028700" y="970661"/>
            <a:ext cx="1214094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JUDICIAL TREATMENT OF CLIMATE SCIENCE</a:t>
            </a:r>
          </a:p>
        </p:txBody>
      </p:sp>
      <p:grpSp>
        <p:nvGrpSpPr>
          <p:cNvPr id="10" name="Group 10"/>
          <p:cNvGrpSpPr/>
          <p:nvPr/>
        </p:nvGrpSpPr>
        <p:grpSpPr>
          <a:xfrm>
            <a:off x="6557855" y="4885885"/>
            <a:ext cx="5096090" cy="4738549"/>
            <a:chOff x="0" y="0"/>
            <a:chExt cx="1342180" cy="1248013"/>
          </a:xfrm>
        </p:grpSpPr>
        <p:sp>
          <p:nvSpPr>
            <p:cNvPr id="11" name="Freeform 11"/>
            <p:cNvSpPr/>
            <p:nvPr/>
          </p:nvSpPr>
          <p:spPr>
            <a:xfrm>
              <a:off x="0" y="0"/>
              <a:ext cx="1342180" cy="1248013"/>
            </a:xfrm>
            <a:custGeom>
              <a:avLst/>
              <a:gdLst/>
              <a:ahLst/>
              <a:cxnLst/>
              <a:rect l="l" t="t" r="r" b="b"/>
              <a:pathLst>
                <a:path w="1342180" h="1248013">
                  <a:moveTo>
                    <a:pt x="77479" y="0"/>
                  </a:moveTo>
                  <a:lnTo>
                    <a:pt x="1264702" y="0"/>
                  </a:lnTo>
                  <a:cubicBezTo>
                    <a:pt x="1307492" y="0"/>
                    <a:pt x="1342180" y="34688"/>
                    <a:pt x="1342180" y="77479"/>
                  </a:cubicBezTo>
                  <a:lnTo>
                    <a:pt x="1342180" y="1170534"/>
                  </a:lnTo>
                  <a:cubicBezTo>
                    <a:pt x="1342180" y="1213324"/>
                    <a:pt x="1307492" y="1248013"/>
                    <a:pt x="1264702" y="1248013"/>
                  </a:cubicBezTo>
                  <a:lnTo>
                    <a:pt x="77479" y="1248013"/>
                  </a:lnTo>
                  <a:cubicBezTo>
                    <a:pt x="34688" y="1248013"/>
                    <a:pt x="0" y="1213324"/>
                    <a:pt x="0" y="1170534"/>
                  </a:cubicBezTo>
                  <a:lnTo>
                    <a:pt x="0" y="77479"/>
                  </a:lnTo>
                  <a:cubicBezTo>
                    <a:pt x="0" y="34688"/>
                    <a:pt x="34688" y="0"/>
                    <a:pt x="77479" y="0"/>
                  </a:cubicBezTo>
                  <a:close/>
                </a:path>
              </a:pathLst>
            </a:custGeom>
            <a:ln w="76200" cap="rnd">
              <a:solidFill>
                <a:srgbClr val="62C7CE"/>
              </a:solidFill>
              <a:prstDash val="solid"/>
              <a:round/>
            </a:ln>
          </p:spPr>
          <p:txBody>
            <a:bodyPr/>
            <a:lstStyle/>
            <a:p>
              <a:endParaRPr lang="en-US"/>
            </a:p>
          </p:txBody>
        </p:sp>
        <p:sp>
          <p:nvSpPr>
            <p:cNvPr id="12" name="TextBox 12"/>
            <p:cNvSpPr txBox="1"/>
            <p:nvPr/>
          </p:nvSpPr>
          <p:spPr>
            <a:xfrm>
              <a:off x="0" y="47625"/>
              <a:ext cx="1342180" cy="1200388"/>
            </a:xfrm>
            <a:prstGeom prst="rect">
              <a:avLst/>
            </a:prstGeom>
          </p:spPr>
          <p:txBody>
            <a:bodyPr lIns="50800" tIns="50800" rIns="50800" bIns="50800" rtlCol="0" anchor="ctr"/>
            <a:lstStyle/>
            <a:p>
              <a:pPr algn="ctr">
                <a:lnSpc>
                  <a:spcPts val="2499"/>
                </a:lnSpc>
              </a:pPr>
              <a:endParaRPr/>
            </a:p>
          </p:txBody>
        </p:sp>
      </p:grpSp>
      <p:sp>
        <p:nvSpPr>
          <p:cNvPr id="13" name="TextBox 13"/>
          <p:cNvSpPr txBox="1"/>
          <p:nvPr/>
        </p:nvSpPr>
        <p:spPr>
          <a:xfrm>
            <a:off x="7215271" y="5191103"/>
            <a:ext cx="3781258"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Variability</a:t>
            </a:r>
          </a:p>
        </p:txBody>
      </p:sp>
      <p:sp>
        <p:nvSpPr>
          <p:cNvPr id="14" name="AutoShape 14"/>
          <p:cNvSpPr/>
          <p:nvPr/>
        </p:nvSpPr>
        <p:spPr>
          <a:xfrm flipV="1">
            <a:off x="7538254" y="592457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15" name="TextBox 15"/>
          <p:cNvSpPr txBox="1"/>
          <p:nvPr/>
        </p:nvSpPr>
        <p:spPr>
          <a:xfrm>
            <a:off x="6733101" y="6105547"/>
            <a:ext cx="4745598" cy="3152775"/>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Trial, appellate, and courts of last resort</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Differing standards of review</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Amount of science considered varies, even in record review cases</a:t>
            </a:r>
          </a:p>
        </p:txBody>
      </p:sp>
      <p:grpSp>
        <p:nvGrpSpPr>
          <p:cNvPr id="16" name="Group 16"/>
          <p:cNvGrpSpPr/>
          <p:nvPr/>
        </p:nvGrpSpPr>
        <p:grpSpPr>
          <a:xfrm>
            <a:off x="12082570" y="4905950"/>
            <a:ext cx="5176730" cy="4718483"/>
            <a:chOff x="0" y="0"/>
            <a:chExt cx="1363419" cy="1242728"/>
          </a:xfrm>
        </p:grpSpPr>
        <p:sp>
          <p:nvSpPr>
            <p:cNvPr id="17" name="Freeform 17"/>
            <p:cNvSpPr/>
            <p:nvPr/>
          </p:nvSpPr>
          <p:spPr>
            <a:xfrm>
              <a:off x="0" y="0"/>
              <a:ext cx="1363419" cy="1242728"/>
            </a:xfrm>
            <a:custGeom>
              <a:avLst/>
              <a:gdLst/>
              <a:ahLst/>
              <a:cxnLst/>
              <a:rect l="l" t="t" r="r" b="b"/>
              <a:pathLst>
                <a:path w="1363419" h="1242728">
                  <a:moveTo>
                    <a:pt x="76272" y="0"/>
                  </a:moveTo>
                  <a:lnTo>
                    <a:pt x="1287147" y="0"/>
                  </a:lnTo>
                  <a:cubicBezTo>
                    <a:pt x="1329271" y="0"/>
                    <a:pt x="1363419" y="34148"/>
                    <a:pt x="1363419" y="76272"/>
                  </a:cubicBezTo>
                  <a:lnTo>
                    <a:pt x="1363419" y="1166456"/>
                  </a:lnTo>
                  <a:cubicBezTo>
                    <a:pt x="1363419" y="1208580"/>
                    <a:pt x="1329271" y="1242728"/>
                    <a:pt x="1287147" y="1242728"/>
                  </a:cubicBezTo>
                  <a:lnTo>
                    <a:pt x="76272" y="1242728"/>
                  </a:lnTo>
                  <a:cubicBezTo>
                    <a:pt x="34148" y="1242728"/>
                    <a:pt x="0" y="1208580"/>
                    <a:pt x="0" y="1166456"/>
                  </a:cubicBezTo>
                  <a:lnTo>
                    <a:pt x="0" y="76272"/>
                  </a:lnTo>
                  <a:cubicBezTo>
                    <a:pt x="0" y="34148"/>
                    <a:pt x="34148" y="0"/>
                    <a:pt x="76272" y="0"/>
                  </a:cubicBezTo>
                  <a:close/>
                </a:path>
              </a:pathLst>
            </a:custGeom>
            <a:ln w="76200" cap="rnd">
              <a:solidFill>
                <a:srgbClr val="62C7CE"/>
              </a:solidFill>
              <a:prstDash val="solid"/>
              <a:round/>
            </a:ln>
          </p:spPr>
          <p:txBody>
            <a:bodyPr/>
            <a:lstStyle/>
            <a:p>
              <a:endParaRPr lang="en-US"/>
            </a:p>
          </p:txBody>
        </p:sp>
        <p:sp>
          <p:nvSpPr>
            <p:cNvPr id="18" name="TextBox 18"/>
            <p:cNvSpPr txBox="1"/>
            <p:nvPr/>
          </p:nvSpPr>
          <p:spPr>
            <a:xfrm>
              <a:off x="0" y="47625"/>
              <a:ext cx="1363419" cy="1195103"/>
            </a:xfrm>
            <a:prstGeom prst="rect">
              <a:avLst/>
            </a:prstGeom>
          </p:spPr>
          <p:txBody>
            <a:bodyPr lIns="50800" tIns="50800" rIns="50800" bIns="50800" rtlCol="0" anchor="ctr"/>
            <a:lstStyle/>
            <a:p>
              <a:pPr algn="ctr">
                <a:lnSpc>
                  <a:spcPts val="2499"/>
                </a:lnSpc>
              </a:pPr>
              <a:endParaRPr/>
            </a:p>
          </p:txBody>
        </p:sp>
      </p:grpSp>
      <p:sp>
        <p:nvSpPr>
          <p:cNvPr id="19" name="TextBox 19"/>
          <p:cNvSpPr txBox="1"/>
          <p:nvPr/>
        </p:nvSpPr>
        <p:spPr>
          <a:xfrm>
            <a:off x="12659248" y="5191103"/>
            <a:ext cx="4023375" cy="494559"/>
          </a:xfrm>
          <a:prstGeom prst="rect">
            <a:avLst/>
          </a:prstGeom>
        </p:spPr>
        <p:txBody>
          <a:bodyPr lIns="0" tIns="0" rIns="0" bIns="0" rtlCol="0" anchor="t">
            <a:spAutoFit/>
          </a:bodyPr>
          <a:lstStyle/>
          <a:p>
            <a:pPr marL="0" lvl="0" indent="0" algn="ctr">
              <a:lnSpc>
                <a:spcPts val="4079"/>
              </a:lnSpc>
            </a:pPr>
            <a:r>
              <a:rPr lang="en-US" sz="3399" b="1">
                <a:solidFill>
                  <a:srgbClr val="62C7CE"/>
                </a:solidFill>
                <a:latin typeface="Open Sauce SemiBold Bold"/>
                <a:ea typeface="Open Sauce SemiBold Bold"/>
                <a:cs typeface="Open Sauce SemiBold Bold"/>
                <a:sym typeface="Open Sauce SemiBold Bold"/>
              </a:rPr>
              <a:t>Just the Beginning</a:t>
            </a:r>
          </a:p>
        </p:txBody>
      </p:sp>
      <p:sp>
        <p:nvSpPr>
          <p:cNvPr id="20" name="AutoShape 20"/>
          <p:cNvSpPr/>
          <p:nvPr/>
        </p:nvSpPr>
        <p:spPr>
          <a:xfrm flipV="1">
            <a:off x="13382262" y="5924572"/>
            <a:ext cx="3135292" cy="0"/>
          </a:xfrm>
          <a:prstGeom prst="line">
            <a:avLst/>
          </a:prstGeom>
          <a:ln w="38100" cap="flat">
            <a:solidFill>
              <a:srgbClr val="62C7CE"/>
            </a:solidFill>
            <a:prstDash val="solid"/>
            <a:headEnd type="none" w="sm" len="sm"/>
            <a:tailEnd type="none" w="sm" len="sm"/>
          </a:ln>
        </p:spPr>
        <p:txBody>
          <a:bodyPr/>
          <a:lstStyle/>
          <a:p>
            <a:endParaRPr lang="en-US"/>
          </a:p>
        </p:txBody>
      </p:sp>
      <p:sp>
        <p:nvSpPr>
          <p:cNvPr id="21" name="TextBox 21"/>
          <p:cNvSpPr txBox="1"/>
          <p:nvPr/>
        </p:nvSpPr>
        <p:spPr>
          <a:xfrm>
            <a:off x="12257816" y="6105547"/>
            <a:ext cx="4581745" cy="2743200"/>
          </a:xfrm>
          <a:prstGeom prst="rect">
            <a:avLst/>
          </a:prstGeom>
        </p:spPr>
        <p:txBody>
          <a:bodyPr lIns="0" tIns="0" rIns="0" bIns="0" rtlCol="0" anchor="t">
            <a:spAutoFit/>
          </a:bodyPr>
          <a:lstStyle/>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Many cases with climate science in the record have yet to reach final judgment</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New laws and regs</a:t>
            </a:r>
          </a:p>
          <a:p>
            <a:pPr algn="l">
              <a:lnSpc>
                <a:spcPts val="119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Siting projects</a:t>
            </a:r>
          </a:p>
        </p:txBody>
      </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1968939" y="0"/>
            <a:ext cx="6319061" cy="10287000"/>
            <a:chOff x="0" y="0"/>
            <a:chExt cx="499284" cy="812800"/>
          </a:xfrm>
        </p:grpSpPr>
        <p:sp>
          <p:nvSpPr>
            <p:cNvPr id="3" name="Freeform 3"/>
            <p:cNvSpPr/>
            <p:nvPr/>
          </p:nvSpPr>
          <p:spPr>
            <a:xfrm flipH="1">
              <a:off x="0" y="0"/>
              <a:ext cx="499284" cy="812800"/>
            </a:xfrm>
            <a:custGeom>
              <a:avLst/>
              <a:gdLst/>
              <a:ahLst/>
              <a:cxnLst/>
              <a:rect l="l" t="t" r="r" b="b"/>
              <a:pathLst>
                <a:path w="499284" h="812800">
                  <a:moveTo>
                    <a:pt x="499284" y="0"/>
                  </a:moveTo>
                  <a:lnTo>
                    <a:pt x="0" y="0"/>
                  </a:lnTo>
                  <a:lnTo>
                    <a:pt x="0" y="812800"/>
                  </a:lnTo>
                  <a:lnTo>
                    <a:pt x="499284" y="812800"/>
                  </a:lnTo>
                  <a:close/>
                </a:path>
              </a:pathLst>
            </a:custGeom>
            <a:blipFill>
              <a:blip r:embed="rId2" cstate="screen">
                <a:alphaModFix amt="40000"/>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TextBox 4"/>
          <p:cNvSpPr txBox="1"/>
          <p:nvPr/>
        </p:nvSpPr>
        <p:spPr>
          <a:xfrm>
            <a:off x="1028700" y="1019175"/>
            <a:ext cx="12558976" cy="21431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SCIENCE AND THE U.S. SUPREME COURT</a:t>
            </a:r>
          </a:p>
        </p:txBody>
      </p:sp>
      <p:sp>
        <p:nvSpPr>
          <p:cNvPr id="5" name="TextBox 5"/>
          <p:cNvSpPr txBox="1"/>
          <p:nvPr/>
        </p:nvSpPr>
        <p:spPr>
          <a:xfrm>
            <a:off x="1028700" y="8801100"/>
            <a:ext cx="8603414" cy="504946"/>
          </a:xfrm>
          <a:prstGeom prst="rect">
            <a:avLst/>
          </a:prstGeom>
        </p:spPr>
        <p:txBody>
          <a:bodyPr lIns="0" tIns="0" rIns="0" bIns="0" rtlCol="0" anchor="t">
            <a:spAutoFit/>
          </a:bodyPr>
          <a:lstStyle/>
          <a:p>
            <a:pPr marL="0" lvl="0" indent="0" algn="l">
              <a:lnSpc>
                <a:spcPts val="4340"/>
              </a:lnSpc>
            </a:pPr>
            <a:r>
              <a:rPr lang="en-US" sz="3100" b="1" u="sng">
                <a:solidFill>
                  <a:srgbClr val="62C7CE"/>
                </a:solidFill>
                <a:latin typeface="Open Sauce SemiBold Bold Italics"/>
                <a:ea typeface="Open Sauce SemiBold Bold Italics"/>
                <a:cs typeface="Open Sauce SemiBold Bold Italics"/>
                <a:sym typeface="Open Sauce SemiBold Bold Italics"/>
                <a:hlinkClick r:id="rId3" tooltip="http://climatecasechart.com/case/massachusetts-v-epa/">
                  <a:extLst>
                    <a:ext uri="{A12FA001-AC4F-418D-AE19-62706E023703}">
                      <ahyp:hlinkClr xmlns:ahyp="http://schemas.microsoft.com/office/drawing/2018/hyperlinkcolor" val="tx"/>
                    </a:ext>
                  </a:extLst>
                </a:hlinkClick>
              </a:rPr>
              <a:t>Massachusetts v. EPA</a:t>
            </a:r>
            <a:r>
              <a:rPr lang="en-US" sz="3100" b="1">
                <a:solidFill>
                  <a:srgbClr val="62C7CE"/>
                </a:solidFill>
                <a:latin typeface="Open Sauce SemiBold Bold"/>
                <a:ea typeface="Open Sauce SemiBold Bold"/>
                <a:cs typeface="Open Sauce SemiBold Bold"/>
                <a:sym typeface="Open Sauce SemiBold Bold"/>
              </a:rPr>
              <a:t> (2007)</a:t>
            </a:r>
          </a:p>
        </p:txBody>
      </p:sp>
      <p:sp>
        <p:nvSpPr>
          <p:cNvPr id="6" name="TextBox 6"/>
          <p:cNvSpPr txBox="1"/>
          <p:nvPr/>
        </p:nvSpPr>
        <p:spPr>
          <a:xfrm>
            <a:off x="1028700" y="3648075"/>
            <a:ext cx="10581647" cy="4982105"/>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 Commonwealth of Massachusetts led a challenge to U.S. EPA’s denial of a petition to regulate under the Clean Air Act greenhouse gas emissions (GHGs) from new motor vehicles.</a:t>
            </a:r>
          </a:p>
          <a:p>
            <a:pPr algn="l">
              <a:lnSpc>
                <a:spcPts val="1209"/>
              </a:lnSpc>
            </a:pPr>
            <a:endParaRPr lang="en-US" sz="2700">
              <a:solidFill>
                <a:srgbClr val="FFFFFF"/>
              </a:solidFill>
              <a:latin typeface="Open Sauce SemiBold"/>
              <a:ea typeface="Open Sauce SemiBold"/>
              <a:cs typeface="Open Sauce SemiBold"/>
              <a:sym typeface="Open Sauce SemiBold"/>
            </a:endParaRPr>
          </a:p>
          <a:p>
            <a:pPr algn="l">
              <a:lnSpc>
                <a:spcPts val="2400"/>
              </a:lnSpc>
            </a:pPr>
            <a:endParaRPr lang="en-US" sz="2700">
              <a:solidFill>
                <a:srgbClr val="FFFFFF"/>
              </a:solidFill>
              <a:latin typeface="Open Sauce SemiBold"/>
              <a:ea typeface="Open Sauce SemiBold"/>
              <a:cs typeface="Open Sauce SemiBold"/>
              <a:sym typeface="Open Sauce SemiBold"/>
            </a:endParaRPr>
          </a:p>
          <a:p>
            <a:pPr algn="l">
              <a:lnSpc>
                <a:spcPts val="3240"/>
              </a:lnSpc>
            </a:pPr>
            <a:r>
              <a:rPr lang="en-US" sz="2700">
                <a:solidFill>
                  <a:srgbClr val="D6E1D1"/>
                </a:solidFill>
                <a:latin typeface="Open Sauce 1"/>
                <a:ea typeface="Open Sauce 1"/>
                <a:cs typeface="Open Sauce 1"/>
                <a:sym typeface="Open Sauce 1"/>
              </a:rPr>
              <a:t>Aspects of climate science were critical in the U.S. Supreme Court's determination that the Commonwealth had standing, including:</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b="1">
                <a:solidFill>
                  <a:srgbClr val="62C7CE"/>
                </a:solidFill>
                <a:latin typeface="Open Sauce 1 Bold"/>
                <a:ea typeface="Open Sauce 1 Bold"/>
                <a:cs typeface="Open Sauce 1 Bold"/>
                <a:sym typeface="Open Sauce 1 Bold"/>
              </a:rPr>
              <a:t>Climate scientists'</a:t>
            </a:r>
            <a:r>
              <a:rPr lang="en-US" sz="2700">
                <a:solidFill>
                  <a:srgbClr val="D6E1D1"/>
                </a:solidFill>
                <a:latin typeface="Open Sauce 1"/>
                <a:ea typeface="Open Sauce 1"/>
                <a:cs typeface="Open Sauce 1"/>
                <a:sym typeface="Open Sauce 1"/>
              </a:rPr>
              <a:t> declarations</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Intergovernmental Panel on Climate Change (</a:t>
            </a:r>
            <a:r>
              <a:rPr lang="en-US" sz="2700" b="1">
                <a:solidFill>
                  <a:srgbClr val="62C7CE"/>
                </a:solidFill>
                <a:latin typeface="Open Sauce 1 Bold"/>
                <a:ea typeface="Open Sauce 1 Bold"/>
                <a:cs typeface="Open Sauce 1 Bold"/>
                <a:sym typeface="Open Sauce 1 Bold"/>
              </a:rPr>
              <a:t>IPCC</a:t>
            </a:r>
            <a:r>
              <a:rPr lang="en-US" sz="2700">
                <a:solidFill>
                  <a:srgbClr val="D6E1D1"/>
                </a:solidFill>
                <a:latin typeface="Open Sauce 1"/>
                <a:ea typeface="Open Sauce 1"/>
                <a:cs typeface="Open Sauce 1"/>
                <a:sym typeface="Open Sauce 1"/>
              </a:rPr>
              <a:t>) reports</a:t>
            </a:r>
          </a:p>
          <a:p>
            <a:pPr algn="l">
              <a:lnSpc>
                <a:spcPts val="1209"/>
              </a:lnSpc>
            </a:pPr>
            <a:endParaRPr lang="en-US" sz="2700">
              <a:solidFill>
                <a:srgbClr val="D6E1D1"/>
              </a:solidFill>
              <a:latin typeface="Open Sauce 1"/>
              <a:ea typeface="Open Sauce 1"/>
              <a:cs typeface="Open Sauce 1"/>
              <a:sym typeface="Open Sauce 1"/>
            </a:endParaRPr>
          </a:p>
          <a:p>
            <a:pPr marL="582930" lvl="1" indent="-291465" algn="l">
              <a:lnSpc>
                <a:spcPts val="3240"/>
              </a:lnSpc>
              <a:buFont typeface="Arial"/>
              <a:buChar char="•"/>
            </a:pPr>
            <a:r>
              <a:rPr lang="en-US" sz="2700">
                <a:solidFill>
                  <a:srgbClr val="D6E1D1"/>
                </a:solidFill>
                <a:latin typeface="Open Sauce 1"/>
                <a:ea typeface="Open Sauce 1"/>
                <a:cs typeface="Open Sauce 1"/>
                <a:sym typeface="Open Sauce 1"/>
              </a:rPr>
              <a:t>GHG </a:t>
            </a:r>
            <a:r>
              <a:rPr lang="en-US" sz="2700" b="1">
                <a:solidFill>
                  <a:srgbClr val="62C7CE"/>
                </a:solidFill>
                <a:latin typeface="Open Sauce 1 Bold"/>
                <a:ea typeface="Open Sauce 1 Bold"/>
                <a:cs typeface="Open Sauce 1 Bold"/>
                <a:sym typeface="Open Sauce 1 Bold"/>
              </a:rPr>
              <a:t>emissions accounting</a:t>
            </a:r>
          </a:p>
          <a:p>
            <a:pPr algn="l">
              <a:lnSpc>
                <a:spcPts val="3060"/>
              </a:lnSpc>
            </a:pPr>
            <a:endParaRPr lang="en-US" sz="2700" b="1">
              <a:solidFill>
                <a:srgbClr val="62C7CE"/>
              </a:solidFill>
              <a:latin typeface="Open Sauce 1 Bold"/>
              <a:ea typeface="Open Sauce 1 Bold"/>
              <a:cs typeface="Open Sauce 1 Bold"/>
              <a:sym typeface="Open Sauce 1 Bold"/>
            </a:endParaRPr>
          </a:p>
        </p:txBody>
      </p:sp>
      <p:sp>
        <p:nvSpPr>
          <p:cNvPr id="7" name="Freeform 7"/>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SCIENCE ON TRIAL</a:t>
            </a:r>
          </a:p>
        </p:txBody>
      </p:sp>
      <p:grpSp>
        <p:nvGrpSpPr>
          <p:cNvPr id="3" name="Group 3"/>
          <p:cNvGrpSpPr/>
          <p:nvPr/>
        </p:nvGrpSpPr>
        <p:grpSpPr>
          <a:xfrm>
            <a:off x="1028700" y="8454180"/>
            <a:ext cx="5758909" cy="1346749"/>
            <a:chOff x="0" y="0"/>
            <a:chExt cx="1855285" cy="433867"/>
          </a:xfrm>
        </p:grpSpPr>
        <p:sp>
          <p:nvSpPr>
            <p:cNvPr id="4" name="Freeform 4"/>
            <p:cNvSpPr/>
            <p:nvPr/>
          </p:nvSpPr>
          <p:spPr>
            <a:xfrm>
              <a:off x="0" y="0"/>
              <a:ext cx="1855285" cy="433867"/>
            </a:xfrm>
            <a:custGeom>
              <a:avLst/>
              <a:gdLst/>
              <a:ahLst/>
              <a:cxnLst/>
              <a:rect l="l" t="t" r="r" b="b"/>
              <a:pathLst>
                <a:path w="1855285" h="433867">
                  <a:moveTo>
                    <a:pt x="102170" y="0"/>
                  </a:moveTo>
                  <a:lnTo>
                    <a:pt x="1753115" y="0"/>
                  </a:lnTo>
                  <a:cubicBezTo>
                    <a:pt x="1780212" y="0"/>
                    <a:pt x="1806199" y="10764"/>
                    <a:pt x="1825360" y="29925"/>
                  </a:cubicBezTo>
                  <a:cubicBezTo>
                    <a:pt x="1844520" y="49085"/>
                    <a:pt x="1855285" y="75073"/>
                    <a:pt x="1855285" y="102170"/>
                  </a:cubicBezTo>
                  <a:lnTo>
                    <a:pt x="1855285" y="331698"/>
                  </a:lnTo>
                  <a:cubicBezTo>
                    <a:pt x="1855285" y="358795"/>
                    <a:pt x="1844520" y="384782"/>
                    <a:pt x="1825360" y="403943"/>
                  </a:cubicBezTo>
                  <a:cubicBezTo>
                    <a:pt x="1806199" y="423103"/>
                    <a:pt x="1780212" y="433867"/>
                    <a:pt x="1753115" y="433867"/>
                  </a:cubicBezTo>
                  <a:lnTo>
                    <a:pt x="102170" y="433867"/>
                  </a:lnTo>
                  <a:cubicBezTo>
                    <a:pt x="75073" y="433867"/>
                    <a:pt x="49085" y="423103"/>
                    <a:pt x="29925" y="403943"/>
                  </a:cubicBezTo>
                  <a:cubicBezTo>
                    <a:pt x="10764" y="384782"/>
                    <a:pt x="0" y="358795"/>
                    <a:pt x="0" y="331698"/>
                  </a:cubicBezTo>
                  <a:lnTo>
                    <a:pt x="0" y="102170"/>
                  </a:lnTo>
                  <a:cubicBezTo>
                    <a:pt x="0" y="75073"/>
                    <a:pt x="10764" y="49085"/>
                    <a:pt x="29925" y="29925"/>
                  </a:cubicBezTo>
                  <a:cubicBezTo>
                    <a:pt x="49085" y="10764"/>
                    <a:pt x="75073" y="0"/>
                    <a:pt x="102170" y="0"/>
                  </a:cubicBezTo>
                  <a:close/>
                </a:path>
              </a:pathLst>
            </a:custGeom>
            <a:solidFill>
              <a:srgbClr val="62C7CE"/>
            </a:solidFill>
          </p:spPr>
          <p:txBody>
            <a:bodyPr/>
            <a:lstStyle/>
            <a:p>
              <a:endParaRPr lang="en-US"/>
            </a:p>
          </p:txBody>
        </p:sp>
        <p:sp>
          <p:nvSpPr>
            <p:cNvPr id="5" name="TextBox 5"/>
            <p:cNvSpPr txBox="1"/>
            <p:nvPr/>
          </p:nvSpPr>
          <p:spPr>
            <a:xfrm>
              <a:off x="0" y="47625"/>
              <a:ext cx="1855285" cy="386242"/>
            </a:xfrm>
            <a:prstGeom prst="rect">
              <a:avLst/>
            </a:prstGeom>
          </p:spPr>
          <p:txBody>
            <a:bodyPr lIns="50800" tIns="50800" rIns="50800" bIns="50800" rtlCol="0" anchor="ctr"/>
            <a:lstStyle/>
            <a:p>
              <a:pPr algn="ctr">
                <a:lnSpc>
                  <a:spcPts val="2499"/>
                </a:lnSpc>
              </a:pPr>
              <a:endParaRPr/>
            </a:p>
          </p:txBody>
        </p:sp>
      </p:grpSp>
      <p:sp>
        <p:nvSpPr>
          <p:cNvPr id="6" name="Freeform 6"/>
          <p:cNvSpPr/>
          <p:nvPr/>
        </p:nvSpPr>
        <p:spPr>
          <a:xfrm>
            <a:off x="1361348" y="8663634"/>
            <a:ext cx="501034" cy="927841"/>
          </a:xfrm>
          <a:custGeom>
            <a:avLst/>
            <a:gdLst/>
            <a:ahLst/>
            <a:cxnLst/>
            <a:rect l="l" t="t" r="r" b="b"/>
            <a:pathLst>
              <a:path w="501034" h="927841">
                <a:moveTo>
                  <a:pt x="0" y="0"/>
                </a:moveTo>
                <a:lnTo>
                  <a:pt x="501034" y="0"/>
                </a:lnTo>
                <a:lnTo>
                  <a:pt x="501034" y="927841"/>
                </a:lnTo>
                <a:lnTo>
                  <a:pt x="0" y="9278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1924683" y="5757897"/>
            <a:ext cx="4557805" cy="144780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“The unrefuted testimony at trial established that climate change is a critical threat to public health.” </a:t>
            </a:r>
          </a:p>
        </p:txBody>
      </p:sp>
      <p:sp>
        <p:nvSpPr>
          <p:cNvPr id="8" name="TextBox 8"/>
          <p:cNvSpPr txBox="1"/>
          <p:nvPr/>
        </p:nvSpPr>
        <p:spPr>
          <a:xfrm>
            <a:off x="11924683" y="7377147"/>
            <a:ext cx="4684016" cy="180975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Moreover, “[t]he physiological features of children make them disproportionately vulnerable to the impacts of climate change and air pollution.”</a:t>
            </a:r>
          </a:p>
        </p:txBody>
      </p:sp>
      <p:sp>
        <p:nvSpPr>
          <p:cNvPr id="9" name="TextBox 9"/>
          <p:cNvSpPr txBox="1"/>
          <p:nvPr/>
        </p:nvSpPr>
        <p:spPr>
          <a:xfrm>
            <a:off x="11924683" y="4443447"/>
            <a:ext cx="3896643" cy="1143000"/>
          </a:xfrm>
          <a:prstGeom prst="rect">
            <a:avLst/>
          </a:prstGeom>
        </p:spPr>
        <p:txBody>
          <a:bodyPr lIns="0" tIns="0" rIns="0" bIns="0" rtlCol="0" anchor="t">
            <a:spAutoFit/>
          </a:bodyPr>
          <a:lstStyle/>
          <a:p>
            <a:pPr marL="0" lvl="0" indent="0" algn="l">
              <a:lnSpc>
                <a:spcPts val="3000"/>
              </a:lnSpc>
              <a:spcBef>
                <a:spcPct val="0"/>
              </a:spcBef>
            </a:pPr>
            <a:r>
              <a:rPr lang="en-US" sz="2500" b="1" u="none" strike="noStrike">
                <a:solidFill>
                  <a:srgbClr val="62C7CE"/>
                </a:solidFill>
                <a:latin typeface="Open Sauce SemiBold Bold"/>
                <a:ea typeface="Open Sauce SemiBold Bold"/>
                <a:cs typeface="Open Sauce SemiBold Bold"/>
                <a:sym typeface="Open Sauce SemiBold Bold"/>
              </a:rPr>
              <a:t>Climate threatens public health, and children specifically.</a:t>
            </a:r>
          </a:p>
        </p:txBody>
      </p:sp>
      <p:sp>
        <p:nvSpPr>
          <p:cNvPr id="10" name="TextBox 10"/>
          <p:cNvSpPr txBox="1"/>
          <p:nvPr/>
        </p:nvSpPr>
        <p:spPr>
          <a:xfrm>
            <a:off x="6528718" y="5757897"/>
            <a:ext cx="4123122" cy="1809750"/>
          </a:xfrm>
          <a:prstGeom prst="rect">
            <a:avLst/>
          </a:prstGeom>
        </p:spPr>
        <p:txBody>
          <a:bodyPr lIns="0" tIns="0" rIns="0" bIns="0" rtlCol="0" anchor="t">
            <a:spAutoFit/>
          </a:bodyPr>
          <a:lstStyle/>
          <a:p>
            <a:pPr algn="l">
              <a:lnSpc>
                <a:spcPts val="2880"/>
              </a:lnSpc>
            </a:pPr>
            <a:r>
              <a:rPr lang="en-US" sz="2400">
                <a:solidFill>
                  <a:srgbClr val="D6E1D1"/>
                </a:solidFill>
                <a:latin typeface="Open Sauce 1"/>
                <a:ea typeface="Open Sauce 1"/>
                <a:cs typeface="Open Sauce 1"/>
                <a:sym typeface="Open Sauce 1"/>
              </a:rPr>
              <a:t>“</a:t>
            </a:r>
            <a:r>
              <a:rPr lang="en-US" sz="2400" u="none" strike="noStrike">
                <a:solidFill>
                  <a:srgbClr val="D6E1D1"/>
                </a:solidFill>
                <a:latin typeface="Open Sauce 1"/>
                <a:ea typeface="Open Sauce 1"/>
                <a:cs typeface="Open Sauce 1"/>
                <a:sym typeface="Open Sauce 1"/>
              </a:rPr>
              <a:t>Montana is a major emitter of GHG emissions in the world in absolute terms, in per person terms, and historically.”</a:t>
            </a:r>
          </a:p>
        </p:txBody>
      </p:sp>
      <p:sp>
        <p:nvSpPr>
          <p:cNvPr id="11" name="TextBox 11"/>
          <p:cNvSpPr txBox="1"/>
          <p:nvPr/>
        </p:nvSpPr>
        <p:spPr>
          <a:xfrm>
            <a:off x="6528718" y="4382341"/>
            <a:ext cx="4123122" cy="1143000"/>
          </a:xfrm>
          <a:prstGeom prst="rect">
            <a:avLst/>
          </a:prstGeom>
        </p:spPr>
        <p:txBody>
          <a:bodyPr lIns="0" tIns="0" rIns="0" bIns="0" rtlCol="0" anchor="t">
            <a:spAutoFit/>
          </a:bodyPr>
          <a:lstStyle/>
          <a:p>
            <a:pPr marL="0" lvl="0" indent="0" algn="l">
              <a:lnSpc>
                <a:spcPts val="3000"/>
              </a:lnSpc>
              <a:spcBef>
                <a:spcPct val="0"/>
              </a:spcBef>
            </a:pPr>
            <a:r>
              <a:rPr lang="en-US" sz="2500" b="1">
                <a:solidFill>
                  <a:srgbClr val="62C7CE"/>
                </a:solidFill>
                <a:latin typeface="Open Sauce SemiBold Bold"/>
                <a:ea typeface="Open Sauce SemiBold Bold"/>
                <a:cs typeface="Open Sauce SemiBold Bold"/>
                <a:sym typeface="Open Sauce SemiBold Bold"/>
              </a:rPr>
              <a:t>Montana’s emissions contribute to global climate change.</a:t>
            </a:r>
          </a:p>
        </p:txBody>
      </p:sp>
      <p:sp>
        <p:nvSpPr>
          <p:cNvPr id="12" name="TextBox 12"/>
          <p:cNvSpPr txBox="1"/>
          <p:nvPr/>
        </p:nvSpPr>
        <p:spPr>
          <a:xfrm>
            <a:off x="1028700" y="5757897"/>
            <a:ext cx="4433218" cy="2171700"/>
          </a:xfrm>
          <a:prstGeom prst="rect">
            <a:avLst/>
          </a:prstGeom>
        </p:spPr>
        <p:txBody>
          <a:bodyPr lIns="0" tIns="0" rIns="0" bIns="0" rtlCol="0" anchor="t">
            <a:spAutoFit/>
          </a:bodyPr>
          <a:lstStyle/>
          <a:p>
            <a:pPr marL="0" lvl="0" indent="0" algn="l">
              <a:lnSpc>
                <a:spcPts val="2880"/>
              </a:lnSpc>
              <a:spcBef>
                <a:spcPct val="0"/>
              </a:spcBef>
            </a:pPr>
            <a:r>
              <a:rPr lang="en-US" sz="2400" u="none" strike="noStrike">
                <a:solidFill>
                  <a:srgbClr val="D6E1D1"/>
                </a:solidFill>
                <a:latin typeface="Open Sauce 1"/>
                <a:ea typeface="Open Sauce 1"/>
                <a:cs typeface="Open Sauce 1"/>
                <a:sym typeface="Open Sauce 1"/>
              </a:rPr>
              <a:t>“There is overwhelming scientific consensus that Earth is warming as a direct result of human GHG emissions, primarily from the burning of fossil fuels.” </a:t>
            </a:r>
          </a:p>
        </p:txBody>
      </p:sp>
      <p:sp>
        <p:nvSpPr>
          <p:cNvPr id="13" name="TextBox 13"/>
          <p:cNvSpPr txBox="1"/>
          <p:nvPr/>
        </p:nvSpPr>
        <p:spPr>
          <a:xfrm>
            <a:off x="1028700" y="4443447"/>
            <a:ext cx="3928407" cy="762000"/>
          </a:xfrm>
          <a:prstGeom prst="rect">
            <a:avLst/>
          </a:prstGeom>
        </p:spPr>
        <p:txBody>
          <a:bodyPr lIns="0" tIns="0" rIns="0" bIns="0" rtlCol="0" anchor="t">
            <a:spAutoFit/>
          </a:bodyPr>
          <a:lstStyle/>
          <a:p>
            <a:pPr marL="0" lvl="0" indent="0" algn="l">
              <a:lnSpc>
                <a:spcPts val="3000"/>
              </a:lnSpc>
              <a:spcBef>
                <a:spcPct val="0"/>
              </a:spcBef>
            </a:pPr>
            <a:r>
              <a:rPr lang="en-US" sz="2500" b="1">
                <a:solidFill>
                  <a:srgbClr val="62C7CE"/>
                </a:solidFill>
                <a:latin typeface="Open Sauce SemiBold Bold"/>
                <a:ea typeface="Open Sauce SemiBold Bold"/>
                <a:cs typeface="Open Sauce SemiBold Bold"/>
                <a:sym typeface="Open Sauce SemiBold Bold"/>
              </a:rPr>
              <a:t>Climate change is real, and it is human caused.</a:t>
            </a:r>
          </a:p>
        </p:txBody>
      </p:sp>
      <p:sp>
        <p:nvSpPr>
          <p:cNvPr id="14" name="TextBox 14"/>
          <p:cNvSpPr txBox="1"/>
          <p:nvPr/>
        </p:nvSpPr>
        <p:spPr>
          <a:xfrm>
            <a:off x="1028700" y="2420058"/>
            <a:ext cx="15951017" cy="1638432"/>
          </a:xfrm>
          <a:prstGeom prst="rect">
            <a:avLst/>
          </a:prstGeom>
        </p:spPr>
        <p:txBody>
          <a:bodyPr lIns="0" tIns="0" rIns="0" bIns="0" rtlCol="0" anchor="t">
            <a:spAutoFit/>
          </a:bodyPr>
          <a:lstStyle/>
          <a:p>
            <a:pPr marL="0" lvl="0" indent="0" algn="l">
              <a:lnSpc>
                <a:spcPts val="3239"/>
              </a:lnSpc>
            </a:pPr>
            <a:r>
              <a:rPr lang="en-US" sz="2699">
                <a:solidFill>
                  <a:srgbClr val="FFFFFF"/>
                </a:solidFill>
                <a:latin typeface="Open Sauce SemiBold"/>
                <a:ea typeface="Open Sauce SemiBold"/>
                <a:cs typeface="Open Sauce SemiBold"/>
                <a:sym typeface="Open Sauce SemiBold"/>
              </a:rPr>
              <a:t>Climate science played a key role at trial in </a:t>
            </a:r>
            <a:r>
              <a:rPr lang="en-US" sz="2699" b="1">
                <a:solidFill>
                  <a:srgbClr val="62C7CE"/>
                </a:solidFill>
                <a:latin typeface="Open Sauce SemiBold Bold Italics"/>
                <a:ea typeface="Open Sauce SemiBold Bold Italics"/>
                <a:cs typeface="Open Sauce SemiBold Bold Italics"/>
                <a:sym typeface="Open Sauce SemiBold Bold Italics"/>
                <a:hlinkClick r:id="rId5" tooltip="https://www.climatecasechart.com/document/held-v-state_cb6b">
                  <a:extLst>
                    <a:ext uri="{A12FA001-AC4F-418D-AE19-62706E023703}">
                      <ahyp:hlinkClr xmlns:ahyp="http://schemas.microsoft.com/office/drawing/2018/hyperlinkcolor" val="tx"/>
                    </a:ext>
                  </a:extLst>
                </a:hlinkClick>
              </a:rPr>
              <a:t>Held v. State of Montana</a:t>
            </a:r>
            <a:r>
              <a:rPr lang="en-US" sz="2699" b="1">
                <a:solidFill>
                  <a:srgbClr val="62C7CE"/>
                </a:solidFill>
                <a:latin typeface="Open Sauce SemiBold Bold"/>
                <a:ea typeface="Open Sauce SemiBold Bold"/>
                <a:cs typeface="Open Sauce SemiBold Bold"/>
                <a:sym typeface="Open Sauce SemiBold Bold"/>
              </a:rPr>
              <a:t>.</a:t>
            </a:r>
            <a:r>
              <a:rPr lang="en-US" sz="2699">
                <a:solidFill>
                  <a:srgbClr val="62C7CE"/>
                </a:solidFill>
                <a:latin typeface="Open Sauce SemiBold"/>
                <a:ea typeface="Open Sauce SemiBold"/>
                <a:cs typeface="Open Sauce SemiBold"/>
                <a:sym typeface="Open Sauce SemiBold"/>
              </a:rPr>
              <a:t> </a:t>
            </a:r>
            <a:r>
              <a:rPr lang="en-US" sz="2699">
                <a:solidFill>
                  <a:srgbClr val="FFFFFF"/>
                </a:solidFill>
                <a:latin typeface="Open Sauce SemiBold"/>
                <a:ea typeface="Open Sauce SemiBold"/>
                <a:cs typeface="Open Sauce SemiBold"/>
                <a:sym typeface="Open Sauce SemiBold"/>
              </a:rPr>
              <a:t>The opinion relied on expert testimony about the causes of climate change, Montana’s greenhouse gas (GHG) emissions contributions to global climate change, and the impacts of climate change on children’s health, including on the plaintiffs.</a:t>
            </a:r>
          </a:p>
        </p:txBody>
      </p:sp>
      <p:sp>
        <p:nvSpPr>
          <p:cNvPr id="15" name="TextBox 15"/>
          <p:cNvSpPr txBox="1"/>
          <p:nvPr/>
        </p:nvSpPr>
        <p:spPr>
          <a:xfrm>
            <a:off x="2172452" y="8724370"/>
            <a:ext cx="4356265" cy="769441"/>
          </a:xfrm>
          <a:prstGeom prst="rect">
            <a:avLst/>
          </a:prstGeom>
        </p:spPr>
        <p:txBody>
          <a:bodyPr wrap="square" lIns="0" tIns="0" rIns="0" bIns="0" rtlCol="0" anchor="t">
            <a:spAutoFit/>
          </a:bodyPr>
          <a:lstStyle/>
          <a:p>
            <a:pPr marL="0" lvl="0" indent="0" algn="l">
              <a:lnSpc>
                <a:spcPts val="3041"/>
              </a:lnSpc>
            </a:pPr>
            <a:r>
              <a:rPr lang="en-US" sz="2534" b="1" u="sng">
                <a:solidFill>
                  <a:srgbClr val="263036"/>
                </a:solidFill>
                <a:latin typeface="Open Sauce SemiBold Bold"/>
                <a:ea typeface="Open Sauce SemiBold Bold"/>
                <a:cs typeface="Open Sauce SemiBold Bold"/>
                <a:sym typeface="Open Sauce SemiBold Bold"/>
                <a:hlinkClick r:id="rId6" tooltip="https://www.eli.org/podcasts/held-v-montana-2025-update">
                  <a:extLst>
                    <a:ext uri="{A12FA001-AC4F-418D-AE19-62706E023703}">
                      <ahyp:hlinkClr xmlns:ahyp="http://schemas.microsoft.com/office/drawing/2018/hyperlinkcolor" val="tx"/>
                    </a:ext>
                  </a:extLst>
                </a:hlinkClick>
              </a:rPr>
              <a:t>Listen</a:t>
            </a:r>
            <a:r>
              <a:rPr lang="en-US" sz="2534" b="1">
                <a:solidFill>
                  <a:srgbClr val="263036"/>
                </a:solidFill>
                <a:latin typeface="Open Sauce SemiBold Bold"/>
                <a:ea typeface="Open Sauce SemiBold Bold"/>
                <a:cs typeface="Open Sauce SemiBold Bold"/>
                <a:sym typeface="Open Sauce SemiBold Bold"/>
                <a:hlinkClick r:id="rId6" tooltip="https://www.eli.org/podcasts/held-v-montana-2025-update"/>
              </a:rPr>
              <a:t> </a:t>
            </a:r>
            <a:r>
              <a:rPr lang="en-US" sz="2534" b="1">
                <a:solidFill>
                  <a:srgbClr val="263036"/>
                </a:solidFill>
                <a:latin typeface="Open Sauce SemiBold Bold"/>
                <a:ea typeface="Open Sauce SemiBold Bold"/>
                <a:cs typeface="Open Sauce SemiBold Bold"/>
                <a:sym typeface="Open Sauce SemiBold Bold"/>
              </a:rPr>
              <a:t>to a podcast about the science in this case</a:t>
            </a:r>
          </a:p>
        </p:txBody>
      </p:sp>
      <p:sp>
        <p:nvSpPr>
          <p:cNvPr id="16" name="Freeform 16"/>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2352749"/>
            <a:ext cx="16230600" cy="1228824"/>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These examples, from </a:t>
            </a:r>
            <a:r>
              <a:rPr lang="en-US" sz="2700">
                <a:solidFill>
                  <a:srgbClr val="FFFFFF"/>
                </a:solidFill>
                <a:latin typeface="Open Sauce SemiBold Italics"/>
                <a:ea typeface="Open Sauce SemiBold Italics"/>
                <a:cs typeface="Open Sauce SemiBold Italics"/>
                <a:sym typeface="Open Sauce SemiBold Italics"/>
              </a:rPr>
              <a:t>Held v. Montana</a:t>
            </a:r>
            <a:r>
              <a:rPr lang="en-US" sz="2700">
                <a:solidFill>
                  <a:srgbClr val="FFFFFF"/>
                </a:solidFill>
                <a:latin typeface="Open Sauce SemiBold"/>
                <a:ea typeface="Open Sauce SemiBold"/>
                <a:cs typeface="Open Sauce SemiBold"/>
                <a:sym typeface="Open Sauce SemiBold"/>
              </a:rPr>
              <a:t>, trace connections between climate change and harms. The strength of these connections may depend on the claims alleged, relief requested, and evidence presented.</a:t>
            </a:r>
          </a:p>
        </p:txBody>
      </p:sp>
      <p:sp>
        <p:nvSpPr>
          <p:cNvPr id="3" name="TextBox 3"/>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CLIMATE CONNECTIONS</a:t>
            </a:r>
          </a:p>
        </p:txBody>
      </p:sp>
      <p:grpSp>
        <p:nvGrpSpPr>
          <p:cNvPr id="4" name="Group 4"/>
          <p:cNvGrpSpPr/>
          <p:nvPr/>
        </p:nvGrpSpPr>
        <p:grpSpPr>
          <a:xfrm>
            <a:off x="2344661" y="3885348"/>
            <a:ext cx="5713408" cy="5825470"/>
            <a:chOff x="0" y="0"/>
            <a:chExt cx="7617877" cy="7767293"/>
          </a:xfrm>
        </p:grpSpPr>
        <p:sp>
          <p:nvSpPr>
            <p:cNvPr id="5" name="Freeform 5"/>
            <p:cNvSpPr/>
            <p:nvPr/>
          </p:nvSpPr>
          <p:spPr>
            <a:xfrm>
              <a:off x="0" y="0"/>
              <a:ext cx="7617877" cy="7617877"/>
            </a:xfrm>
            <a:custGeom>
              <a:avLst/>
              <a:gdLst/>
              <a:ahLst/>
              <a:cxnLst/>
              <a:rect l="l" t="t" r="r" b="b"/>
              <a:pathLst>
                <a:path w="7617877" h="7617877">
                  <a:moveTo>
                    <a:pt x="0" y="0"/>
                  </a:moveTo>
                  <a:lnTo>
                    <a:pt x="7617877" y="0"/>
                  </a:lnTo>
                  <a:lnTo>
                    <a:pt x="7617877" y="7617877"/>
                  </a:lnTo>
                  <a:lnTo>
                    <a:pt x="0" y="7617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3625533" y="526851"/>
              <a:ext cx="1034922" cy="10349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8" name="Group 8"/>
            <p:cNvGrpSpPr/>
            <p:nvPr/>
          </p:nvGrpSpPr>
          <p:grpSpPr>
            <a:xfrm>
              <a:off x="1910601" y="3280263"/>
              <a:ext cx="1034922" cy="10349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0" name="Group 10"/>
            <p:cNvGrpSpPr/>
            <p:nvPr/>
          </p:nvGrpSpPr>
          <p:grpSpPr>
            <a:xfrm>
              <a:off x="2900667" y="6042165"/>
              <a:ext cx="1034922" cy="103492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2" name="Group 12"/>
            <p:cNvGrpSpPr/>
            <p:nvPr/>
          </p:nvGrpSpPr>
          <p:grpSpPr>
            <a:xfrm>
              <a:off x="4624562" y="3280263"/>
              <a:ext cx="1034922" cy="103492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4" name="TextBox 14"/>
            <p:cNvSpPr txBox="1"/>
            <p:nvPr/>
          </p:nvSpPr>
          <p:spPr>
            <a:xfrm>
              <a:off x="3197349" y="1784467"/>
              <a:ext cx="1891291"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Wildfires</a:t>
              </a:r>
            </a:p>
          </p:txBody>
        </p:sp>
        <p:sp>
          <p:nvSpPr>
            <p:cNvPr id="15" name="TextBox 15"/>
            <p:cNvSpPr txBox="1"/>
            <p:nvPr/>
          </p:nvSpPr>
          <p:spPr>
            <a:xfrm>
              <a:off x="1610940" y="7281200"/>
              <a:ext cx="3614376"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Fewer customers</a:t>
              </a:r>
            </a:p>
          </p:txBody>
        </p:sp>
        <p:sp>
          <p:nvSpPr>
            <p:cNvPr id="16" name="TextBox 16"/>
            <p:cNvSpPr txBox="1"/>
            <p:nvPr/>
          </p:nvSpPr>
          <p:spPr>
            <a:xfrm>
              <a:off x="811243" y="4631146"/>
              <a:ext cx="6399636" cy="486093"/>
            </a:xfrm>
            <a:prstGeom prst="rect">
              <a:avLst/>
            </a:prstGeom>
          </p:spPr>
          <p:txBody>
            <a:bodyPr lIns="0" tIns="0" rIns="0" bIns="0" rtlCol="0" anchor="t">
              <a:spAutoFit/>
            </a:bodyPr>
            <a:lstStyle/>
            <a:p>
              <a:pPr algn="l">
                <a:lnSpc>
                  <a:spcPts val="2870"/>
                </a:lnSpc>
              </a:pPr>
              <a:r>
                <a:rPr lang="en-US" sz="2392" b="1">
                  <a:solidFill>
                    <a:srgbClr val="D6E1D1"/>
                  </a:solidFill>
                  <a:latin typeface="Open Sauce 1 Bold"/>
                  <a:ea typeface="Open Sauce 1 Bold"/>
                  <a:cs typeface="Open Sauce 1 Bold"/>
                  <a:sym typeface="Open Sauce 1 Bold"/>
                </a:rPr>
                <a:t>Closed businesses and roads</a:t>
              </a:r>
            </a:p>
          </p:txBody>
        </p:sp>
      </p:grpSp>
      <p:sp>
        <p:nvSpPr>
          <p:cNvPr id="17" name="TextBox 17"/>
          <p:cNvSpPr txBox="1"/>
          <p:nvPr/>
        </p:nvSpPr>
        <p:spPr>
          <a:xfrm>
            <a:off x="11296942" y="9355751"/>
            <a:ext cx="2469545" cy="355067"/>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Reduced profits</a:t>
            </a:r>
          </a:p>
        </p:txBody>
      </p:sp>
      <p:sp>
        <p:nvSpPr>
          <p:cNvPr id="18" name="Freeform 18"/>
          <p:cNvSpPr/>
          <p:nvPr/>
        </p:nvSpPr>
        <p:spPr>
          <a:xfrm>
            <a:off x="10008369" y="3880761"/>
            <a:ext cx="5707158" cy="5707158"/>
          </a:xfrm>
          <a:custGeom>
            <a:avLst/>
            <a:gdLst/>
            <a:ahLst/>
            <a:cxnLst/>
            <a:rect l="l" t="t" r="r" b="b"/>
            <a:pathLst>
              <a:path w="5707158" h="5707158">
                <a:moveTo>
                  <a:pt x="0" y="0"/>
                </a:moveTo>
                <a:lnTo>
                  <a:pt x="5707158" y="0"/>
                </a:lnTo>
                <a:lnTo>
                  <a:pt x="5707158" y="5707158"/>
                </a:lnTo>
                <a:lnTo>
                  <a:pt x="0" y="5707158"/>
                </a:lnTo>
                <a:lnTo>
                  <a:pt x="0" y="0"/>
                </a:lnTo>
                <a:close/>
              </a:path>
            </a:pathLst>
          </a:custGeom>
          <a:blipFill>
            <a:blip r:embed="rId3">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12724544" y="4275467"/>
            <a:ext cx="775343" cy="77534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1" name="Group 21"/>
          <p:cNvGrpSpPr/>
          <p:nvPr/>
        </p:nvGrpSpPr>
        <p:grpSpPr>
          <a:xfrm>
            <a:off x="11439753" y="6338267"/>
            <a:ext cx="775343" cy="77534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3" name="Group 23"/>
          <p:cNvGrpSpPr/>
          <p:nvPr/>
        </p:nvGrpSpPr>
        <p:grpSpPr>
          <a:xfrm>
            <a:off x="13472996" y="6338267"/>
            <a:ext cx="775343" cy="77534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5" name="Group 25"/>
          <p:cNvGrpSpPr/>
          <p:nvPr/>
        </p:nvGrpSpPr>
        <p:grpSpPr>
          <a:xfrm>
            <a:off x="12182277" y="8407428"/>
            <a:ext cx="775343" cy="77534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27" name="TextBox 27"/>
          <p:cNvSpPr txBox="1"/>
          <p:nvPr/>
        </p:nvSpPr>
        <p:spPr>
          <a:xfrm>
            <a:off x="11684549" y="3781499"/>
            <a:ext cx="3077711" cy="355109"/>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Reduced snowpack</a:t>
            </a:r>
          </a:p>
        </p:txBody>
      </p:sp>
      <p:sp>
        <p:nvSpPr>
          <p:cNvPr id="28" name="TextBox 28"/>
          <p:cNvSpPr txBox="1"/>
          <p:nvPr/>
        </p:nvSpPr>
        <p:spPr>
          <a:xfrm>
            <a:off x="10826504" y="5801115"/>
            <a:ext cx="2149324" cy="355067"/>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Skinny cows</a:t>
            </a:r>
          </a:p>
        </p:txBody>
      </p:sp>
      <p:sp>
        <p:nvSpPr>
          <p:cNvPr id="29" name="TextBox 29"/>
          <p:cNvSpPr txBox="1"/>
          <p:nvPr/>
        </p:nvSpPr>
        <p:spPr>
          <a:xfrm>
            <a:off x="12115602" y="7287602"/>
            <a:ext cx="4051985" cy="355109"/>
          </a:xfrm>
          <a:prstGeom prst="rect">
            <a:avLst/>
          </a:prstGeom>
        </p:spPr>
        <p:txBody>
          <a:bodyPr lIns="0" tIns="0" rIns="0" bIns="0" rtlCol="0" anchor="t">
            <a:spAutoFit/>
          </a:bodyPr>
          <a:lstStyle/>
          <a:p>
            <a:pPr algn="l">
              <a:lnSpc>
                <a:spcPts val="2864"/>
              </a:lnSpc>
            </a:pPr>
            <a:r>
              <a:rPr lang="en-US" sz="2386" b="1">
                <a:solidFill>
                  <a:srgbClr val="D6E1D1"/>
                </a:solidFill>
                <a:latin typeface="Open Sauce 1 Bold"/>
                <a:ea typeface="Open Sauce 1 Bold"/>
                <a:cs typeface="Open Sauce 1 Bold"/>
                <a:sym typeface="Open Sauce 1 Bold"/>
              </a:rPr>
              <a:t>Worse grazing conditions</a:t>
            </a:r>
          </a:p>
        </p:txBody>
      </p:sp>
      <p:sp>
        <p:nvSpPr>
          <p:cNvPr id="30" name="Freeform 3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2744163"/>
            <a:ext cx="15944451" cy="1228659"/>
          </a:xfrm>
          <a:prstGeom prst="rect">
            <a:avLst/>
          </a:prstGeom>
        </p:spPr>
        <p:txBody>
          <a:bodyPr lIns="0" tIns="0" rIns="0" bIns="0" rtlCol="0" anchor="t">
            <a:spAutoFit/>
          </a:bodyPr>
          <a:lstStyle/>
          <a:p>
            <a:pPr algn="l">
              <a:lnSpc>
                <a:spcPts val="3240"/>
              </a:lnSpc>
            </a:pPr>
            <a:r>
              <a:rPr lang="en-US" sz="2700">
                <a:solidFill>
                  <a:srgbClr val="FFFFFF"/>
                </a:solidFill>
                <a:latin typeface="Open Sauce SemiBold"/>
                <a:ea typeface="Open Sauce SemiBold"/>
                <a:cs typeface="Open Sauce SemiBold"/>
                <a:sym typeface="Open Sauce SemiBold"/>
              </a:rPr>
              <a:t>Lawsuits that involve specific events raise additional questions about source attribution and damages calculations. These lawsuits may consider questions such as whether, or to what extent, climate change played a role in the event.</a:t>
            </a:r>
          </a:p>
        </p:txBody>
      </p:sp>
      <p:sp>
        <p:nvSpPr>
          <p:cNvPr id="3" name="TextBox 3"/>
          <p:cNvSpPr txBox="1"/>
          <p:nvPr/>
        </p:nvSpPr>
        <p:spPr>
          <a:xfrm>
            <a:off x="1028700" y="1028700"/>
            <a:ext cx="16030176" cy="1057275"/>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THE SCIENCE/LAW INTERSECTION</a:t>
            </a:r>
          </a:p>
        </p:txBody>
      </p:sp>
      <p:grpSp>
        <p:nvGrpSpPr>
          <p:cNvPr id="4" name="Group 4"/>
          <p:cNvGrpSpPr/>
          <p:nvPr/>
        </p:nvGrpSpPr>
        <p:grpSpPr>
          <a:xfrm>
            <a:off x="942975" y="4726326"/>
            <a:ext cx="2857957" cy="2103192"/>
            <a:chOff x="0" y="0"/>
            <a:chExt cx="5746782" cy="4229100"/>
          </a:xfrm>
        </p:grpSpPr>
        <p:sp>
          <p:nvSpPr>
            <p:cNvPr id="5" name="Freeform 5"/>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6" name="Group 6"/>
          <p:cNvGrpSpPr/>
          <p:nvPr/>
        </p:nvGrpSpPr>
        <p:grpSpPr>
          <a:xfrm>
            <a:off x="4007121" y="4726326"/>
            <a:ext cx="2857957" cy="2103192"/>
            <a:chOff x="0" y="0"/>
            <a:chExt cx="5746782" cy="4229100"/>
          </a:xfrm>
        </p:grpSpPr>
        <p:sp>
          <p:nvSpPr>
            <p:cNvPr id="7" name="Freeform 7"/>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TextBox 8"/>
          <p:cNvSpPr txBox="1"/>
          <p:nvPr/>
        </p:nvSpPr>
        <p:spPr>
          <a:xfrm>
            <a:off x="3008798" y="7092099"/>
            <a:ext cx="4949979" cy="533400"/>
          </a:xfrm>
          <a:prstGeom prst="rect">
            <a:avLst/>
          </a:prstGeom>
        </p:spPr>
        <p:txBody>
          <a:bodyPr lIns="0" tIns="0" rIns="0" bIns="0" rtlCol="0" anchor="t">
            <a:spAutoFit/>
          </a:bodyPr>
          <a:lstStyle/>
          <a:p>
            <a:pPr algn="l">
              <a:lnSpc>
                <a:spcPts val="4200"/>
              </a:lnSpc>
            </a:pPr>
            <a:r>
              <a:rPr lang="en-US" sz="3500" b="1">
                <a:solidFill>
                  <a:srgbClr val="FFFFFF"/>
                </a:solidFill>
                <a:latin typeface="Open Sauce 1 Bold"/>
                <a:ea typeface="Open Sauce 1 Bold"/>
                <a:cs typeface="Open Sauce 1 Bold"/>
                <a:sym typeface="Open Sauce 1 Bold"/>
              </a:rPr>
              <a:t>Heatwave in Oregon</a:t>
            </a:r>
          </a:p>
        </p:txBody>
      </p:sp>
      <p:sp>
        <p:nvSpPr>
          <p:cNvPr id="9" name="TextBox 9"/>
          <p:cNvSpPr txBox="1"/>
          <p:nvPr/>
        </p:nvSpPr>
        <p:spPr>
          <a:xfrm>
            <a:off x="2819400" y="7815999"/>
            <a:ext cx="4949979" cy="293542"/>
          </a:xfrm>
          <a:prstGeom prst="rect">
            <a:avLst/>
          </a:prstGeom>
        </p:spPr>
        <p:txBody>
          <a:bodyPr wrap="square"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5" tooltip="https://www.climatecasechart.com/collections/county-of-multnomah-v-exxon-mobil-corp-_3fa2ed">
                  <a:extLst>
                    <a:ext uri="{A12FA001-AC4F-418D-AE19-62706E023703}">
                      <ahyp:hlinkClr xmlns:ahyp="http://schemas.microsoft.com/office/drawing/2018/hyperlinkcolor" val="tx"/>
                    </a:ext>
                  </a:extLst>
                </a:hlinkClick>
              </a:rPr>
              <a:t>County of Multnomah v. Exxon Mobil Corp.</a:t>
            </a:r>
          </a:p>
        </p:txBody>
      </p:sp>
      <p:grpSp>
        <p:nvGrpSpPr>
          <p:cNvPr id="10" name="Group 10"/>
          <p:cNvGrpSpPr/>
          <p:nvPr/>
        </p:nvGrpSpPr>
        <p:grpSpPr>
          <a:xfrm>
            <a:off x="13994548" y="4726326"/>
            <a:ext cx="2861848" cy="2103192"/>
            <a:chOff x="0" y="0"/>
            <a:chExt cx="5754606" cy="4229100"/>
          </a:xfrm>
        </p:grpSpPr>
        <p:sp>
          <p:nvSpPr>
            <p:cNvPr id="11" name="Freeform 11"/>
            <p:cNvSpPr/>
            <p:nvPr/>
          </p:nvSpPr>
          <p:spPr>
            <a:xfrm>
              <a:off x="0" y="0"/>
              <a:ext cx="5754606" cy="4229100"/>
            </a:xfrm>
            <a:custGeom>
              <a:avLst/>
              <a:gdLst/>
              <a:ahLst/>
              <a:cxnLst/>
              <a:rect l="l" t="t" r="r" b="b"/>
              <a:pathLst>
                <a:path w="5754606" h="4229100">
                  <a:moveTo>
                    <a:pt x="5380305" y="4229100"/>
                  </a:moveTo>
                  <a:lnTo>
                    <a:pt x="374302" y="4229100"/>
                  </a:lnTo>
                  <a:cubicBezTo>
                    <a:pt x="167632" y="4229100"/>
                    <a:pt x="0" y="4043680"/>
                    <a:pt x="0" y="3816350"/>
                  </a:cubicBezTo>
                  <a:lnTo>
                    <a:pt x="0" y="414020"/>
                  </a:lnTo>
                  <a:cubicBezTo>
                    <a:pt x="0" y="185420"/>
                    <a:pt x="167632" y="0"/>
                    <a:pt x="374302" y="0"/>
                  </a:cubicBezTo>
                  <a:lnTo>
                    <a:pt x="5380305" y="0"/>
                  </a:lnTo>
                  <a:cubicBezTo>
                    <a:pt x="5586974" y="0"/>
                    <a:pt x="5754606" y="185420"/>
                    <a:pt x="5754606" y="414020"/>
                  </a:cubicBezTo>
                  <a:lnTo>
                    <a:pt x="5754606" y="3816350"/>
                  </a:lnTo>
                  <a:cubicBezTo>
                    <a:pt x="5754606" y="4043680"/>
                    <a:pt x="5586974" y="4229100"/>
                    <a:pt x="5380305" y="4229100"/>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2" name="Group 12"/>
          <p:cNvGrpSpPr/>
          <p:nvPr/>
        </p:nvGrpSpPr>
        <p:grpSpPr>
          <a:xfrm>
            <a:off x="10928298" y="4726326"/>
            <a:ext cx="2856700" cy="2103192"/>
            <a:chOff x="0" y="0"/>
            <a:chExt cx="5744254" cy="4229100"/>
          </a:xfrm>
        </p:grpSpPr>
        <p:sp>
          <p:nvSpPr>
            <p:cNvPr id="13" name="Freeform 13"/>
            <p:cNvSpPr/>
            <p:nvPr/>
          </p:nvSpPr>
          <p:spPr>
            <a:xfrm>
              <a:off x="0" y="0"/>
              <a:ext cx="5744254" cy="4229100"/>
            </a:xfrm>
            <a:custGeom>
              <a:avLst/>
              <a:gdLst/>
              <a:ahLst/>
              <a:cxnLst/>
              <a:rect l="l" t="t" r="r" b="b"/>
              <a:pathLst>
                <a:path w="5744254" h="4229100">
                  <a:moveTo>
                    <a:pt x="5370626" y="4229100"/>
                  </a:moveTo>
                  <a:lnTo>
                    <a:pt x="373629" y="4229100"/>
                  </a:lnTo>
                  <a:cubicBezTo>
                    <a:pt x="167331" y="4229100"/>
                    <a:pt x="0" y="4043680"/>
                    <a:pt x="0" y="3816350"/>
                  </a:cubicBezTo>
                  <a:lnTo>
                    <a:pt x="0" y="414020"/>
                  </a:lnTo>
                  <a:cubicBezTo>
                    <a:pt x="0" y="185420"/>
                    <a:pt x="167331" y="0"/>
                    <a:pt x="373629" y="0"/>
                  </a:cubicBezTo>
                  <a:lnTo>
                    <a:pt x="5370626" y="0"/>
                  </a:lnTo>
                  <a:cubicBezTo>
                    <a:pt x="5576924" y="0"/>
                    <a:pt x="5744254" y="185420"/>
                    <a:pt x="5744254" y="414020"/>
                  </a:cubicBezTo>
                  <a:lnTo>
                    <a:pt x="5744254" y="3816350"/>
                  </a:lnTo>
                  <a:cubicBezTo>
                    <a:pt x="5744254" y="4043680"/>
                    <a:pt x="5576924" y="4229100"/>
                    <a:pt x="5370626" y="4229100"/>
                  </a:cubicBez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4" name="TextBox 14"/>
          <p:cNvSpPr txBox="1"/>
          <p:nvPr/>
        </p:nvSpPr>
        <p:spPr>
          <a:xfrm>
            <a:off x="11015946" y="7092099"/>
            <a:ext cx="5957205" cy="533400"/>
          </a:xfrm>
          <a:prstGeom prst="rect">
            <a:avLst/>
          </a:prstGeom>
        </p:spPr>
        <p:txBody>
          <a:bodyPr lIns="0" tIns="0" rIns="0" bIns="0" rtlCol="0" anchor="t">
            <a:spAutoFit/>
          </a:bodyPr>
          <a:lstStyle/>
          <a:p>
            <a:pPr algn="l">
              <a:lnSpc>
                <a:spcPts val="4200"/>
              </a:lnSpc>
            </a:pPr>
            <a:r>
              <a:rPr lang="en-US" sz="3500" b="1">
                <a:solidFill>
                  <a:srgbClr val="FFFFFF"/>
                </a:solidFill>
                <a:latin typeface="Open Sauce 1 Bold"/>
                <a:ea typeface="Open Sauce 1 Bold"/>
                <a:cs typeface="Open Sauce 1 Bold"/>
                <a:sym typeface="Open Sauce 1 Bold"/>
              </a:rPr>
              <a:t>Hurricane(s) in Puerto Rico</a:t>
            </a:r>
          </a:p>
        </p:txBody>
      </p:sp>
      <p:sp>
        <p:nvSpPr>
          <p:cNvPr id="15" name="TextBox 15"/>
          <p:cNvSpPr txBox="1"/>
          <p:nvPr/>
        </p:nvSpPr>
        <p:spPr>
          <a:xfrm>
            <a:off x="11096073" y="7815999"/>
            <a:ext cx="5645282" cy="293542"/>
          </a:xfrm>
          <a:prstGeom prst="rect">
            <a:avLst/>
          </a:prstGeom>
        </p:spPr>
        <p:txBody>
          <a:bodyPr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Municipality of </a:t>
            </a:r>
            <a:r>
              <a:rPr lang="en-US" sz="1800" b="1" i="1" u="sng" err="1">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Bayamón</a:t>
            </a:r>
            <a:r>
              <a:rPr lang="en-US" sz="1800" b="1" i="1" u="sng">
                <a:solidFill>
                  <a:srgbClr val="62C7CE"/>
                </a:solidFill>
                <a:latin typeface="Open Sauce 1 Bold Italics"/>
                <a:ea typeface="Open Sauce 1 Bold Italics"/>
                <a:cs typeface="Open Sauce 1 Bold Italics"/>
                <a:sym typeface="Open Sauce 1 Bold Italics"/>
                <a:hlinkClick r:id="rId8" tooltip="https://www.climatecasechart.com/document/municipality-of-bayamon-v-exxon-mobil-corp_4d49?l=united-states-of-america&amp;sd=US-PR">
                  <a:extLst>
                    <a:ext uri="{A12FA001-AC4F-418D-AE19-62706E023703}">
                      <ahyp:hlinkClr xmlns:ahyp="http://schemas.microsoft.com/office/drawing/2018/hyperlinkcolor" val="tx"/>
                    </a:ext>
                  </a:extLst>
                </a:hlinkClick>
              </a:rPr>
              <a:t> v. Exxon Mobil Corp.</a:t>
            </a:r>
          </a:p>
        </p:txBody>
      </p:sp>
      <p:sp>
        <p:nvSpPr>
          <p:cNvPr id="16" name="TextBox 16"/>
          <p:cNvSpPr txBox="1"/>
          <p:nvPr/>
        </p:nvSpPr>
        <p:spPr>
          <a:xfrm>
            <a:off x="2819400" y="8195301"/>
            <a:ext cx="4822428" cy="293542"/>
          </a:xfrm>
          <a:prstGeom prst="rect">
            <a:avLst/>
          </a:prstGeom>
        </p:spPr>
        <p:txBody>
          <a:bodyPr lIns="0" tIns="0" rIns="0" bIns="0" rtlCol="0" anchor="t">
            <a:spAutoFit/>
          </a:bodyPr>
          <a:lstStyle/>
          <a:p>
            <a:pPr algn="ctr">
              <a:lnSpc>
                <a:spcPts val="2520"/>
              </a:lnSpc>
            </a:pPr>
            <a:r>
              <a:rPr lang="en-US" sz="1800" b="1" i="1" u="sng">
                <a:solidFill>
                  <a:srgbClr val="62C7CE"/>
                </a:solidFill>
                <a:latin typeface="Open Sauce 1 Bold Italics"/>
                <a:ea typeface="Open Sauce 1 Bold Italics"/>
                <a:cs typeface="Open Sauce 1 Bold Italics"/>
                <a:sym typeface="Open Sauce 1 Bold Italics"/>
                <a:hlinkClick r:id="rId9" tooltip="https://www.climatecasechart.com/collections/leon-v-exxon-mobil-corp_b93f">
                  <a:extLst>
                    <a:ext uri="{A12FA001-AC4F-418D-AE19-62706E023703}">
                      <ahyp:hlinkClr xmlns:ahyp="http://schemas.microsoft.com/office/drawing/2018/hyperlinkcolor" val="tx"/>
                    </a:ext>
                  </a:extLst>
                </a:hlinkClick>
              </a:rPr>
              <a:t>Leon v. Exxon Mobil Corp.</a:t>
            </a:r>
          </a:p>
        </p:txBody>
      </p:sp>
      <p:grpSp>
        <p:nvGrpSpPr>
          <p:cNvPr id="17" name="Group 17"/>
          <p:cNvGrpSpPr/>
          <p:nvPr/>
        </p:nvGrpSpPr>
        <p:grpSpPr>
          <a:xfrm>
            <a:off x="7074628" y="4726326"/>
            <a:ext cx="2857957" cy="2103192"/>
            <a:chOff x="0" y="0"/>
            <a:chExt cx="5746782" cy="4229100"/>
          </a:xfrm>
        </p:grpSpPr>
        <p:sp>
          <p:nvSpPr>
            <p:cNvPr id="18" name="Freeform 18"/>
            <p:cNvSpPr/>
            <p:nvPr/>
          </p:nvSpPr>
          <p:spPr>
            <a:xfrm>
              <a:off x="0" y="0"/>
              <a:ext cx="5746782" cy="4229100"/>
            </a:xfrm>
            <a:custGeom>
              <a:avLst/>
              <a:gdLst/>
              <a:ahLst/>
              <a:cxnLst/>
              <a:rect l="l" t="t" r="r" b="b"/>
              <a:pathLst>
                <a:path w="5746782" h="4229100">
                  <a:moveTo>
                    <a:pt x="5372989" y="4229100"/>
                  </a:moveTo>
                  <a:lnTo>
                    <a:pt x="373793" y="4229100"/>
                  </a:lnTo>
                  <a:cubicBezTo>
                    <a:pt x="167404" y="4229100"/>
                    <a:pt x="0" y="4043680"/>
                    <a:pt x="0" y="3816350"/>
                  </a:cubicBezTo>
                  <a:lnTo>
                    <a:pt x="0" y="414020"/>
                  </a:lnTo>
                  <a:cubicBezTo>
                    <a:pt x="0" y="185420"/>
                    <a:pt x="167404" y="0"/>
                    <a:pt x="373793" y="0"/>
                  </a:cubicBezTo>
                  <a:lnTo>
                    <a:pt x="5372989" y="0"/>
                  </a:lnTo>
                  <a:cubicBezTo>
                    <a:pt x="5579378" y="0"/>
                    <a:pt x="5746782" y="185420"/>
                    <a:pt x="5746782" y="414020"/>
                  </a:cubicBezTo>
                  <a:lnTo>
                    <a:pt x="5746782" y="3816350"/>
                  </a:lnTo>
                  <a:cubicBezTo>
                    <a:pt x="5746782" y="4043680"/>
                    <a:pt x="5579378" y="4229100"/>
                    <a:pt x="5372989" y="4229100"/>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9" name="Freeform 19"/>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304089"/>
            <a:ext cx="8371081" cy="746751"/>
            <a:chOff x="0" y="0"/>
            <a:chExt cx="2204729" cy="196675"/>
          </a:xfrm>
        </p:grpSpPr>
        <p:sp>
          <p:nvSpPr>
            <p:cNvPr id="3" name="Freeform 3"/>
            <p:cNvSpPr/>
            <p:nvPr/>
          </p:nvSpPr>
          <p:spPr>
            <a:xfrm>
              <a:off x="0" y="0"/>
              <a:ext cx="2204729" cy="196675"/>
            </a:xfrm>
            <a:custGeom>
              <a:avLst/>
              <a:gdLst/>
              <a:ahLst/>
              <a:cxnLst/>
              <a:rect l="l" t="t" r="r" b="b"/>
              <a:pathLst>
                <a:path w="2204729" h="196675">
                  <a:moveTo>
                    <a:pt x="47167" y="0"/>
                  </a:moveTo>
                  <a:lnTo>
                    <a:pt x="2157562" y="0"/>
                  </a:lnTo>
                  <a:cubicBezTo>
                    <a:pt x="2170072" y="0"/>
                    <a:pt x="2182069" y="4969"/>
                    <a:pt x="2190914" y="13815"/>
                  </a:cubicBezTo>
                  <a:cubicBezTo>
                    <a:pt x="2199760" y="22660"/>
                    <a:pt x="2204729" y="34657"/>
                    <a:pt x="2204729" y="47167"/>
                  </a:cubicBezTo>
                  <a:lnTo>
                    <a:pt x="2204729" y="149508"/>
                  </a:lnTo>
                  <a:cubicBezTo>
                    <a:pt x="2204729" y="175558"/>
                    <a:pt x="2183612" y="196675"/>
                    <a:pt x="2157562" y="196675"/>
                  </a:cubicBezTo>
                  <a:lnTo>
                    <a:pt x="47167" y="196675"/>
                  </a:lnTo>
                  <a:cubicBezTo>
                    <a:pt x="34657" y="196675"/>
                    <a:pt x="22660" y="191706"/>
                    <a:pt x="13815" y="182860"/>
                  </a:cubicBezTo>
                  <a:cubicBezTo>
                    <a:pt x="4969" y="174015"/>
                    <a:pt x="0" y="162018"/>
                    <a:pt x="0" y="149508"/>
                  </a:cubicBezTo>
                  <a:lnTo>
                    <a:pt x="0" y="47167"/>
                  </a:lnTo>
                  <a:cubicBezTo>
                    <a:pt x="0" y="21117"/>
                    <a:pt x="21117" y="0"/>
                    <a:pt x="47167" y="0"/>
                  </a:cubicBezTo>
                  <a:close/>
                </a:path>
              </a:pathLst>
            </a:custGeom>
            <a:solidFill>
              <a:srgbClr val="D6E1D1"/>
            </a:solidFill>
          </p:spPr>
          <p:txBody>
            <a:bodyPr/>
            <a:lstStyle/>
            <a:p>
              <a:endParaRPr lang="en-US"/>
            </a:p>
          </p:txBody>
        </p:sp>
        <p:sp>
          <p:nvSpPr>
            <p:cNvPr id="4" name="TextBox 4"/>
            <p:cNvSpPr txBox="1"/>
            <p:nvPr/>
          </p:nvSpPr>
          <p:spPr>
            <a:xfrm>
              <a:off x="0" y="47625"/>
              <a:ext cx="2204729" cy="149050"/>
            </a:xfrm>
            <a:prstGeom prst="rect">
              <a:avLst/>
            </a:prstGeom>
          </p:spPr>
          <p:txBody>
            <a:bodyPr lIns="50800" tIns="50800" rIns="50800" bIns="50800" rtlCol="0" anchor="ctr"/>
            <a:lstStyle/>
            <a:p>
              <a:pPr algn="ctr">
                <a:lnSpc>
                  <a:spcPts val="2499"/>
                </a:lnSpc>
              </a:pPr>
              <a:endParaRPr/>
            </a:p>
          </p:txBody>
        </p:sp>
      </p:grpSp>
      <p:sp>
        <p:nvSpPr>
          <p:cNvPr id="5" name="Freeform 5"/>
          <p:cNvSpPr/>
          <p:nvPr/>
        </p:nvSpPr>
        <p:spPr>
          <a:xfrm>
            <a:off x="12228607" y="3848012"/>
            <a:ext cx="3636967" cy="5819148"/>
          </a:xfrm>
          <a:custGeom>
            <a:avLst/>
            <a:gdLst/>
            <a:ahLst/>
            <a:cxnLst/>
            <a:rect l="l" t="t" r="r" b="b"/>
            <a:pathLst>
              <a:path w="3636967" h="5819148">
                <a:moveTo>
                  <a:pt x="0" y="0"/>
                </a:moveTo>
                <a:lnTo>
                  <a:pt x="3636968" y="0"/>
                </a:lnTo>
                <a:lnTo>
                  <a:pt x="3636968" y="5819148"/>
                </a:lnTo>
                <a:lnTo>
                  <a:pt x="0" y="5819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CLIMATE SUPERFUND LAWS</a:t>
            </a:r>
          </a:p>
        </p:txBody>
      </p:sp>
      <p:sp>
        <p:nvSpPr>
          <p:cNvPr id="7" name="TextBox 7"/>
          <p:cNvSpPr txBox="1"/>
          <p:nvPr/>
        </p:nvSpPr>
        <p:spPr>
          <a:xfrm>
            <a:off x="1028700" y="5350270"/>
            <a:ext cx="10196797" cy="4096081"/>
          </a:xfrm>
          <a:prstGeom prst="rect">
            <a:avLst/>
          </a:prstGeom>
        </p:spPr>
        <p:txBody>
          <a:bodyPr lIns="0" tIns="0" rIns="0" bIns="0" rtlCol="0" anchor="t">
            <a:spAutoFit/>
          </a:bodyPr>
          <a:lstStyle/>
          <a:p>
            <a:pPr algn="l">
              <a:lnSpc>
                <a:spcPts val="3240"/>
              </a:lnSpc>
            </a:pPr>
            <a:r>
              <a:rPr lang="en-US" sz="2700" b="1">
                <a:solidFill>
                  <a:srgbClr val="62C7CE"/>
                </a:solidFill>
                <a:latin typeface="Open Sauce 1 Bold"/>
                <a:ea typeface="Open Sauce 1 Bold"/>
                <a:cs typeface="Open Sauce 1 Bold"/>
                <a:sym typeface="Open Sauce 1 Bold"/>
              </a:rPr>
              <a:t>Purpose?</a:t>
            </a:r>
            <a:r>
              <a:rPr lang="en-US" sz="2700">
                <a:solidFill>
                  <a:srgbClr val="FFFFFF"/>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Money for climate</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adaptation projects</a:t>
            </a:r>
          </a:p>
          <a:p>
            <a:pPr algn="l">
              <a:lnSpc>
                <a:spcPts val="3240"/>
              </a:lnSpc>
            </a:pPr>
            <a:endParaRPr lang="en-US" sz="2700" b="1">
              <a:solidFill>
                <a:srgbClr val="B2D235"/>
              </a:solidFill>
              <a:latin typeface="Open Sauce 1 Bold"/>
              <a:ea typeface="Open Sauce 1 Bold"/>
              <a:cs typeface="Open Sauce 1 Bold"/>
              <a:sym typeface="Open Sauce 1 Bold"/>
            </a:endParaRPr>
          </a:p>
          <a:p>
            <a:pPr algn="l">
              <a:lnSpc>
                <a:spcPts val="3240"/>
              </a:lnSpc>
            </a:pPr>
            <a:r>
              <a:rPr lang="en-US" sz="2700" b="1">
                <a:solidFill>
                  <a:srgbClr val="62C7CE"/>
                </a:solidFill>
                <a:latin typeface="Open Sauce 1 Bold"/>
                <a:ea typeface="Open Sauce 1 Bold"/>
                <a:cs typeface="Open Sauce 1 Bold"/>
                <a:sym typeface="Open Sauce 1 Bold"/>
              </a:rPr>
              <a:t>Who is a responsible party?</a:t>
            </a:r>
            <a:r>
              <a:rPr lang="en-US" sz="2700" b="1">
                <a:solidFill>
                  <a:srgbClr val="D6EAE8"/>
                </a:solidFill>
                <a:latin typeface="Open Sauce 1 Bold"/>
                <a:ea typeface="Open Sauce 1 Bold"/>
                <a:cs typeface="Open Sauce 1 Bold"/>
                <a:sym typeface="Open Sauce 1 Bold"/>
              </a:rPr>
              <a:t> </a:t>
            </a:r>
          </a:p>
          <a:p>
            <a:pPr marL="582935" lvl="1" indent="-291467" algn="l">
              <a:lnSpc>
                <a:spcPts val="3240"/>
              </a:lnSpc>
              <a:buFont typeface="Arial"/>
              <a:buChar char="•"/>
            </a:pPr>
            <a:r>
              <a:rPr lang="en-US" sz="2700">
                <a:solidFill>
                  <a:srgbClr val="D6E1D1"/>
                </a:solidFill>
                <a:latin typeface="Open Sauce 1"/>
                <a:ea typeface="Open Sauce 1"/>
                <a:cs typeface="Open Sauce 1"/>
                <a:sym typeface="Open Sauce 1"/>
              </a:rPr>
              <a:t>Fossil fuel </a:t>
            </a:r>
            <a:r>
              <a:rPr lang="en-US" sz="2700" b="1">
                <a:solidFill>
                  <a:srgbClr val="B2D235"/>
                </a:solidFill>
                <a:latin typeface="Open Sauce 1 Bold"/>
                <a:ea typeface="Open Sauce 1 Bold"/>
                <a:cs typeface="Open Sauce 1 Bold"/>
                <a:sym typeface="Open Sauce 1 Bold"/>
              </a:rPr>
              <a:t>extractors</a:t>
            </a:r>
            <a:r>
              <a:rPr lang="en-US" sz="2700">
                <a:solidFill>
                  <a:srgbClr val="B2D235"/>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and crude oil</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refiners </a:t>
            </a:r>
          </a:p>
          <a:p>
            <a:pPr marL="582935" lvl="1" indent="-291467" algn="l">
              <a:lnSpc>
                <a:spcPts val="3240"/>
              </a:lnSpc>
              <a:buFont typeface="Arial"/>
              <a:buChar char="•"/>
            </a:pPr>
            <a:r>
              <a:rPr lang="en-US" sz="2700">
                <a:solidFill>
                  <a:srgbClr val="D6E1D1"/>
                </a:solidFill>
                <a:latin typeface="Open Sauce 1"/>
                <a:ea typeface="Open Sauce 1"/>
                <a:cs typeface="Open Sauce 1"/>
                <a:sym typeface="Open Sauce 1"/>
              </a:rPr>
              <a:t>VT Agency of Natural Resources can attribute</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1 billion metric tons</a:t>
            </a:r>
            <a:r>
              <a:rPr lang="en-US" sz="2700">
                <a:solidFill>
                  <a:srgbClr val="FFFFFF"/>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of covered GHGs between</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1995 and 2024</a:t>
            </a:r>
          </a:p>
          <a:p>
            <a:pPr algn="l">
              <a:lnSpc>
                <a:spcPts val="3240"/>
              </a:lnSpc>
            </a:pPr>
            <a:endParaRPr lang="en-US" sz="2700" b="1">
              <a:solidFill>
                <a:srgbClr val="B2D235"/>
              </a:solidFill>
              <a:latin typeface="Open Sauce 1 Bold"/>
              <a:ea typeface="Open Sauce 1 Bold"/>
              <a:cs typeface="Open Sauce 1 Bold"/>
              <a:sym typeface="Open Sauce 1 Bold"/>
            </a:endParaRPr>
          </a:p>
          <a:p>
            <a:pPr algn="l">
              <a:lnSpc>
                <a:spcPts val="3240"/>
              </a:lnSpc>
            </a:pPr>
            <a:r>
              <a:rPr lang="en-US" sz="2700" b="1">
                <a:solidFill>
                  <a:srgbClr val="62C7CE"/>
                </a:solidFill>
                <a:latin typeface="Open Sauce 1 Bold"/>
                <a:ea typeface="Open Sauce 1 Bold"/>
                <a:cs typeface="Open Sauce 1 Bold"/>
                <a:sym typeface="Open Sauce 1 Bold"/>
              </a:rPr>
              <a:t>How will this be determined?</a:t>
            </a:r>
            <a:r>
              <a:rPr lang="en-US" sz="2700">
                <a:solidFill>
                  <a:srgbClr val="62C7CE"/>
                </a:solidFill>
                <a:latin typeface="Open Sauce 1"/>
                <a:ea typeface="Open Sauce 1"/>
                <a:cs typeface="Open Sauce 1"/>
                <a:sym typeface="Open Sauce 1"/>
              </a:rPr>
              <a:t> </a:t>
            </a:r>
            <a:r>
              <a:rPr lang="en-US" sz="2700">
                <a:solidFill>
                  <a:srgbClr val="D6E1D1"/>
                </a:solidFill>
                <a:latin typeface="Open Sauce 1"/>
                <a:ea typeface="Open Sauce 1"/>
                <a:cs typeface="Open Sauce 1"/>
                <a:sym typeface="Open Sauce 1"/>
              </a:rPr>
              <a:t>A combination of U.S. EPA data and</a:t>
            </a:r>
            <a:r>
              <a:rPr lang="en-US" sz="2700">
                <a:solidFill>
                  <a:srgbClr val="FFFFFF"/>
                </a:solidFill>
                <a:latin typeface="Open Sauce 1"/>
                <a:ea typeface="Open Sauce 1"/>
                <a:cs typeface="Open Sauce 1"/>
                <a:sym typeface="Open Sauce 1"/>
              </a:rPr>
              <a:t> </a:t>
            </a:r>
            <a:r>
              <a:rPr lang="en-US" sz="2700" b="1">
                <a:solidFill>
                  <a:srgbClr val="B2D235"/>
                </a:solidFill>
                <a:latin typeface="Open Sauce 1 Bold"/>
                <a:ea typeface="Open Sauce 1 Bold"/>
                <a:cs typeface="Open Sauce 1 Bold"/>
                <a:sym typeface="Open Sauce 1 Bold"/>
              </a:rPr>
              <a:t>rulemaking</a:t>
            </a:r>
            <a:r>
              <a:rPr lang="en-US" sz="2700" b="1">
                <a:solidFill>
                  <a:srgbClr val="FFFFFF"/>
                </a:solidFill>
                <a:latin typeface="Open Sauce 1 Bold"/>
                <a:ea typeface="Open Sauce 1 Bold"/>
                <a:cs typeface="Open Sauce 1 Bold"/>
                <a:sym typeface="Open Sauce 1 Bold"/>
              </a:rPr>
              <a:t> </a:t>
            </a:r>
            <a:r>
              <a:rPr lang="en-US" sz="2700">
                <a:solidFill>
                  <a:srgbClr val="D6E1D1"/>
                </a:solidFill>
                <a:latin typeface="Open Sauce 1"/>
                <a:ea typeface="Open Sauce 1"/>
                <a:cs typeface="Open Sauce 1"/>
                <a:sym typeface="Open Sauce 1"/>
              </a:rPr>
              <a:t>“adopting methodologies using available science and publicly available data”</a:t>
            </a:r>
          </a:p>
        </p:txBody>
      </p:sp>
      <p:sp>
        <p:nvSpPr>
          <p:cNvPr id="8" name="TextBox 8"/>
          <p:cNvSpPr txBox="1"/>
          <p:nvPr/>
        </p:nvSpPr>
        <p:spPr>
          <a:xfrm>
            <a:off x="1329550" y="4410765"/>
            <a:ext cx="7769381" cy="533356"/>
          </a:xfrm>
          <a:prstGeom prst="rect">
            <a:avLst/>
          </a:prstGeom>
        </p:spPr>
        <p:txBody>
          <a:bodyPr lIns="0" tIns="0" rIns="0" bIns="0" rtlCol="0" anchor="t">
            <a:spAutoFit/>
          </a:bodyPr>
          <a:lstStyle/>
          <a:p>
            <a:pPr algn="l">
              <a:lnSpc>
                <a:spcPts val="4208"/>
              </a:lnSpc>
            </a:pPr>
            <a:r>
              <a:rPr lang="en-US" sz="3506" b="1">
                <a:solidFill>
                  <a:srgbClr val="263036"/>
                </a:solidFill>
                <a:latin typeface="Open Sauce SemiBold Bold"/>
                <a:ea typeface="Open Sauce SemiBold Bold"/>
                <a:cs typeface="Open Sauce SemiBold Bold"/>
                <a:sym typeface="Open Sauce SemiBold Bold"/>
              </a:rPr>
              <a:t>Vermont’s Climate Superfund Act</a:t>
            </a:r>
          </a:p>
        </p:txBody>
      </p:sp>
      <p:sp>
        <p:nvSpPr>
          <p:cNvPr id="9" name="TextBox 9"/>
          <p:cNvSpPr txBox="1"/>
          <p:nvPr/>
        </p:nvSpPr>
        <p:spPr>
          <a:xfrm>
            <a:off x="1013856" y="2209800"/>
            <a:ext cx="15625932" cy="1638432"/>
          </a:xfrm>
          <a:prstGeom prst="rect">
            <a:avLst/>
          </a:prstGeom>
        </p:spPr>
        <p:txBody>
          <a:bodyPr lIns="0" tIns="0" rIns="0" bIns="0" rtlCol="0" anchor="t">
            <a:spAutoFit/>
          </a:bodyPr>
          <a:lstStyle/>
          <a:p>
            <a:pPr algn="l">
              <a:lnSpc>
                <a:spcPts val="3239"/>
              </a:lnSpc>
              <a:spcBef>
                <a:spcPct val="0"/>
              </a:spcBef>
            </a:pPr>
            <a:r>
              <a:rPr lang="en-US" sz="2699">
                <a:solidFill>
                  <a:srgbClr val="FFFFFF"/>
                </a:solidFill>
                <a:latin typeface="Open Sauce SemiBold"/>
                <a:ea typeface="Open Sauce SemiBold"/>
                <a:cs typeface="Open Sauce SemiBold"/>
                <a:sym typeface="Open Sauce SemiBold"/>
              </a:rPr>
              <a:t>Vermont and New York have enacted climate superfund laws, modeled on the federal Superfund law (CERCLA). Vermont’s law relies on climate attribution science to identify responsible parties and calculate cost recovery amounts. The laws have been challenged in federal court, where litigation is ongoing.</a:t>
            </a:r>
          </a:p>
        </p:txBody>
      </p:sp>
      <p:sp>
        <p:nvSpPr>
          <p:cNvPr id="10" name="Freeform 10"/>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3305195" y="3386901"/>
            <a:ext cx="1239263" cy="123926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4" name="TextBox 4"/>
          <p:cNvSpPr txBox="1"/>
          <p:nvPr/>
        </p:nvSpPr>
        <p:spPr>
          <a:xfrm>
            <a:off x="3615010" y="3327379"/>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1</a:t>
            </a:r>
          </a:p>
        </p:txBody>
      </p:sp>
      <p:grpSp>
        <p:nvGrpSpPr>
          <p:cNvPr id="5" name="Group 5"/>
          <p:cNvGrpSpPr/>
          <p:nvPr/>
        </p:nvGrpSpPr>
        <p:grpSpPr>
          <a:xfrm>
            <a:off x="8516604" y="3397466"/>
            <a:ext cx="1239263" cy="1239263"/>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7" name="TextBox 7"/>
          <p:cNvSpPr txBox="1"/>
          <p:nvPr/>
        </p:nvSpPr>
        <p:spPr>
          <a:xfrm>
            <a:off x="8516604" y="3327379"/>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2</a:t>
            </a:r>
          </a:p>
        </p:txBody>
      </p:sp>
      <p:grpSp>
        <p:nvGrpSpPr>
          <p:cNvPr id="8" name="Group 8"/>
          <p:cNvGrpSpPr/>
          <p:nvPr/>
        </p:nvGrpSpPr>
        <p:grpSpPr>
          <a:xfrm>
            <a:off x="13727792" y="3386901"/>
            <a:ext cx="1239263" cy="12392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txBody>
            <a:bodyPr/>
            <a:lstStyle/>
            <a:p>
              <a:endParaRPr lang="en-US"/>
            </a:p>
          </p:txBody>
        </p:sp>
      </p:grpSp>
      <p:sp>
        <p:nvSpPr>
          <p:cNvPr id="10" name="TextBox 10"/>
          <p:cNvSpPr txBox="1"/>
          <p:nvPr/>
        </p:nvSpPr>
        <p:spPr>
          <a:xfrm>
            <a:off x="13727792" y="3327379"/>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b="1" u="none">
                <a:solidFill>
                  <a:srgbClr val="263036"/>
                </a:solidFill>
                <a:latin typeface="Open Sauce 1 Heavy"/>
                <a:ea typeface="Open Sauce 1 Heavy"/>
                <a:cs typeface="Open Sauce 1 Heavy"/>
                <a:sym typeface="Open Sauce 1 Heavy"/>
              </a:rPr>
              <a:t>3</a:t>
            </a:r>
          </a:p>
        </p:txBody>
      </p:sp>
      <p:sp>
        <p:nvSpPr>
          <p:cNvPr id="11" name="TextBox 11"/>
          <p:cNvSpPr txBox="1"/>
          <p:nvPr/>
        </p:nvSpPr>
        <p:spPr>
          <a:xfrm>
            <a:off x="1298074" y="5109266"/>
            <a:ext cx="4826854" cy="2171568"/>
          </a:xfrm>
          <a:prstGeom prst="rect">
            <a:avLst/>
          </a:prstGeom>
        </p:spPr>
        <p:txBody>
          <a:bodyPr lIns="0" tIns="0" rIns="0" bIns="0" rtlCol="0" anchor="t">
            <a:spAutoFit/>
          </a:bodyPr>
          <a:lstStyle/>
          <a:p>
            <a:pPr algn="ctr">
              <a:lnSpc>
                <a:spcPts val="4320"/>
              </a:lnSpc>
            </a:pPr>
            <a:r>
              <a:rPr lang="en-US" sz="3600" b="1">
                <a:solidFill>
                  <a:srgbClr val="62C7CE"/>
                </a:solidFill>
                <a:latin typeface="Open Sauce SemiBold Bold"/>
                <a:ea typeface="Open Sauce SemiBold Bold"/>
                <a:cs typeface="Open Sauce SemiBold Bold"/>
                <a:sym typeface="Open Sauce SemiBold Bold"/>
              </a:rPr>
              <a:t>More climate impacts means more cases</a:t>
            </a:r>
            <a:r>
              <a:rPr lang="en-US" sz="3600">
                <a:solidFill>
                  <a:srgbClr val="FFFFFF"/>
                </a:solidFill>
                <a:latin typeface="Open Sauce SemiBold"/>
                <a:ea typeface="Open Sauce SemiBold"/>
                <a:cs typeface="Open Sauce SemiBold"/>
                <a:sym typeface="Open Sauce SemiBold"/>
              </a:rPr>
              <a:t> involving climate change.</a:t>
            </a:r>
          </a:p>
        </p:txBody>
      </p:sp>
      <p:sp>
        <p:nvSpPr>
          <p:cNvPr id="12" name="TextBox 12"/>
          <p:cNvSpPr txBox="1"/>
          <p:nvPr/>
        </p:nvSpPr>
        <p:spPr>
          <a:xfrm>
            <a:off x="6834369" y="5109266"/>
            <a:ext cx="4603733" cy="2171568"/>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a:ea typeface="Open Sauce SemiBold"/>
                <a:cs typeface="Open Sauce SemiBold"/>
                <a:sym typeface="Open Sauce SemiBold"/>
              </a:rPr>
              <a:t>Climate </a:t>
            </a:r>
            <a:r>
              <a:rPr lang="en-US" sz="3600" b="1">
                <a:solidFill>
                  <a:srgbClr val="62C7CE"/>
                </a:solidFill>
                <a:latin typeface="Open Sauce SemiBold Bold"/>
                <a:ea typeface="Open Sauce SemiBold Bold"/>
                <a:cs typeface="Open Sauce SemiBold Bold"/>
                <a:sym typeface="Open Sauce SemiBold Bold"/>
              </a:rPr>
              <a:t>science and law will interact</a:t>
            </a:r>
            <a:r>
              <a:rPr lang="en-US" sz="3600">
                <a:solidFill>
                  <a:srgbClr val="FFFFFF"/>
                </a:solidFill>
                <a:latin typeface="Open Sauce SemiBold"/>
                <a:ea typeface="Open Sauce SemiBold"/>
                <a:cs typeface="Open Sauce SemiBold"/>
                <a:sym typeface="Open Sauce SemiBold"/>
              </a:rPr>
              <a:t> in climate litigation.</a:t>
            </a:r>
          </a:p>
        </p:txBody>
      </p:sp>
      <p:sp>
        <p:nvSpPr>
          <p:cNvPr id="13" name="TextBox 13"/>
          <p:cNvSpPr txBox="1"/>
          <p:nvPr/>
        </p:nvSpPr>
        <p:spPr>
          <a:xfrm>
            <a:off x="12142952" y="5109266"/>
            <a:ext cx="4525946" cy="2714460"/>
          </a:xfrm>
          <a:prstGeom prst="rect">
            <a:avLst/>
          </a:prstGeom>
        </p:spPr>
        <p:txBody>
          <a:bodyPr lIns="0" tIns="0" rIns="0" bIns="0" rtlCol="0" anchor="t">
            <a:spAutoFit/>
          </a:bodyPr>
          <a:lstStyle/>
          <a:p>
            <a:pPr marL="0" lvl="0" indent="0" algn="ctr">
              <a:lnSpc>
                <a:spcPts val="4320"/>
              </a:lnSpc>
              <a:spcBef>
                <a:spcPct val="0"/>
              </a:spcBef>
            </a:pPr>
            <a:r>
              <a:rPr lang="en-US" sz="3600" b="1">
                <a:solidFill>
                  <a:srgbClr val="62C7CE"/>
                </a:solidFill>
                <a:latin typeface="Open Sauce SemiBold Bold"/>
                <a:ea typeface="Open Sauce SemiBold Bold"/>
                <a:cs typeface="Open Sauce SemiBold Bold"/>
                <a:sym typeface="Open Sauce SemiBold Bold"/>
              </a:rPr>
              <a:t>Judges need resources</a:t>
            </a:r>
            <a:r>
              <a:rPr lang="en-US" sz="3600">
                <a:solidFill>
                  <a:srgbClr val="FFFFFF"/>
                </a:solidFill>
                <a:latin typeface="Open Sauce SemiBold"/>
                <a:ea typeface="Open Sauce SemiBold"/>
                <a:cs typeface="Open Sauce SemiBold"/>
                <a:sym typeface="Open Sauce SemiBold"/>
              </a:rPr>
              <a:t> to better prepare for the increase in climate cases.</a:t>
            </a:r>
          </a:p>
        </p:txBody>
      </p:sp>
      <p:sp>
        <p:nvSpPr>
          <p:cNvPr id="14" name="TextBox 14"/>
          <p:cNvSpPr txBox="1"/>
          <p:nvPr/>
        </p:nvSpPr>
        <p:spPr>
          <a:xfrm>
            <a:off x="1028700" y="1028700"/>
            <a:ext cx="17670451" cy="1057231"/>
          </a:xfrm>
          <a:prstGeom prst="rect">
            <a:avLst/>
          </a:prstGeom>
        </p:spPr>
        <p:txBody>
          <a:bodyPr lIns="0" tIns="0" rIns="0" bIns="0" rtlCol="0" anchor="t">
            <a:spAutoFit/>
          </a:bodyPr>
          <a:lstStyle/>
          <a:p>
            <a:pPr marL="0" lvl="0" indent="0" algn="l">
              <a:lnSpc>
                <a:spcPts val="8399"/>
              </a:lnSpc>
            </a:pPr>
            <a:r>
              <a:rPr lang="en-US" sz="6999" b="1">
                <a:solidFill>
                  <a:srgbClr val="B2D235"/>
                </a:solidFill>
                <a:latin typeface="Open Sauce 1 Heavy"/>
                <a:ea typeface="Open Sauce 1 Heavy"/>
                <a:cs typeface="Open Sauce 1 Heavy"/>
                <a:sym typeface="Open Sauce 1 Heavy"/>
              </a:rPr>
              <a:t>KEY TAKEAWAYS</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363504" y="2421125"/>
            <a:ext cx="3790474" cy="379045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a:grpSpLocks noChangeAspect="1"/>
          </p:cNvGrpSpPr>
          <p:nvPr/>
        </p:nvGrpSpPr>
        <p:grpSpPr>
          <a:xfrm>
            <a:off x="13116127" y="2421125"/>
            <a:ext cx="3790474" cy="379045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6" name="Group 6"/>
          <p:cNvGrpSpPr>
            <a:grpSpLocks noChangeAspect="1"/>
          </p:cNvGrpSpPr>
          <p:nvPr/>
        </p:nvGrpSpPr>
        <p:grpSpPr>
          <a:xfrm>
            <a:off x="1607929" y="2421125"/>
            <a:ext cx="3790474" cy="379045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TextBox 8"/>
          <p:cNvSpPr txBox="1"/>
          <p:nvPr/>
        </p:nvSpPr>
        <p:spPr>
          <a:xfrm>
            <a:off x="1028700" y="849500"/>
            <a:ext cx="17670451" cy="1104900"/>
          </a:xfrm>
          <a:prstGeom prst="rect">
            <a:avLst/>
          </a:prstGeom>
        </p:spPr>
        <p:txBody>
          <a:bodyPr lIns="0" tIns="0" rIns="0" bIns="0" rtlCol="0" anchor="t">
            <a:spAutoFit/>
          </a:bodyPr>
          <a:lstStyle/>
          <a:p>
            <a:pPr marL="0" lvl="0" indent="0" algn="l">
              <a:lnSpc>
                <a:spcPts val="8759"/>
              </a:lnSpc>
            </a:pPr>
            <a:r>
              <a:rPr lang="en-US" sz="7299" b="1">
                <a:solidFill>
                  <a:srgbClr val="B2D235"/>
                </a:solidFill>
                <a:latin typeface="Open Sauce 1 Heavy"/>
                <a:ea typeface="Open Sauce 1 Heavy"/>
                <a:cs typeface="Open Sauce 1 Heavy"/>
                <a:sym typeface="Open Sauce 1 Heavy"/>
              </a:rPr>
              <a:t>TYPES OF CLIMATE CASES</a:t>
            </a:r>
          </a:p>
        </p:txBody>
      </p:sp>
      <p:sp>
        <p:nvSpPr>
          <p:cNvPr id="9" name="TextBox 9"/>
          <p:cNvSpPr txBox="1"/>
          <p:nvPr/>
        </p:nvSpPr>
        <p:spPr>
          <a:xfrm>
            <a:off x="5860141" y="6518469"/>
            <a:ext cx="6797198" cy="1133343"/>
          </a:xfrm>
          <a:prstGeom prst="rect">
            <a:avLst/>
          </a:prstGeom>
        </p:spPr>
        <p:txBody>
          <a:bodyPr lIns="0" tIns="0" rIns="0" bIns="0" rtlCol="0" anchor="t">
            <a:spAutoFit/>
          </a:bodyPr>
          <a:lstStyle/>
          <a:p>
            <a:pPr marL="0" lvl="0" indent="0" algn="ctr">
              <a:lnSpc>
                <a:spcPts val="4440"/>
              </a:lnSpc>
            </a:pPr>
            <a:r>
              <a:rPr lang="en-US" sz="3700" b="1" u="none" strike="noStrike">
                <a:solidFill>
                  <a:srgbClr val="5FBFC6"/>
                </a:solidFill>
                <a:latin typeface="Open Sauce 1 Heavy"/>
                <a:ea typeface="Open Sauce 1 Heavy"/>
                <a:cs typeface="Open Sauce 1 Heavy"/>
                <a:sym typeface="Open Sauce 1 Heavy"/>
              </a:rPr>
              <a:t>ADAPTATION &amp;</a:t>
            </a:r>
          </a:p>
          <a:p>
            <a:pPr marL="0" lvl="0" indent="0" algn="ctr">
              <a:lnSpc>
                <a:spcPts val="4440"/>
              </a:lnSpc>
            </a:pPr>
            <a:r>
              <a:rPr lang="en-US" sz="3700" b="1" u="none" strike="noStrike">
                <a:solidFill>
                  <a:srgbClr val="5FBFC6"/>
                </a:solidFill>
                <a:latin typeface="Open Sauce 1 Heavy"/>
                <a:ea typeface="Open Sauce 1 Heavy"/>
                <a:cs typeface="Open Sauce 1 Heavy"/>
                <a:sym typeface="Open Sauce 1 Heavy"/>
              </a:rPr>
              <a:t> RISK MANAGEMENT</a:t>
            </a:r>
          </a:p>
        </p:txBody>
      </p:sp>
      <p:sp>
        <p:nvSpPr>
          <p:cNvPr id="10" name="TextBox 10"/>
          <p:cNvSpPr txBox="1"/>
          <p:nvPr/>
        </p:nvSpPr>
        <p:spPr>
          <a:xfrm>
            <a:off x="6794272" y="7886700"/>
            <a:ext cx="4928937" cy="1228824"/>
          </a:xfrm>
          <a:prstGeom prst="rect">
            <a:avLst/>
          </a:prstGeom>
        </p:spPr>
        <p:txBody>
          <a:bodyPr lIns="0" tIns="0" rIns="0" bIns="0" rtlCol="0" anchor="t">
            <a:spAutoFit/>
          </a:bodyPr>
          <a:lstStyle/>
          <a:p>
            <a:pPr marL="0" lvl="0" indent="0" algn="ctr">
              <a:lnSpc>
                <a:spcPts val="3240"/>
              </a:lnSpc>
            </a:pPr>
            <a:r>
              <a:rPr lang="en-US" sz="2700">
                <a:solidFill>
                  <a:srgbClr val="FFFFFF"/>
                </a:solidFill>
                <a:latin typeface="Open Sauce SemiBold"/>
                <a:ea typeface="Open Sauce SemiBold"/>
                <a:cs typeface="Open Sauce SemiBold"/>
                <a:sym typeface="Open Sauce SemiBold"/>
              </a:rPr>
              <a:t>cases involve</a:t>
            </a:r>
            <a:r>
              <a:rPr lang="en-US" sz="2700" b="1" u="none" strike="noStrike">
                <a:solidFill>
                  <a:srgbClr val="FFFFFF"/>
                </a:solidFill>
                <a:latin typeface="Open Sauce SemiBold"/>
                <a:ea typeface="Open Sauce SemiBold"/>
                <a:cs typeface="Open Sauce SemiBold"/>
                <a:sym typeface="Open Sauce SemiBold"/>
              </a:rPr>
              <a:t> financial, physical, and other risks posed by a changing climate</a:t>
            </a:r>
          </a:p>
        </p:txBody>
      </p:sp>
      <p:sp>
        <p:nvSpPr>
          <p:cNvPr id="11" name="TextBox 11"/>
          <p:cNvSpPr txBox="1"/>
          <p:nvPr/>
        </p:nvSpPr>
        <p:spPr>
          <a:xfrm>
            <a:off x="13738195" y="6475935"/>
            <a:ext cx="2552240" cy="609206"/>
          </a:xfrm>
          <a:prstGeom prst="rect">
            <a:avLst/>
          </a:prstGeom>
        </p:spPr>
        <p:txBody>
          <a:bodyPr lIns="0" tIns="0" rIns="0" bIns="0" rtlCol="0" anchor="t">
            <a:spAutoFit/>
          </a:bodyPr>
          <a:lstStyle/>
          <a:p>
            <a:pPr marL="0" lvl="0" indent="0" algn="ctr">
              <a:lnSpc>
                <a:spcPts val="5180"/>
              </a:lnSpc>
              <a:spcBef>
                <a:spcPct val="0"/>
              </a:spcBef>
            </a:pPr>
            <a:r>
              <a:rPr lang="en-US" sz="3700" b="1">
                <a:solidFill>
                  <a:srgbClr val="5FBFC6"/>
                </a:solidFill>
                <a:latin typeface="Open Sauce 1 Heavy"/>
                <a:ea typeface="Open Sauce 1 Heavy"/>
                <a:cs typeface="Open Sauce 1 Heavy"/>
                <a:sym typeface="Open Sauce 1 Heavy"/>
              </a:rPr>
              <a:t>IMPACTS</a:t>
            </a:r>
          </a:p>
        </p:txBody>
      </p:sp>
      <p:sp>
        <p:nvSpPr>
          <p:cNvPr id="12" name="TextBox 12"/>
          <p:cNvSpPr txBox="1"/>
          <p:nvPr/>
        </p:nvSpPr>
        <p:spPr>
          <a:xfrm>
            <a:off x="12769330" y="7315068"/>
            <a:ext cx="4489970" cy="1638432"/>
          </a:xfrm>
          <a:prstGeom prst="rect">
            <a:avLst/>
          </a:prstGeom>
        </p:spPr>
        <p:txBody>
          <a:bodyPr lIns="0" tIns="0" rIns="0" bIns="0" rtlCol="0" anchor="t">
            <a:spAutoFit/>
          </a:bodyPr>
          <a:lstStyle/>
          <a:p>
            <a:pPr marL="0" lvl="0" indent="0" algn="ctr">
              <a:lnSpc>
                <a:spcPts val="3240"/>
              </a:lnSpc>
            </a:pPr>
            <a:r>
              <a:rPr lang="en-US" sz="2700" b="1" u="none" strike="noStrike">
                <a:solidFill>
                  <a:srgbClr val="FFFFFF"/>
                </a:solidFill>
                <a:latin typeface="Open Sauce SemiBold"/>
                <a:ea typeface="Open Sauce SemiBold"/>
                <a:cs typeface="Open Sauce SemiBold"/>
                <a:sym typeface="Open Sauce SemiBold"/>
              </a:rPr>
              <a:t> cases involve reducing or compensating for harm caused by the effects of climate change</a:t>
            </a:r>
          </a:p>
        </p:txBody>
      </p:sp>
      <p:sp>
        <p:nvSpPr>
          <p:cNvPr id="13" name="TextBox 13"/>
          <p:cNvSpPr txBox="1"/>
          <p:nvPr/>
        </p:nvSpPr>
        <p:spPr>
          <a:xfrm>
            <a:off x="1318315" y="7353300"/>
            <a:ext cx="4369703" cy="1228824"/>
          </a:xfrm>
          <a:prstGeom prst="rect">
            <a:avLst/>
          </a:prstGeom>
        </p:spPr>
        <p:txBody>
          <a:bodyPr lIns="0" tIns="0" rIns="0" bIns="0" rtlCol="0" anchor="t">
            <a:spAutoFit/>
          </a:bodyPr>
          <a:lstStyle/>
          <a:p>
            <a:pPr marL="0" lvl="0" indent="0" algn="ctr">
              <a:lnSpc>
                <a:spcPts val="3240"/>
              </a:lnSpc>
            </a:pPr>
            <a:r>
              <a:rPr lang="en-US" sz="2700">
                <a:solidFill>
                  <a:srgbClr val="FFFFFF"/>
                </a:solidFill>
                <a:latin typeface="Open Sauce SemiBold"/>
                <a:ea typeface="Open Sauce SemiBold"/>
                <a:cs typeface="Open Sauce SemiBold"/>
                <a:sym typeface="Open Sauce SemiBold"/>
              </a:rPr>
              <a:t>cases involve the amount of greenhouse gases in the atmosphere </a:t>
            </a:r>
          </a:p>
        </p:txBody>
      </p:sp>
      <p:sp>
        <p:nvSpPr>
          <p:cNvPr id="14" name="TextBox 14"/>
          <p:cNvSpPr txBox="1"/>
          <p:nvPr/>
        </p:nvSpPr>
        <p:spPr>
          <a:xfrm>
            <a:off x="1741710" y="6533540"/>
            <a:ext cx="3522911" cy="609206"/>
          </a:xfrm>
          <a:prstGeom prst="rect">
            <a:avLst/>
          </a:prstGeom>
        </p:spPr>
        <p:txBody>
          <a:bodyPr wrap="square" lIns="0" tIns="0" rIns="0" bIns="0" rtlCol="0" anchor="t">
            <a:spAutoFit/>
          </a:bodyPr>
          <a:lstStyle/>
          <a:p>
            <a:pPr algn="ctr">
              <a:lnSpc>
                <a:spcPts val="5180"/>
              </a:lnSpc>
            </a:pPr>
            <a:r>
              <a:rPr lang="en-US" sz="3700" b="1">
                <a:solidFill>
                  <a:srgbClr val="5FBFC6"/>
                </a:solidFill>
                <a:latin typeface="Open Sauce 1 Heavy"/>
                <a:ea typeface="Open Sauce 1 Heavy"/>
                <a:cs typeface="Open Sauce 1 Heavy"/>
                <a:sym typeface="Open Sauce 1 Heavy"/>
              </a:rPr>
              <a:t>MITIGATION</a:t>
            </a:r>
          </a:p>
        </p:txBody>
      </p:sp>
      <p:sp>
        <p:nvSpPr>
          <p:cNvPr id="15" name="Freeform 15"/>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616C6A"/>
                </a:solidFill>
                <a:latin typeface="Open Sauce 1 Italics"/>
                <a:ea typeface="Open Sauce 1 Italics"/>
                <a:cs typeface="Open Sauce 1 Italics"/>
                <a:sym typeface="Open Sauce 1 Italics"/>
              </a:rPr>
              <a:t>For more, see the </a:t>
            </a:r>
            <a:r>
              <a:rPr lang="en-US" sz="2499" i="1" u="sng" strike="noStrike">
                <a:solidFill>
                  <a:srgbClr val="616C6A"/>
                </a:solidFill>
                <a:latin typeface="Open Sauce 1 Italics"/>
                <a:ea typeface="Open Sauce 1 Italics"/>
                <a:cs typeface="Open Sauce 1 Italics"/>
                <a:sym typeface="Open Sauce 1 Italics"/>
                <a:hlinkClick r:id="rId6"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module.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175389" y="2058165"/>
            <a:ext cx="12035724" cy="7473667"/>
          </a:xfrm>
          <a:custGeom>
            <a:avLst/>
            <a:gdLst/>
            <a:ahLst/>
            <a:cxnLst/>
            <a:rect l="l" t="t" r="r" b="b"/>
            <a:pathLst>
              <a:path w="12035724" h="7473667">
                <a:moveTo>
                  <a:pt x="0" y="0"/>
                </a:moveTo>
                <a:lnTo>
                  <a:pt x="12035724" y="0"/>
                </a:lnTo>
                <a:lnTo>
                  <a:pt x="12035724" y="7473667"/>
                </a:lnTo>
                <a:lnTo>
                  <a:pt x="0" y="747366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2068140" y="4761828"/>
            <a:ext cx="2939924" cy="816889"/>
            <a:chOff x="0" y="0"/>
            <a:chExt cx="3919899" cy="1089186"/>
          </a:xfrm>
        </p:grpSpPr>
        <p:grpSp>
          <p:nvGrpSpPr>
            <p:cNvPr id="4" name="Group 4"/>
            <p:cNvGrpSpPr/>
            <p:nvPr/>
          </p:nvGrpSpPr>
          <p:grpSpPr>
            <a:xfrm>
              <a:off x="18139" y="652822"/>
              <a:ext cx="436940" cy="415772"/>
              <a:chOff x="0" y="0"/>
              <a:chExt cx="95842" cy="91199"/>
            </a:xfrm>
          </p:grpSpPr>
          <p:sp>
            <p:nvSpPr>
              <p:cNvPr id="5" name="Freeform 5"/>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EA4335"/>
              </a:solidFill>
            </p:spPr>
            <p:txBody>
              <a:bodyPr/>
              <a:lstStyle/>
              <a:p>
                <a:endParaRPr lang="en-US"/>
              </a:p>
            </p:txBody>
          </p:sp>
          <p:sp>
            <p:nvSpPr>
              <p:cNvPr id="6" name="TextBox 6"/>
              <p:cNvSpPr txBox="1"/>
              <p:nvPr/>
            </p:nvSpPr>
            <p:spPr>
              <a:xfrm>
                <a:off x="0" y="47625"/>
                <a:ext cx="95842" cy="43574"/>
              </a:xfrm>
              <a:prstGeom prst="rect">
                <a:avLst/>
              </a:prstGeom>
            </p:spPr>
            <p:txBody>
              <a:bodyPr lIns="45747" tIns="45747" rIns="45747" bIns="45747" rtlCol="0" anchor="ctr"/>
              <a:lstStyle/>
              <a:p>
                <a:pPr algn="ctr">
                  <a:lnSpc>
                    <a:spcPts val="2499"/>
                  </a:lnSpc>
                </a:pPr>
                <a:endParaRPr/>
              </a:p>
            </p:txBody>
          </p:sp>
        </p:grpSp>
        <p:grpSp>
          <p:nvGrpSpPr>
            <p:cNvPr id="7" name="Group 7"/>
            <p:cNvGrpSpPr/>
            <p:nvPr/>
          </p:nvGrpSpPr>
          <p:grpSpPr>
            <a:xfrm>
              <a:off x="0" y="0"/>
              <a:ext cx="436940" cy="415772"/>
              <a:chOff x="0" y="0"/>
              <a:chExt cx="95842" cy="91199"/>
            </a:xfrm>
          </p:grpSpPr>
          <p:sp>
            <p:nvSpPr>
              <p:cNvPr id="8" name="Freeform 8"/>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4285F4"/>
              </a:solidFill>
            </p:spPr>
            <p:txBody>
              <a:bodyPr/>
              <a:lstStyle/>
              <a:p>
                <a:endParaRPr lang="en-US"/>
              </a:p>
            </p:txBody>
          </p:sp>
          <p:sp>
            <p:nvSpPr>
              <p:cNvPr id="9" name="TextBox 9"/>
              <p:cNvSpPr txBox="1"/>
              <p:nvPr/>
            </p:nvSpPr>
            <p:spPr>
              <a:xfrm>
                <a:off x="0" y="47625"/>
                <a:ext cx="95842" cy="43574"/>
              </a:xfrm>
              <a:prstGeom prst="rect">
                <a:avLst/>
              </a:prstGeom>
            </p:spPr>
            <p:txBody>
              <a:bodyPr lIns="45747" tIns="45747" rIns="45747" bIns="45747" rtlCol="0" anchor="ctr"/>
              <a:lstStyle/>
              <a:p>
                <a:pPr algn="ctr">
                  <a:lnSpc>
                    <a:spcPts val="2499"/>
                  </a:lnSpc>
                </a:pPr>
                <a:endParaRPr/>
              </a:p>
            </p:txBody>
          </p:sp>
        </p:grpSp>
        <p:sp>
          <p:nvSpPr>
            <p:cNvPr id="10" name="TextBox 10"/>
            <p:cNvSpPr txBox="1"/>
            <p:nvPr/>
          </p:nvSpPr>
          <p:spPr>
            <a:xfrm>
              <a:off x="569379" y="-38100"/>
              <a:ext cx="3350520" cy="495209"/>
            </a:xfrm>
            <a:prstGeom prst="rect">
              <a:avLst/>
            </a:prstGeom>
          </p:spPr>
          <p:txBody>
            <a:bodyPr lIns="0" tIns="0" rIns="0" bIns="0" rtlCol="0" anchor="t">
              <a:spAutoFit/>
            </a:bodyPr>
            <a:lstStyle/>
            <a:p>
              <a:pPr algn="l">
                <a:lnSpc>
                  <a:spcPts val="3151"/>
                </a:lnSpc>
              </a:pPr>
              <a:r>
                <a:rPr lang="en-US" sz="2251">
                  <a:solidFill>
                    <a:srgbClr val="FFFFFF"/>
                  </a:solidFill>
                  <a:latin typeface="Open Sauce 1"/>
                  <a:ea typeface="Open Sauce 1"/>
                  <a:cs typeface="Open Sauce 1"/>
                  <a:sym typeface="Open Sauce 1"/>
                </a:rPr>
                <a:t>U.S. Litigation</a:t>
              </a:r>
            </a:p>
          </p:txBody>
        </p:sp>
        <p:sp>
          <p:nvSpPr>
            <p:cNvPr id="11" name="TextBox 11"/>
            <p:cNvSpPr txBox="1"/>
            <p:nvPr/>
          </p:nvSpPr>
          <p:spPr>
            <a:xfrm>
              <a:off x="569379" y="594032"/>
              <a:ext cx="3350520" cy="495154"/>
            </a:xfrm>
            <a:prstGeom prst="rect">
              <a:avLst/>
            </a:prstGeom>
          </p:spPr>
          <p:txBody>
            <a:bodyPr lIns="0" tIns="0" rIns="0" bIns="0" rtlCol="0" anchor="t">
              <a:spAutoFit/>
            </a:bodyPr>
            <a:lstStyle/>
            <a:p>
              <a:pPr algn="l">
                <a:lnSpc>
                  <a:spcPts val="3151"/>
                </a:lnSpc>
              </a:pPr>
              <a:r>
                <a:rPr lang="en-US" sz="2251">
                  <a:solidFill>
                    <a:srgbClr val="FFFFFF"/>
                  </a:solidFill>
                  <a:latin typeface="Open Sauce 1"/>
                  <a:ea typeface="Open Sauce 1"/>
                  <a:cs typeface="Open Sauce 1"/>
                  <a:sym typeface="Open Sauce 1"/>
                </a:rPr>
                <a:t>Global Litigation</a:t>
              </a:r>
            </a:p>
          </p:txBody>
        </p:sp>
      </p:grpSp>
      <p:sp>
        <p:nvSpPr>
          <p:cNvPr id="12" name="TextBox 12"/>
          <p:cNvSpPr txBox="1"/>
          <p:nvPr/>
        </p:nvSpPr>
        <p:spPr>
          <a:xfrm>
            <a:off x="13883419" y="4107381"/>
            <a:ext cx="327819" cy="1070768"/>
          </a:xfrm>
          <a:prstGeom prst="rect">
            <a:avLst/>
          </a:prstGeom>
        </p:spPr>
        <p:txBody>
          <a:bodyPr lIns="0" tIns="0" rIns="0" bIns="0" rtlCol="0" anchor="t">
            <a:spAutoFit/>
          </a:bodyPr>
          <a:lstStyle/>
          <a:p>
            <a:pPr algn="ctr">
              <a:lnSpc>
                <a:spcPts val="8706"/>
              </a:lnSpc>
              <a:spcBef>
                <a:spcPct val="0"/>
              </a:spcBef>
            </a:pPr>
            <a:r>
              <a:rPr lang="en-US" sz="6218">
                <a:solidFill>
                  <a:srgbClr val="B2D235"/>
                </a:solidFill>
                <a:latin typeface="Open Sauce 1"/>
                <a:ea typeface="Open Sauce 1"/>
                <a:cs typeface="Open Sauce 1"/>
                <a:sym typeface="Open Sauce 1"/>
              </a:rPr>
              <a:t>*</a:t>
            </a:r>
          </a:p>
        </p:txBody>
      </p:sp>
      <p:sp>
        <p:nvSpPr>
          <p:cNvPr id="13" name="TextBox 13"/>
          <p:cNvSpPr txBox="1"/>
          <p:nvPr/>
        </p:nvSpPr>
        <p:spPr>
          <a:xfrm>
            <a:off x="4617258" y="2362492"/>
            <a:ext cx="5151985" cy="437922"/>
          </a:xfrm>
          <a:prstGeom prst="rect">
            <a:avLst/>
          </a:prstGeom>
        </p:spPr>
        <p:txBody>
          <a:bodyPr lIns="0" tIns="0" rIns="0" bIns="0" rtlCol="0" anchor="t">
            <a:spAutoFit/>
          </a:bodyPr>
          <a:lstStyle/>
          <a:p>
            <a:pPr algn="ctr">
              <a:lnSpc>
                <a:spcPts val="3687"/>
              </a:lnSpc>
            </a:pPr>
            <a:r>
              <a:rPr lang="en-US" sz="2633" b="1">
                <a:solidFill>
                  <a:srgbClr val="FFFFFF"/>
                </a:solidFill>
                <a:latin typeface="Open Sauce 1 Bold"/>
                <a:ea typeface="Open Sauce 1 Bold"/>
                <a:cs typeface="Open Sauce 1 Bold"/>
                <a:sym typeface="Open Sauce 1 Bold"/>
              </a:rPr>
              <a:t>Climate Cases by Year Filed</a:t>
            </a:r>
          </a:p>
        </p:txBody>
      </p:sp>
      <p:sp>
        <p:nvSpPr>
          <p:cNvPr id="14" name="TextBox 14"/>
          <p:cNvSpPr txBox="1"/>
          <p:nvPr/>
        </p:nvSpPr>
        <p:spPr>
          <a:xfrm>
            <a:off x="6862533" y="9558821"/>
            <a:ext cx="661436" cy="409608"/>
          </a:xfrm>
          <a:prstGeom prst="rect">
            <a:avLst/>
          </a:prstGeom>
        </p:spPr>
        <p:txBody>
          <a:bodyPr lIns="0" tIns="0" rIns="0" bIns="0" rtlCol="0" anchor="t">
            <a:spAutoFit/>
          </a:bodyPr>
          <a:lstStyle/>
          <a:p>
            <a:pPr algn="ctr">
              <a:lnSpc>
                <a:spcPts val="2851"/>
              </a:lnSpc>
            </a:pPr>
            <a:r>
              <a:rPr lang="en-US" sz="2376">
                <a:solidFill>
                  <a:srgbClr val="FFFFFF"/>
                </a:solidFill>
                <a:latin typeface="Arial MT Pro"/>
                <a:ea typeface="Arial MT Pro"/>
                <a:cs typeface="Arial MT Pro"/>
                <a:sym typeface="Arial MT Pro"/>
              </a:rPr>
              <a:t>Year</a:t>
            </a:r>
          </a:p>
        </p:txBody>
      </p:sp>
      <p:sp>
        <p:nvSpPr>
          <p:cNvPr id="15" name="TextBox 15"/>
          <p:cNvSpPr txBox="1"/>
          <p:nvPr/>
        </p:nvSpPr>
        <p:spPr>
          <a:xfrm rot="-5400000">
            <a:off x="-454556" y="5590212"/>
            <a:ext cx="2556937" cy="409575"/>
          </a:xfrm>
          <a:prstGeom prst="rect">
            <a:avLst/>
          </a:prstGeom>
        </p:spPr>
        <p:txBody>
          <a:bodyPr lIns="0" tIns="0" rIns="0" bIns="0" rtlCol="0" anchor="t">
            <a:spAutoFit/>
          </a:bodyPr>
          <a:lstStyle/>
          <a:p>
            <a:pPr algn="just">
              <a:lnSpc>
                <a:spcPts val="2851"/>
              </a:lnSpc>
            </a:pPr>
            <a:r>
              <a:rPr lang="en-US" sz="2376">
                <a:solidFill>
                  <a:srgbClr val="FFFFFF"/>
                </a:solidFill>
                <a:latin typeface="Arial MT Pro"/>
                <a:ea typeface="Arial MT Pro"/>
                <a:cs typeface="Arial MT Pro"/>
                <a:sym typeface="Arial MT Pro"/>
              </a:rPr>
              <a:t>No. of Cases Filed</a:t>
            </a:r>
          </a:p>
        </p:txBody>
      </p:sp>
      <p:sp>
        <p:nvSpPr>
          <p:cNvPr id="16" name="TextBox 16"/>
          <p:cNvSpPr txBox="1"/>
          <p:nvPr/>
        </p:nvSpPr>
        <p:spPr>
          <a:xfrm>
            <a:off x="1028700" y="838293"/>
            <a:ext cx="13235046"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OVER TIME</a:t>
            </a:r>
          </a:p>
        </p:txBody>
      </p:sp>
      <p:sp>
        <p:nvSpPr>
          <p:cNvPr id="17" name="TextBox 17"/>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566060"/>
                </a:solidFill>
                <a:latin typeface="Open Sauce 1 Italics"/>
                <a:ea typeface="Open Sauce 1 Italics"/>
                <a:cs typeface="Open Sauce 1 Italics"/>
                <a:sym typeface="Open Sauce 1 Italics"/>
              </a:rPr>
              <a:t>For more, see the </a:t>
            </a:r>
            <a:r>
              <a:rPr lang="en-US" sz="2499" i="1" u="sng" strike="noStrike">
                <a:solidFill>
                  <a:srgbClr val="566060"/>
                </a:solidFill>
                <a:latin typeface="Open Sauce 1 Italics"/>
                <a:ea typeface="Open Sauce 1 Italics"/>
                <a:cs typeface="Open Sauce 1 Italics"/>
                <a:sym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566060"/>
                </a:solidFill>
                <a:latin typeface="Open Sauce 1 Italics"/>
                <a:ea typeface="Open Sauce 1 Italics"/>
                <a:cs typeface="Open Sauce 1 Italics"/>
                <a:sym typeface="Open Sauce 1 Italics"/>
              </a:rPr>
              <a:t> module.</a:t>
            </a:r>
          </a:p>
        </p:txBody>
      </p:sp>
      <p:sp>
        <p:nvSpPr>
          <p:cNvPr id="18" name="TextBox 18"/>
          <p:cNvSpPr txBox="1"/>
          <p:nvPr/>
        </p:nvSpPr>
        <p:spPr>
          <a:xfrm>
            <a:off x="14249338" y="4365975"/>
            <a:ext cx="3427126" cy="6906353"/>
          </a:xfrm>
          <a:prstGeom prst="rect">
            <a:avLst/>
          </a:prstGeom>
        </p:spPr>
        <p:txBody>
          <a:bodyPr lIns="0" tIns="0" rIns="0" bIns="0" rtlCol="0" anchor="t">
            <a:spAutoFit/>
          </a:bodyPr>
          <a:lstStyle/>
          <a:p>
            <a:pPr algn="l">
              <a:lnSpc>
                <a:spcPts val="2538"/>
              </a:lnSpc>
            </a:pPr>
            <a:r>
              <a:rPr lang="en-US" sz="2115">
                <a:solidFill>
                  <a:srgbClr val="D6E1D1"/>
                </a:solidFill>
                <a:latin typeface="Open Sauce 1"/>
                <a:ea typeface="Open Sauce 1"/>
                <a:cs typeface="Open Sauce 1"/>
                <a:sym typeface="Open Sauce 1"/>
              </a:rPr>
              <a:t>To be counted in this chart, an entry must:</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(1) be </a:t>
            </a:r>
            <a:r>
              <a:rPr lang="en-US" sz="2115" b="1">
                <a:solidFill>
                  <a:srgbClr val="62C7CE"/>
                </a:solidFill>
                <a:latin typeface="Open Sauce 1 Bold"/>
                <a:ea typeface="Open Sauce 1 Bold"/>
                <a:cs typeface="Open Sauce 1 Bold"/>
                <a:sym typeface="Open Sauce 1 Bold"/>
              </a:rPr>
              <a:t>judicial </a:t>
            </a:r>
            <a:r>
              <a:rPr lang="en-US" sz="2115">
                <a:solidFill>
                  <a:srgbClr val="D6E1D1"/>
                </a:solidFill>
                <a:latin typeface="Open Sauce 1"/>
                <a:ea typeface="Open Sauce 1"/>
                <a:cs typeface="Open Sauce 1"/>
                <a:sym typeface="Open Sauce 1"/>
              </a:rPr>
              <a:t>or quasi-judicial </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(2)</a:t>
            </a:r>
            <a:r>
              <a:rPr lang="en-US" sz="2115">
                <a:solidFill>
                  <a:srgbClr val="62C7CE"/>
                </a:solidFill>
                <a:latin typeface="Open Sauce 1"/>
                <a:ea typeface="Open Sauce 1"/>
                <a:cs typeface="Open Sauce 1"/>
                <a:sym typeface="Open Sauce 1"/>
              </a:rPr>
              <a:t> </a:t>
            </a:r>
            <a:r>
              <a:rPr lang="en-US" sz="2115" b="1">
                <a:solidFill>
                  <a:srgbClr val="62C7CE"/>
                </a:solidFill>
                <a:latin typeface="Open Sauce 1 Bold"/>
                <a:ea typeface="Open Sauce 1 Bold"/>
                <a:cs typeface="Open Sauce 1 Bold"/>
                <a:sym typeface="Open Sauce 1 Bold"/>
              </a:rPr>
              <a:t>climate change law, policy, or science must be a material issue</a:t>
            </a:r>
            <a:r>
              <a:rPr lang="en-US" sz="2115">
                <a:solidFill>
                  <a:srgbClr val="D6E1D1"/>
                </a:solidFill>
                <a:latin typeface="Open Sauce 1"/>
                <a:ea typeface="Open Sauce 1"/>
                <a:cs typeface="Open Sauce 1"/>
                <a:sym typeface="Open Sauce 1"/>
              </a:rPr>
              <a:t> of law or fact</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r>
              <a:rPr lang="en-US" sz="2115">
                <a:solidFill>
                  <a:srgbClr val="D6E1D1"/>
                </a:solidFill>
                <a:latin typeface="Open Sauce 1"/>
                <a:ea typeface="Open Sauce 1"/>
                <a:cs typeface="Open Sauce 1"/>
                <a:sym typeface="Open Sauce 1"/>
              </a:rPr>
              <a:t>For a detailed explanation of methodology, see https://www.climatecasechart.com/methodology </a:t>
            </a: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a:p>
            <a:pPr algn="l">
              <a:lnSpc>
                <a:spcPts val="2538"/>
              </a:lnSpc>
            </a:pPr>
            <a:endParaRPr lang="en-US" sz="2115">
              <a:solidFill>
                <a:srgbClr val="D6E1D1"/>
              </a:solidFill>
              <a:latin typeface="Open Sauce 1"/>
              <a:ea typeface="Open Sauce 1"/>
              <a:cs typeface="Open Sauce 1"/>
              <a:sym typeface="Open Sauce 1"/>
            </a:endParaRPr>
          </a:p>
        </p:txBody>
      </p:sp>
      <p:grpSp>
        <p:nvGrpSpPr>
          <p:cNvPr id="19" name="Group 19"/>
          <p:cNvGrpSpPr/>
          <p:nvPr/>
        </p:nvGrpSpPr>
        <p:grpSpPr>
          <a:xfrm>
            <a:off x="14263746" y="2243816"/>
            <a:ext cx="3760893" cy="1893559"/>
            <a:chOff x="0" y="0"/>
            <a:chExt cx="5014524" cy="2524746"/>
          </a:xfrm>
        </p:grpSpPr>
        <p:sp>
          <p:nvSpPr>
            <p:cNvPr id="20" name="TextBox 20"/>
            <p:cNvSpPr txBox="1"/>
            <p:nvPr/>
          </p:nvSpPr>
          <p:spPr>
            <a:xfrm>
              <a:off x="0" y="0"/>
              <a:ext cx="4921646" cy="1196908"/>
            </a:xfrm>
            <a:prstGeom prst="rect">
              <a:avLst/>
            </a:prstGeom>
          </p:spPr>
          <p:txBody>
            <a:bodyPr lIns="0" tIns="0" rIns="0" bIns="0" rtlCol="0" anchor="t">
              <a:spAutoFit/>
            </a:bodyPr>
            <a:lstStyle/>
            <a:p>
              <a:pPr marL="0" lvl="0" indent="0" algn="l">
                <a:lnSpc>
                  <a:spcPts val="7149"/>
                </a:lnSpc>
              </a:pPr>
              <a:r>
                <a:rPr lang="en-US" sz="5957" b="1">
                  <a:solidFill>
                    <a:srgbClr val="B2D235"/>
                  </a:solidFill>
                  <a:latin typeface="Open Sauce 1 Heavy"/>
                  <a:ea typeface="Open Sauce 1 Heavy"/>
                  <a:cs typeface="Open Sauce 1 Heavy"/>
                  <a:sym typeface="Open Sauce 1 Heavy"/>
                </a:rPr>
                <a:t>3,300+</a:t>
              </a:r>
            </a:p>
          </p:txBody>
        </p:sp>
        <p:sp>
          <p:nvSpPr>
            <p:cNvPr id="21" name="TextBox 21"/>
            <p:cNvSpPr txBox="1"/>
            <p:nvPr/>
          </p:nvSpPr>
          <p:spPr>
            <a:xfrm>
              <a:off x="0" y="1226015"/>
              <a:ext cx="5014524" cy="1298731"/>
            </a:xfrm>
            <a:prstGeom prst="rect">
              <a:avLst/>
            </a:prstGeom>
          </p:spPr>
          <p:txBody>
            <a:bodyPr lIns="0" tIns="0" rIns="0" bIns="0" rtlCol="0" anchor="t">
              <a:spAutoFit/>
            </a:bodyPr>
            <a:lstStyle/>
            <a:p>
              <a:pPr marL="0" lvl="0" indent="0" algn="l">
                <a:lnSpc>
                  <a:spcPts val="3895"/>
                </a:lnSpc>
              </a:pPr>
              <a:r>
                <a:rPr lang="en-US" sz="3246" b="1">
                  <a:solidFill>
                    <a:srgbClr val="FFFFFF"/>
                  </a:solidFill>
                  <a:latin typeface="Open Sauce 1 Heavy"/>
                  <a:ea typeface="Open Sauce 1 Heavy"/>
                  <a:cs typeface="Open Sauce 1 Heavy"/>
                  <a:sym typeface="Open Sauce 1 Heavy"/>
                </a:rPr>
                <a:t>CASES AS OF JANUARY 2026</a:t>
              </a:r>
            </a:p>
          </p:txBody>
        </p:sp>
      </p:grpSp>
      <p:sp>
        <p:nvSpPr>
          <p:cNvPr id="22" name="Freeform 22"/>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3" name="TextBox 23"/>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January 2026.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850317" y="1728436"/>
            <a:ext cx="16587365" cy="8145208"/>
          </a:xfrm>
          <a:custGeom>
            <a:avLst/>
            <a:gdLst/>
            <a:ahLst/>
            <a:cxnLst/>
            <a:rect l="l" t="t" r="r" b="b"/>
            <a:pathLst>
              <a:path w="16587365" h="8145208">
                <a:moveTo>
                  <a:pt x="0" y="0"/>
                </a:moveTo>
                <a:lnTo>
                  <a:pt x="16587366" y="0"/>
                </a:lnTo>
                <a:lnTo>
                  <a:pt x="16587366" y="8145208"/>
                </a:lnTo>
                <a:lnTo>
                  <a:pt x="0" y="814520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835198"/>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CLIMATE CASES BY COUNTRY</a:t>
            </a:r>
          </a:p>
        </p:txBody>
      </p:sp>
      <p:sp>
        <p:nvSpPr>
          <p:cNvPr id="4" name="TextBox 4"/>
          <p:cNvSpPr txBox="1"/>
          <p:nvPr/>
        </p:nvSpPr>
        <p:spPr>
          <a:xfrm>
            <a:off x="878892" y="5753437"/>
            <a:ext cx="2004381" cy="628606"/>
          </a:xfrm>
          <a:prstGeom prst="rect">
            <a:avLst/>
          </a:prstGeom>
        </p:spPr>
        <p:txBody>
          <a:bodyPr lIns="0" tIns="0" rIns="0" bIns="0" rtlCol="0" anchor="t">
            <a:spAutoFit/>
          </a:bodyPr>
          <a:lstStyle/>
          <a:p>
            <a:pPr algn="l">
              <a:lnSpc>
                <a:spcPts val="2493"/>
              </a:lnSpc>
            </a:pPr>
            <a:r>
              <a:rPr lang="en-US" sz="2077" b="1">
                <a:solidFill>
                  <a:srgbClr val="FFFFFF"/>
                </a:solidFill>
                <a:latin typeface="Open Sauce 1 Medium"/>
                <a:ea typeface="Open Sauce 1 Medium"/>
                <a:cs typeface="Open Sauce 1 Medium"/>
                <a:sym typeface="Open Sauce 1 Medium"/>
              </a:rPr>
              <a:t>Number of climate cases</a:t>
            </a:r>
          </a:p>
        </p:txBody>
      </p:sp>
      <p:grpSp>
        <p:nvGrpSpPr>
          <p:cNvPr id="5" name="Group 5"/>
          <p:cNvGrpSpPr/>
          <p:nvPr/>
        </p:nvGrpSpPr>
        <p:grpSpPr>
          <a:xfrm>
            <a:off x="878892" y="6547866"/>
            <a:ext cx="1385330" cy="2377059"/>
            <a:chOff x="0" y="0"/>
            <a:chExt cx="1847106" cy="3169412"/>
          </a:xfrm>
        </p:grpSpPr>
        <p:grpSp>
          <p:nvGrpSpPr>
            <p:cNvPr id="6" name="Group 6"/>
            <p:cNvGrpSpPr/>
            <p:nvPr/>
          </p:nvGrpSpPr>
          <p:grpSpPr>
            <a:xfrm>
              <a:off x="0" y="0"/>
              <a:ext cx="551463" cy="553355"/>
              <a:chOff x="0" y="0"/>
              <a:chExt cx="96206" cy="96536"/>
            </a:xfrm>
          </p:grpSpPr>
          <p:sp>
            <p:nvSpPr>
              <p:cNvPr id="7" name="Freeform 7"/>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D1DBDD"/>
              </a:solidFill>
              <a:ln w="9525" cap="sq">
                <a:solidFill>
                  <a:srgbClr val="F5F6F5"/>
                </a:solidFill>
                <a:prstDash val="solid"/>
                <a:miter/>
              </a:ln>
            </p:spPr>
            <p:txBody>
              <a:bodyPr/>
              <a:lstStyle/>
              <a:p>
                <a:endParaRPr lang="en-US"/>
              </a:p>
            </p:txBody>
          </p:sp>
          <p:sp>
            <p:nvSpPr>
              <p:cNvPr id="8" name="TextBox 8"/>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9" name="TextBox 9"/>
            <p:cNvSpPr txBox="1"/>
            <p:nvPr/>
          </p:nvSpPr>
          <p:spPr>
            <a:xfrm>
              <a:off x="694556" y="22936"/>
              <a:ext cx="278443" cy="459902"/>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0</a:t>
              </a:r>
            </a:p>
          </p:txBody>
        </p:sp>
        <p:grpSp>
          <p:nvGrpSpPr>
            <p:cNvPr id="10" name="Group 10"/>
            <p:cNvGrpSpPr/>
            <p:nvPr/>
          </p:nvGrpSpPr>
          <p:grpSpPr>
            <a:xfrm>
              <a:off x="0" y="654014"/>
              <a:ext cx="551463" cy="553355"/>
              <a:chOff x="0" y="0"/>
              <a:chExt cx="96206" cy="96536"/>
            </a:xfrm>
          </p:grpSpPr>
          <p:sp>
            <p:nvSpPr>
              <p:cNvPr id="11" name="Freeform 11"/>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F7FCF0"/>
              </a:solidFill>
              <a:ln w="9525" cap="sq">
                <a:solidFill>
                  <a:srgbClr val="F5F6F5"/>
                </a:solidFill>
                <a:prstDash val="solid"/>
                <a:miter/>
              </a:ln>
            </p:spPr>
            <p:txBody>
              <a:bodyPr/>
              <a:lstStyle/>
              <a:p>
                <a:endParaRPr lang="en-US"/>
              </a:p>
            </p:txBody>
          </p:sp>
          <p:sp>
            <p:nvSpPr>
              <p:cNvPr id="12" name="TextBox 12"/>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13" name="TextBox 13"/>
            <p:cNvSpPr txBox="1"/>
            <p:nvPr/>
          </p:nvSpPr>
          <p:spPr>
            <a:xfrm>
              <a:off x="694556" y="676951"/>
              <a:ext cx="601823" cy="459902"/>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1-5</a:t>
              </a:r>
            </a:p>
          </p:txBody>
        </p:sp>
        <p:grpSp>
          <p:nvGrpSpPr>
            <p:cNvPr id="14" name="Group 14"/>
            <p:cNvGrpSpPr/>
            <p:nvPr/>
          </p:nvGrpSpPr>
          <p:grpSpPr>
            <a:xfrm>
              <a:off x="0" y="1308028"/>
              <a:ext cx="551463" cy="553355"/>
              <a:chOff x="0" y="0"/>
              <a:chExt cx="96206" cy="96536"/>
            </a:xfrm>
          </p:grpSpPr>
          <p:sp>
            <p:nvSpPr>
              <p:cNvPr id="15" name="Freeform 15"/>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EDF8B1"/>
              </a:solidFill>
              <a:ln w="9525" cap="sq">
                <a:solidFill>
                  <a:srgbClr val="F5F6F5"/>
                </a:solidFill>
                <a:prstDash val="solid"/>
                <a:miter/>
              </a:ln>
            </p:spPr>
            <p:txBody>
              <a:bodyPr/>
              <a:lstStyle/>
              <a:p>
                <a:endParaRPr lang="en-US"/>
              </a:p>
            </p:txBody>
          </p:sp>
          <p:sp>
            <p:nvSpPr>
              <p:cNvPr id="16" name="TextBox 16"/>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17" name="TextBox 17"/>
            <p:cNvSpPr txBox="1"/>
            <p:nvPr/>
          </p:nvSpPr>
          <p:spPr>
            <a:xfrm>
              <a:off x="694556" y="1330965"/>
              <a:ext cx="882263"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6-10</a:t>
              </a:r>
            </a:p>
          </p:txBody>
        </p:sp>
        <p:grpSp>
          <p:nvGrpSpPr>
            <p:cNvPr id="18" name="Group 18"/>
            <p:cNvGrpSpPr/>
            <p:nvPr/>
          </p:nvGrpSpPr>
          <p:grpSpPr>
            <a:xfrm>
              <a:off x="0" y="1962043"/>
              <a:ext cx="551463" cy="553355"/>
              <a:chOff x="0" y="0"/>
              <a:chExt cx="96206" cy="96536"/>
            </a:xfrm>
          </p:grpSpPr>
          <p:sp>
            <p:nvSpPr>
              <p:cNvPr id="19" name="Freeform 19"/>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B2DF8A"/>
              </a:solidFill>
              <a:ln w="9525" cap="sq">
                <a:solidFill>
                  <a:srgbClr val="F5F6F5"/>
                </a:solidFill>
                <a:prstDash val="solid"/>
                <a:miter/>
              </a:ln>
            </p:spPr>
            <p:txBody>
              <a:bodyPr/>
              <a:lstStyle/>
              <a:p>
                <a:endParaRPr lang="en-US"/>
              </a:p>
            </p:txBody>
          </p:sp>
          <p:sp>
            <p:nvSpPr>
              <p:cNvPr id="20" name="TextBox 20"/>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21" name="TextBox 21"/>
            <p:cNvSpPr txBox="1"/>
            <p:nvPr/>
          </p:nvSpPr>
          <p:spPr>
            <a:xfrm>
              <a:off x="694556" y="1984979"/>
              <a:ext cx="106018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11-20</a:t>
              </a:r>
            </a:p>
          </p:txBody>
        </p:sp>
        <p:grpSp>
          <p:nvGrpSpPr>
            <p:cNvPr id="22" name="Group 22"/>
            <p:cNvGrpSpPr/>
            <p:nvPr/>
          </p:nvGrpSpPr>
          <p:grpSpPr>
            <a:xfrm>
              <a:off x="0" y="2616057"/>
              <a:ext cx="551463" cy="553355"/>
              <a:chOff x="0" y="0"/>
              <a:chExt cx="96206" cy="96536"/>
            </a:xfrm>
          </p:grpSpPr>
          <p:sp>
            <p:nvSpPr>
              <p:cNvPr id="23" name="Freeform 23"/>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65BE5F"/>
              </a:solidFill>
              <a:ln w="9525" cap="sq">
                <a:solidFill>
                  <a:srgbClr val="F5F6F5"/>
                </a:solidFill>
                <a:prstDash val="solid"/>
                <a:miter/>
              </a:ln>
            </p:spPr>
            <p:txBody>
              <a:bodyPr/>
              <a:lstStyle/>
              <a:p>
                <a:endParaRPr lang="en-US"/>
              </a:p>
            </p:txBody>
          </p:sp>
          <p:sp>
            <p:nvSpPr>
              <p:cNvPr id="24" name="TextBox 24"/>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25" name="TextBox 25"/>
            <p:cNvSpPr txBox="1"/>
            <p:nvPr/>
          </p:nvSpPr>
          <p:spPr>
            <a:xfrm>
              <a:off x="694556" y="2638993"/>
              <a:ext cx="115255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21-50</a:t>
              </a:r>
            </a:p>
          </p:txBody>
        </p:sp>
      </p:grpSp>
      <p:grpSp>
        <p:nvGrpSpPr>
          <p:cNvPr id="26" name="Group 26"/>
          <p:cNvGrpSpPr/>
          <p:nvPr/>
        </p:nvGrpSpPr>
        <p:grpSpPr>
          <a:xfrm>
            <a:off x="2443276" y="6547866"/>
            <a:ext cx="2977701" cy="1887254"/>
            <a:chOff x="0" y="0"/>
            <a:chExt cx="3970268" cy="2516339"/>
          </a:xfrm>
        </p:grpSpPr>
        <p:grpSp>
          <p:nvGrpSpPr>
            <p:cNvPr id="27" name="Group 27"/>
            <p:cNvGrpSpPr/>
            <p:nvPr/>
          </p:nvGrpSpPr>
          <p:grpSpPr>
            <a:xfrm>
              <a:off x="0" y="0"/>
              <a:ext cx="551463" cy="553355"/>
              <a:chOff x="0" y="0"/>
              <a:chExt cx="96206" cy="96536"/>
            </a:xfrm>
          </p:grpSpPr>
          <p:sp>
            <p:nvSpPr>
              <p:cNvPr id="28" name="Freeform 28"/>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39B185"/>
              </a:solidFill>
              <a:ln w="9525" cap="sq">
                <a:solidFill>
                  <a:srgbClr val="F5F6F5"/>
                </a:solidFill>
                <a:prstDash val="solid"/>
                <a:miter/>
              </a:ln>
            </p:spPr>
            <p:txBody>
              <a:bodyPr/>
              <a:lstStyle/>
              <a:p>
                <a:endParaRPr lang="en-US"/>
              </a:p>
            </p:txBody>
          </p:sp>
          <p:sp>
            <p:nvSpPr>
              <p:cNvPr id="29" name="TextBox 29"/>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0" name="TextBox 30"/>
            <p:cNvSpPr txBox="1"/>
            <p:nvPr/>
          </p:nvSpPr>
          <p:spPr>
            <a:xfrm>
              <a:off x="694556" y="22936"/>
              <a:ext cx="1340620"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51-100</a:t>
              </a:r>
            </a:p>
          </p:txBody>
        </p:sp>
        <p:grpSp>
          <p:nvGrpSpPr>
            <p:cNvPr id="31" name="Group 31"/>
            <p:cNvGrpSpPr/>
            <p:nvPr/>
          </p:nvGrpSpPr>
          <p:grpSpPr>
            <a:xfrm>
              <a:off x="0" y="654014"/>
              <a:ext cx="551463" cy="553355"/>
              <a:chOff x="0" y="0"/>
              <a:chExt cx="96206" cy="96536"/>
            </a:xfrm>
          </p:grpSpPr>
          <p:sp>
            <p:nvSpPr>
              <p:cNvPr id="32" name="Freeform 32"/>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4EB3D3"/>
              </a:solidFill>
              <a:ln w="9525" cap="sq">
                <a:solidFill>
                  <a:srgbClr val="F5F6F5"/>
                </a:solidFill>
                <a:prstDash val="solid"/>
                <a:miter/>
              </a:ln>
            </p:spPr>
            <p:txBody>
              <a:bodyPr/>
              <a:lstStyle/>
              <a:p>
                <a:endParaRPr lang="en-US"/>
              </a:p>
            </p:txBody>
          </p:sp>
          <p:sp>
            <p:nvSpPr>
              <p:cNvPr id="33" name="TextBox 33"/>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4" name="TextBox 34"/>
            <p:cNvSpPr txBox="1"/>
            <p:nvPr/>
          </p:nvSpPr>
          <p:spPr>
            <a:xfrm>
              <a:off x="694556" y="676951"/>
              <a:ext cx="1619063" cy="45985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101-200</a:t>
              </a:r>
            </a:p>
          </p:txBody>
        </p:sp>
        <p:grpSp>
          <p:nvGrpSpPr>
            <p:cNvPr id="35" name="Group 35"/>
            <p:cNvGrpSpPr/>
            <p:nvPr/>
          </p:nvGrpSpPr>
          <p:grpSpPr>
            <a:xfrm>
              <a:off x="0" y="1308028"/>
              <a:ext cx="551463" cy="553355"/>
              <a:chOff x="0" y="0"/>
              <a:chExt cx="96206" cy="96536"/>
            </a:xfrm>
          </p:grpSpPr>
          <p:sp>
            <p:nvSpPr>
              <p:cNvPr id="36" name="Freeform 36"/>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0570B0"/>
              </a:solidFill>
              <a:ln w="9525" cap="sq">
                <a:solidFill>
                  <a:srgbClr val="F5F6F5"/>
                </a:solidFill>
                <a:prstDash val="solid"/>
                <a:miter/>
              </a:ln>
            </p:spPr>
            <p:txBody>
              <a:bodyPr/>
              <a:lstStyle/>
              <a:p>
                <a:endParaRPr lang="en-US"/>
              </a:p>
            </p:txBody>
          </p:sp>
          <p:sp>
            <p:nvSpPr>
              <p:cNvPr id="37" name="TextBox 37"/>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38" name="TextBox 38"/>
            <p:cNvSpPr txBox="1"/>
            <p:nvPr/>
          </p:nvSpPr>
          <p:spPr>
            <a:xfrm>
              <a:off x="694556" y="1330965"/>
              <a:ext cx="3275713" cy="45982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166 (Australia)</a:t>
              </a:r>
            </a:p>
          </p:txBody>
        </p:sp>
        <p:grpSp>
          <p:nvGrpSpPr>
            <p:cNvPr id="39" name="Group 39"/>
            <p:cNvGrpSpPr/>
            <p:nvPr/>
          </p:nvGrpSpPr>
          <p:grpSpPr>
            <a:xfrm>
              <a:off x="0" y="1962984"/>
              <a:ext cx="551463" cy="553355"/>
              <a:chOff x="0" y="0"/>
              <a:chExt cx="96206" cy="96536"/>
            </a:xfrm>
          </p:grpSpPr>
          <p:sp>
            <p:nvSpPr>
              <p:cNvPr id="40" name="Freeform 40"/>
              <p:cNvSpPr/>
              <p:nvPr/>
            </p:nvSpPr>
            <p:spPr>
              <a:xfrm>
                <a:off x="0" y="0"/>
                <a:ext cx="96206" cy="96536"/>
              </a:xfrm>
              <a:custGeom>
                <a:avLst/>
                <a:gdLst/>
                <a:ahLst/>
                <a:cxnLst/>
                <a:rect l="l" t="t" r="r" b="b"/>
                <a:pathLst>
                  <a:path w="96206" h="96536">
                    <a:moveTo>
                      <a:pt x="0" y="0"/>
                    </a:moveTo>
                    <a:lnTo>
                      <a:pt x="96206" y="0"/>
                    </a:lnTo>
                    <a:lnTo>
                      <a:pt x="96206" y="96536"/>
                    </a:lnTo>
                    <a:lnTo>
                      <a:pt x="0" y="96536"/>
                    </a:lnTo>
                    <a:close/>
                  </a:path>
                </a:pathLst>
              </a:custGeom>
              <a:solidFill>
                <a:srgbClr val="253494"/>
              </a:solidFill>
              <a:ln w="9525" cap="sq">
                <a:solidFill>
                  <a:srgbClr val="F5F6F5"/>
                </a:solidFill>
                <a:prstDash val="solid"/>
                <a:miter/>
              </a:ln>
            </p:spPr>
            <p:txBody>
              <a:bodyPr/>
              <a:lstStyle/>
              <a:p>
                <a:endParaRPr lang="en-US"/>
              </a:p>
            </p:txBody>
          </p:sp>
          <p:sp>
            <p:nvSpPr>
              <p:cNvPr id="41" name="TextBox 41"/>
              <p:cNvSpPr txBox="1"/>
              <p:nvPr/>
            </p:nvSpPr>
            <p:spPr>
              <a:xfrm>
                <a:off x="0" y="47625"/>
                <a:ext cx="96206" cy="48911"/>
              </a:xfrm>
              <a:prstGeom prst="rect">
                <a:avLst/>
              </a:prstGeom>
            </p:spPr>
            <p:txBody>
              <a:bodyPr lIns="57519" tIns="57519" rIns="57519" bIns="57519" rtlCol="0" anchor="ctr"/>
              <a:lstStyle/>
              <a:p>
                <a:pPr algn="ctr">
                  <a:lnSpc>
                    <a:spcPts val="2199"/>
                  </a:lnSpc>
                </a:pPr>
                <a:endParaRPr/>
              </a:p>
            </p:txBody>
          </p:sp>
        </p:grpSp>
        <p:sp>
          <p:nvSpPr>
            <p:cNvPr id="42" name="TextBox 42"/>
            <p:cNvSpPr txBox="1"/>
            <p:nvPr/>
          </p:nvSpPr>
          <p:spPr>
            <a:xfrm>
              <a:off x="694556" y="1985920"/>
              <a:ext cx="1929088" cy="459828"/>
            </a:xfrm>
            <a:prstGeom prst="rect">
              <a:avLst/>
            </a:prstGeom>
          </p:spPr>
          <p:txBody>
            <a:bodyPr lIns="0" tIns="0" rIns="0" bIns="0" rtlCol="0" anchor="t">
              <a:spAutoFit/>
            </a:bodyPr>
            <a:lstStyle/>
            <a:p>
              <a:pPr algn="l">
                <a:lnSpc>
                  <a:spcPts val="2908"/>
                </a:lnSpc>
              </a:pPr>
              <a:r>
                <a:rPr lang="en-US" sz="2077">
                  <a:solidFill>
                    <a:srgbClr val="FFFFFF"/>
                  </a:solidFill>
                  <a:latin typeface="Open Sauce 1"/>
                  <a:ea typeface="Open Sauce 1"/>
                  <a:cs typeface="Open Sauce 1"/>
                  <a:sym typeface="Open Sauce 1"/>
                </a:rPr>
                <a:t>1993 (U.S.)</a:t>
              </a:r>
            </a:p>
          </p:txBody>
        </p:sp>
      </p:grpSp>
      <p:sp>
        <p:nvSpPr>
          <p:cNvPr id="43" name="TextBox 43"/>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44" name="Freeform 44"/>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9217621" y="288896"/>
            <a:ext cx="8740110" cy="330200"/>
          </a:xfrm>
          <a:prstGeom prst="rect">
            <a:avLst/>
          </a:prstGeom>
        </p:spPr>
        <p:txBody>
          <a:bodyPr lIns="0" tIns="0" rIns="0" bIns="0" rtlCol="0" anchor="t">
            <a:spAutoFit/>
          </a:bodyPr>
          <a:lstStyle/>
          <a:p>
            <a:pPr marL="0" lvl="1" indent="0" algn="l">
              <a:lnSpc>
                <a:spcPts val="2499"/>
              </a:lnSpc>
              <a:spcBef>
                <a:spcPct val="0"/>
              </a:spcBef>
            </a:pPr>
            <a:r>
              <a:rPr lang="en-US" sz="2499" i="1" u="none" strike="noStrike">
                <a:solidFill>
                  <a:srgbClr val="D6E1D1">
                    <a:alpha val="33725"/>
                  </a:srgbClr>
                </a:solidFill>
                <a:latin typeface="Open Sauce 1 Italics"/>
                <a:ea typeface="Open Sauce 1 Italics"/>
                <a:cs typeface="Open Sauce 1 Italics"/>
                <a:sym typeface="Open Sauce 1 Italics"/>
              </a:rPr>
              <a:t>For more, see </a:t>
            </a:r>
            <a:r>
              <a:rPr lang="en-US" sz="2499" i="1" u="none" strike="noStrike">
                <a:solidFill>
                  <a:srgbClr val="616C6A"/>
                </a:solidFill>
                <a:latin typeface="Open Sauce 1 Italics"/>
                <a:ea typeface="Open Sauce 1 Italics"/>
                <a:cs typeface="Open Sauce 1 Italics"/>
                <a:sym typeface="Open Sauce 1 Italics"/>
              </a:rPr>
              <a:t>the </a:t>
            </a:r>
            <a:r>
              <a:rPr lang="en-US" sz="2499" i="1" u="sng" strike="noStrike">
                <a:solidFill>
                  <a:srgbClr val="616C6A"/>
                </a:solidFill>
                <a:latin typeface="Open Sauce 1 Italics"/>
                <a:ea typeface="Open Sauce 1 Italics"/>
                <a:cs typeface="Open Sauce 1 Italics"/>
                <a:sym typeface="Open Sauce 1 Italics"/>
                <a:hlinkClick r:id="rId2"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i="1" u="none" strike="noStrike">
                <a:solidFill>
                  <a:srgbClr val="616C6A"/>
                </a:solidFill>
                <a:latin typeface="Open Sauce 1 Italics"/>
                <a:ea typeface="Open Sauce 1 Italics"/>
                <a:cs typeface="Open Sauce 1 Italics"/>
                <a:sym typeface="Open Sauce 1 Italics"/>
              </a:rPr>
              <a:t> </a:t>
            </a:r>
            <a:r>
              <a:rPr lang="en-US" sz="2499" i="1" u="none" strike="noStrike">
                <a:solidFill>
                  <a:srgbClr val="D6E1D1">
                    <a:alpha val="33725"/>
                  </a:srgbClr>
                </a:solidFill>
                <a:latin typeface="Open Sauce 1 Italics"/>
                <a:ea typeface="Open Sauce 1 Italics"/>
                <a:cs typeface="Open Sauce 1 Italics"/>
                <a:sym typeface="Open Sauce 1 Italics"/>
              </a:rPr>
              <a:t>module.</a:t>
            </a:r>
          </a:p>
        </p:txBody>
      </p:sp>
      <p:sp>
        <p:nvSpPr>
          <p:cNvPr id="3" name="Freeform 3"/>
          <p:cNvSpPr/>
          <p:nvPr/>
        </p:nvSpPr>
        <p:spPr>
          <a:xfrm>
            <a:off x="2877870" y="2005567"/>
            <a:ext cx="12964346" cy="8016288"/>
          </a:xfrm>
          <a:custGeom>
            <a:avLst/>
            <a:gdLst/>
            <a:ahLst/>
            <a:cxnLst/>
            <a:rect l="l" t="t" r="r" b="b"/>
            <a:pathLst>
              <a:path w="12964346" h="8016288">
                <a:moveTo>
                  <a:pt x="0" y="0"/>
                </a:moveTo>
                <a:lnTo>
                  <a:pt x="12964347" y="0"/>
                </a:lnTo>
                <a:lnTo>
                  <a:pt x="12964347" y="8016287"/>
                </a:lnTo>
                <a:lnTo>
                  <a:pt x="0" y="8016287"/>
                </a:lnTo>
                <a:lnTo>
                  <a:pt x="0" y="0"/>
                </a:lnTo>
                <a:close/>
              </a:path>
            </a:pathLst>
          </a:custGeom>
          <a:blipFill>
            <a:blip r:embed="rId3"/>
            <a:stretch>
              <a:fillRect/>
            </a:stretch>
          </a:blipFill>
        </p:spPr>
        <p:txBody>
          <a:bodyPr/>
          <a:lstStyle/>
          <a:p>
            <a:endParaRPr lang="en-US"/>
          </a:p>
        </p:txBody>
      </p:sp>
      <p:sp>
        <p:nvSpPr>
          <p:cNvPr id="4" name="Freeform 4"/>
          <p:cNvSpPr/>
          <p:nvPr/>
        </p:nvSpPr>
        <p:spPr>
          <a:xfrm>
            <a:off x="3591473" y="2453324"/>
            <a:ext cx="11537141" cy="7120773"/>
          </a:xfrm>
          <a:custGeom>
            <a:avLst/>
            <a:gdLst/>
            <a:ahLst/>
            <a:cxnLst/>
            <a:rect l="l" t="t" r="r" b="b"/>
            <a:pathLst>
              <a:path w="11537141" h="7120773">
                <a:moveTo>
                  <a:pt x="0" y="0"/>
                </a:moveTo>
                <a:lnTo>
                  <a:pt x="11537141" y="0"/>
                </a:lnTo>
                <a:lnTo>
                  <a:pt x="11537141" y="7120773"/>
                </a:lnTo>
                <a:lnTo>
                  <a:pt x="0" y="7120773"/>
                </a:lnTo>
                <a:lnTo>
                  <a:pt x="0" y="0"/>
                </a:lnTo>
                <a:close/>
              </a:path>
            </a:pathLst>
          </a:custGeom>
          <a:blipFill>
            <a:blip r:embed="rId4"/>
            <a:stretch>
              <a:fillRect/>
            </a:stretch>
          </a:blipFill>
        </p:spPr>
        <p:txBody>
          <a:bodyPr/>
          <a:lstStyle/>
          <a:p>
            <a:endParaRPr lang="en-US"/>
          </a:p>
        </p:txBody>
      </p:sp>
      <p:sp>
        <p:nvSpPr>
          <p:cNvPr id="5" name="AutoShape 5"/>
          <p:cNvSpPr/>
          <p:nvPr/>
        </p:nvSpPr>
        <p:spPr>
          <a:xfrm flipH="1" flipV="1">
            <a:off x="9277526" y="2407837"/>
            <a:ext cx="2812884" cy="4624"/>
          </a:xfrm>
          <a:prstGeom prst="line">
            <a:avLst/>
          </a:prstGeom>
          <a:ln w="19050" cap="flat">
            <a:solidFill>
              <a:srgbClr val="FFFFFF"/>
            </a:solidFill>
            <a:prstDash val="solid"/>
            <a:headEnd type="none" w="sm" len="sm"/>
            <a:tailEnd type="oval" w="lg" len="lg"/>
          </a:ln>
        </p:spPr>
        <p:txBody>
          <a:bodyPr/>
          <a:lstStyle/>
          <a:p>
            <a:endParaRPr lang="en-US"/>
          </a:p>
        </p:txBody>
      </p:sp>
      <p:sp>
        <p:nvSpPr>
          <p:cNvPr id="6" name="AutoShape 6"/>
          <p:cNvSpPr/>
          <p:nvPr/>
        </p:nvSpPr>
        <p:spPr>
          <a:xfrm flipH="1" flipV="1">
            <a:off x="10110105" y="3981565"/>
            <a:ext cx="3882056" cy="0"/>
          </a:xfrm>
          <a:prstGeom prst="line">
            <a:avLst/>
          </a:prstGeom>
          <a:ln w="19050" cap="flat">
            <a:solidFill>
              <a:srgbClr val="FFFFFF"/>
            </a:solidFill>
            <a:prstDash val="solid"/>
            <a:headEnd type="none" w="sm" len="sm"/>
            <a:tailEnd type="oval" w="lg" len="lg"/>
          </a:ln>
        </p:spPr>
        <p:txBody>
          <a:bodyPr/>
          <a:lstStyle/>
          <a:p>
            <a:endParaRPr lang="en-US"/>
          </a:p>
        </p:txBody>
      </p:sp>
      <p:sp>
        <p:nvSpPr>
          <p:cNvPr id="7" name="AutoShape 7"/>
          <p:cNvSpPr/>
          <p:nvPr/>
        </p:nvSpPr>
        <p:spPr>
          <a:xfrm flipH="1">
            <a:off x="10766070" y="7418599"/>
            <a:ext cx="3160971" cy="9801"/>
          </a:xfrm>
          <a:prstGeom prst="line">
            <a:avLst/>
          </a:prstGeom>
          <a:ln w="19050" cap="flat">
            <a:solidFill>
              <a:srgbClr val="FFFFFF"/>
            </a:solidFill>
            <a:prstDash val="solid"/>
            <a:headEnd type="none" w="sm" len="sm"/>
            <a:tailEnd type="oval" w="lg" len="lg"/>
          </a:ln>
        </p:spPr>
        <p:txBody>
          <a:bodyPr/>
          <a:lstStyle/>
          <a:p>
            <a:endParaRPr lang="en-US"/>
          </a:p>
        </p:txBody>
      </p:sp>
      <p:sp>
        <p:nvSpPr>
          <p:cNvPr id="8" name="AutoShape 8"/>
          <p:cNvSpPr/>
          <p:nvPr/>
        </p:nvSpPr>
        <p:spPr>
          <a:xfrm flipH="1">
            <a:off x="4508513" y="8800678"/>
            <a:ext cx="4506685" cy="5164"/>
          </a:xfrm>
          <a:prstGeom prst="line">
            <a:avLst/>
          </a:prstGeom>
          <a:ln w="19050" cap="flat">
            <a:solidFill>
              <a:srgbClr val="FFFFFF"/>
            </a:solidFill>
            <a:prstDash val="solid"/>
            <a:headEnd type="oval" w="lg" len="lg"/>
            <a:tailEnd type="none" w="sm" len="sm"/>
          </a:ln>
        </p:spPr>
        <p:txBody>
          <a:bodyPr/>
          <a:lstStyle/>
          <a:p>
            <a:endParaRPr lang="en-US"/>
          </a:p>
        </p:txBody>
      </p:sp>
      <p:sp>
        <p:nvSpPr>
          <p:cNvPr id="9" name="AutoShape 9"/>
          <p:cNvSpPr/>
          <p:nvPr/>
        </p:nvSpPr>
        <p:spPr>
          <a:xfrm flipH="1">
            <a:off x="3614792" y="8139092"/>
            <a:ext cx="3517881" cy="0"/>
          </a:xfrm>
          <a:prstGeom prst="line">
            <a:avLst/>
          </a:prstGeom>
          <a:ln w="19050" cap="flat">
            <a:solidFill>
              <a:srgbClr val="FFFFFF"/>
            </a:solidFill>
            <a:prstDash val="solid"/>
            <a:headEnd type="oval" w="lg" len="lg"/>
            <a:tailEnd type="none" w="sm" len="sm"/>
          </a:ln>
        </p:spPr>
        <p:txBody>
          <a:bodyPr/>
          <a:lstStyle/>
          <a:p>
            <a:endParaRPr lang="en-US"/>
          </a:p>
        </p:txBody>
      </p:sp>
      <p:sp>
        <p:nvSpPr>
          <p:cNvPr id="10" name="AutoShape 10"/>
          <p:cNvSpPr/>
          <p:nvPr/>
        </p:nvSpPr>
        <p:spPr>
          <a:xfrm flipH="1">
            <a:off x="3412595" y="7782879"/>
            <a:ext cx="3755756" cy="0"/>
          </a:xfrm>
          <a:prstGeom prst="line">
            <a:avLst/>
          </a:prstGeom>
          <a:ln w="19050" cap="flat">
            <a:solidFill>
              <a:srgbClr val="FFFFFF"/>
            </a:solidFill>
            <a:prstDash val="solid"/>
            <a:headEnd type="oval" w="lg" len="lg"/>
            <a:tailEnd type="none" w="sm" len="sm"/>
          </a:ln>
        </p:spPr>
        <p:txBody>
          <a:bodyPr/>
          <a:lstStyle/>
          <a:p>
            <a:endParaRPr lang="en-US"/>
          </a:p>
        </p:txBody>
      </p:sp>
      <p:sp>
        <p:nvSpPr>
          <p:cNvPr id="11" name="AutoShape 11"/>
          <p:cNvSpPr/>
          <p:nvPr/>
        </p:nvSpPr>
        <p:spPr>
          <a:xfrm flipH="1">
            <a:off x="5608493" y="7418599"/>
            <a:ext cx="1559859" cy="0"/>
          </a:xfrm>
          <a:prstGeom prst="line">
            <a:avLst/>
          </a:prstGeom>
          <a:ln w="19050" cap="flat">
            <a:solidFill>
              <a:srgbClr val="FFFFFF"/>
            </a:solidFill>
            <a:prstDash val="solid"/>
            <a:headEnd type="oval" w="lg" len="lg"/>
            <a:tailEnd type="none" w="sm" len="sm"/>
          </a:ln>
        </p:spPr>
        <p:txBody>
          <a:bodyPr/>
          <a:lstStyle/>
          <a:p>
            <a:endParaRPr lang="en-US"/>
          </a:p>
        </p:txBody>
      </p:sp>
      <p:sp>
        <p:nvSpPr>
          <p:cNvPr id="12" name="AutoShape 12"/>
          <p:cNvSpPr/>
          <p:nvPr/>
        </p:nvSpPr>
        <p:spPr>
          <a:xfrm flipH="1">
            <a:off x="3614792" y="6658377"/>
            <a:ext cx="4118170" cy="0"/>
          </a:xfrm>
          <a:prstGeom prst="line">
            <a:avLst/>
          </a:prstGeom>
          <a:ln w="19050" cap="flat">
            <a:solidFill>
              <a:srgbClr val="FFFFFF"/>
            </a:solidFill>
            <a:prstDash val="solid"/>
            <a:headEnd type="oval" w="lg" len="lg"/>
            <a:tailEnd type="none" w="sm" len="sm"/>
          </a:ln>
        </p:spPr>
        <p:txBody>
          <a:bodyPr/>
          <a:lstStyle/>
          <a:p>
            <a:endParaRPr lang="en-US"/>
          </a:p>
        </p:txBody>
      </p:sp>
      <p:sp>
        <p:nvSpPr>
          <p:cNvPr id="13" name="AutoShape 13"/>
          <p:cNvSpPr/>
          <p:nvPr/>
        </p:nvSpPr>
        <p:spPr>
          <a:xfrm flipH="1">
            <a:off x="4508513" y="6152848"/>
            <a:ext cx="3886781" cy="18025"/>
          </a:xfrm>
          <a:prstGeom prst="line">
            <a:avLst/>
          </a:prstGeom>
          <a:ln w="19050" cap="flat">
            <a:solidFill>
              <a:srgbClr val="FFFFFF"/>
            </a:solidFill>
            <a:prstDash val="solid"/>
            <a:headEnd type="oval" w="lg" len="lg"/>
            <a:tailEnd type="none" w="sm" len="sm"/>
          </a:ln>
        </p:spPr>
        <p:txBody>
          <a:bodyPr/>
          <a:lstStyle/>
          <a:p>
            <a:endParaRPr lang="en-US"/>
          </a:p>
        </p:txBody>
      </p:sp>
      <p:sp>
        <p:nvSpPr>
          <p:cNvPr id="14" name="TextBox 14"/>
          <p:cNvSpPr txBox="1"/>
          <p:nvPr/>
        </p:nvSpPr>
        <p:spPr>
          <a:xfrm>
            <a:off x="1675072" y="4495937"/>
            <a:ext cx="297401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Corporations, 19%</a:t>
            </a:r>
          </a:p>
        </p:txBody>
      </p:sp>
      <p:sp>
        <p:nvSpPr>
          <p:cNvPr id="15" name="AutoShape 15"/>
          <p:cNvSpPr/>
          <p:nvPr/>
        </p:nvSpPr>
        <p:spPr>
          <a:xfrm flipH="1" flipV="1">
            <a:off x="4649085" y="4662624"/>
            <a:ext cx="2805471" cy="4624"/>
          </a:xfrm>
          <a:prstGeom prst="line">
            <a:avLst/>
          </a:prstGeom>
          <a:ln w="19050" cap="flat">
            <a:solidFill>
              <a:srgbClr val="FFFFFF"/>
            </a:solidFill>
            <a:prstDash val="solid"/>
            <a:headEnd type="oval" w="lg" len="lg"/>
            <a:tailEnd type="none" w="sm" len="sm"/>
          </a:ln>
        </p:spPr>
        <p:txBody>
          <a:bodyPr/>
          <a:lstStyle/>
          <a:p>
            <a:endParaRPr lang="en-US"/>
          </a:p>
        </p:txBody>
      </p:sp>
      <p:sp>
        <p:nvSpPr>
          <p:cNvPr id="16" name="TextBox 16"/>
          <p:cNvSpPr txBox="1"/>
          <p:nvPr/>
        </p:nvSpPr>
        <p:spPr>
          <a:xfrm>
            <a:off x="3004759" y="3643436"/>
            <a:ext cx="2279884"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Protestors, 2.9%</a:t>
            </a:r>
          </a:p>
        </p:txBody>
      </p:sp>
      <p:sp>
        <p:nvSpPr>
          <p:cNvPr id="17" name="AutoShape 17"/>
          <p:cNvSpPr/>
          <p:nvPr/>
        </p:nvSpPr>
        <p:spPr>
          <a:xfrm flipH="1">
            <a:off x="5284643" y="3810124"/>
            <a:ext cx="3289755" cy="0"/>
          </a:xfrm>
          <a:prstGeom prst="line">
            <a:avLst/>
          </a:prstGeom>
          <a:ln w="19050" cap="flat">
            <a:solidFill>
              <a:srgbClr val="FFFFFF"/>
            </a:solidFill>
            <a:prstDash val="solid"/>
            <a:headEnd type="oval" w="lg" len="lg"/>
            <a:tailEnd type="none" w="sm" len="sm"/>
          </a:ln>
        </p:spPr>
        <p:txBody>
          <a:bodyPr/>
          <a:lstStyle/>
          <a:p>
            <a:endParaRPr lang="en-US"/>
          </a:p>
        </p:txBody>
      </p:sp>
      <p:sp>
        <p:nvSpPr>
          <p:cNvPr id="18" name="TextBox 18"/>
          <p:cNvSpPr txBox="1"/>
          <p:nvPr/>
        </p:nvSpPr>
        <p:spPr>
          <a:xfrm>
            <a:off x="4008952" y="3062480"/>
            <a:ext cx="1713157"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Other, 3.7%</a:t>
            </a:r>
          </a:p>
        </p:txBody>
      </p:sp>
      <p:sp>
        <p:nvSpPr>
          <p:cNvPr id="19" name="AutoShape 19"/>
          <p:cNvSpPr/>
          <p:nvPr/>
        </p:nvSpPr>
        <p:spPr>
          <a:xfrm flipH="1">
            <a:off x="5722109" y="3229168"/>
            <a:ext cx="3293088" cy="0"/>
          </a:xfrm>
          <a:prstGeom prst="line">
            <a:avLst/>
          </a:prstGeom>
          <a:ln w="19050" cap="flat">
            <a:solidFill>
              <a:srgbClr val="FFFFFF"/>
            </a:solidFill>
            <a:prstDash val="solid"/>
            <a:headEnd type="oval" w="lg" len="lg"/>
            <a:tailEnd type="none" w="sm" len="sm"/>
          </a:ln>
        </p:spPr>
        <p:txBody>
          <a:bodyPr/>
          <a:lstStyle/>
          <a:p>
            <a:endParaRPr lang="en-US"/>
          </a:p>
        </p:txBody>
      </p:sp>
      <p:grpSp>
        <p:nvGrpSpPr>
          <p:cNvPr id="20" name="Group 20"/>
          <p:cNvGrpSpPr/>
          <p:nvPr/>
        </p:nvGrpSpPr>
        <p:grpSpPr>
          <a:xfrm>
            <a:off x="12583517" y="8222505"/>
            <a:ext cx="5132055" cy="1425337"/>
            <a:chOff x="0" y="0"/>
            <a:chExt cx="1720814" cy="477926"/>
          </a:xfrm>
        </p:grpSpPr>
        <p:sp>
          <p:nvSpPr>
            <p:cNvPr id="21" name="Freeform 21"/>
            <p:cNvSpPr/>
            <p:nvPr/>
          </p:nvSpPr>
          <p:spPr>
            <a:xfrm>
              <a:off x="0" y="0"/>
              <a:ext cx="1720814" cy="477926"/>
            </a:xfrm>
            <a:custGeom>
              <a:avLst/>
              <a:gdLst/>
              <a:ahLst/>
              <a:cxnLst/>
              <a:rect l="l" t="t" r="r" b="b"/>
              <a:pathLst>
                <a:path w="1720814" h="477926">
                  <a:moveTo>
                    <a:pt x="76936" y="0"/>
                  </a:moveTo>
                  <a:lnTo>
                    <a:pt x="1643878" y="0"/>
                  </a:lnTo>
                  <a:cubicBezTo>
                    <a:pt x="1664283" y="0"/>
                    <a:pt x="1683851" y="8106"/>
                    <a:pt x="1698280" y="22534"/>
                  </a:cubicBezTo>
                  <a:cubicBezTo>
                    <a:pt x="1712708" y="36962"/>
                    <a:pt x="1720814" y="56531"/>
                    <a:pt x="1720814" y="76936"/>
                  </a:cubicBezTo>
                  <a:lnTo>
                    <a:pt x="1720814" y="400990"/>
                  </a:lnTo>
                  <a:cubicBezTo>
                    <a:pt x="1720814" y="421394"/>
                    <a:pt x="1712708" y="440963"/>
                    <a:pt x="1698280" y="455392"/>
                  </a:cubicBezTo>
                  <a:cubicBezTo>
                    <a:pt x="1683851" y="469820"/>
                    <a:pt x="1664283" y="477926"/>
                    <a:pt x="1643878" y="477926"/>
                  </a:cubicBezTo>
                  <a:lnTo>
                    <a:pt x="76936" y="477926"/>
                  </a:lnTo>
                  <a:cubicBezTo>
                    <a:pt x="56531" y="477926"/>
                    <a:pt x="36962" y="469820"/>
                    <a:pt x="22534" y="455392"/>
                  </a:cubicBezTo>
                  <a:cubicBezTo>
                    <a:pt x="8106" y="440963"/>
                    <a:pt x="0" y="421394"/>
                    <a:pt x="0" y="400990"/>
                  </a:cubicBezTo>
                  <a:lnTo>
                    <a:pt x="0" y="76936"/>
                  </a:lnTo>
                  <a:cubicBezTo>
                    <a:pt x="0" y="56531"/>
                    <a:pt x="8106" y="36962"/>
                    <a:pt x="22534" y="22534"/>
                  </a:cubicBezTo>
                  <a:cubicBezTo>
                    <a:pt x="36962" y="8106"/>
                    <a:pt x="56531" y="0"/>
                    <a:pt x="76936" y="0"/>
                  </a:cubicBezTo>
                  <a:close/>
                </a:path>
              </a:pathLst>
            </a:custGeom>
            <a:solidFill>
              <a:srgbClr val="111F26"/>
            </a:solidFill>
            <a:ln w="9525" cap="rnd">
              <a:solidFill>
                <a:srgbClr val="FFFFFF"/>
              </a:solidFill>
              <a:prstDash val="solid"/>
              <a:round/>
            </a:ln>
          </p:spPr>
          <p:txBody>
            <a:bodyPr/>
            <a:lstStyle/>
            <a:p>
              <a:endParaRPr lang="en-US"/>
            </a:p>
          </p:txBody>
        </p:sp>
        <p:sp>
          <p:nvSpPr>
            <p:cNvPr id="22" name="TextBox 22"/>
            <p:cNvSpPr txBox="1"/>
            <p:nvPr/>
          </p:nvSpPr>
          <p:spPr>
            <a:xfrm>
              <a:off x="0" y="47625"/>
              <a:ext cx="1720814" cy="430301"/>
            </a:xfrm>
            <a:prstGeom prst="rect">
              <a:avLst/>
            </a:prstGeom>
          </p:spPr>
          <p:txBody>
            <a:bodyPr lIns="39902" tIns="39902" rIns="39902" bIns="39902" rtlCol="0" anchor="ctr"/>
            <a:lstStyle/>
            <a:p>
              <a:pPr algn="ctr">
                <a:lnSpc>
                  <a:spcPts val="2499"/>
                </a:lnSpc>
              </a:pPr>
              <a:endParaRPr/>
            </a:p>
          </p:txBody>
        </p:sp>
      </p:grpSp>
      <p:grpSp>
        <p:nvGrpSpPr>
          <p:cNvPr id="23" name="Group 23"/>
          <p:cNvGrpSpPr/>
          <p:nvPr/>
        </p:nvGrpSpPr>
        <p:grpSpPr>
          <a:xfrm>
            <a:off x="12761350" y="8403946"/>
            <a:ext cx="284302" cy="2843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AED7"/>
            </a:solidFill>
            <a:ln w="9525" cap="sq">
              <a:solidFill>
                <a:srgbClr val="FFFFFF"/>
              </a:solidFill>
              <a:prstDash val="solid"/>
              <a:miter/>
            </a:ln>
          </p:spPr>
          <p:txBody>
            <a:bodyPr/>
            <a:lstStyle/>
            <a:p>
              <a:endParaRPr lang="en-US"/>
            </a:p>
          </p:txBody>
        </p:sp>
        <p:sp>
          <p:nvSpPr>
            <p:cNvPr id="25" name="TextBox 25"/>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26" name="TextBox 26"/>
          <p:cNvSpPr txBox="1"/>
          <p:nvPr/>
        </p:nvSpPr>
        <p:spPr>
          <a:xfrm>
            <a:off x="13112327" y="8403946"/>
            <a:ext cx="4074435"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Suits Against Governments, 73.8%</a:t>
            </a:r>
          </a:p>
        </p:txBody>
      </p:sp>
      <p:sp>
        <p:nvSpPr>
          <p:cNvPr id="27" name="TextBox 27"/>
          <p:cNvSpPr txBox="1"/>
          <p:nvPr/>
        </p:nvSpPr>
        <p:spPr>
          <a:xfrm>
            <a:off x="13112327" y="8793023"/>
            <a:ext cx="4845404"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Suits Against Corps., Individuals, 25.6%</a:t>
            </a:r>
          </a:p>
        </p:txBody>
      </p:sp>
      <p:sp>
        <p:nvSpPr>
          <p:cNvPr id="28" name="TextBox 28"/>
          <p:cNvSpPr txBox="1"/>
          <p:nvPr/>
        </p:nvSpPr>
        <p:spPr>
          <a:xfrm>
            <a:off x="13112327" y="9182100"/>
            <a:ext cx="3457969" cy="284302"/>
          </a:xfrm>
          <a:prstGeom prst="rect">
            <a:avLst/>
          </a:prstGeom>
        </p:spPr>
        <p:txBody>
          <a:bodyPr lIns="0" tIns="0" rIns="0" bIns="0" rtlCol="0" anchor="t">
            <a:spAutoFit/>
          </a:bodyPr>
          <a:lstStyle/>
          <a:p>
            <a:pPr algn="l">
              <a:lnSpc>
                <a:spcPts val="2262"/>
              </a:lnSpc>
            </a:pPr>
            <a:r>
              <a:rPr lang="en-US" sz="1885" i="1">
                <a:solidFill>
                  <a:srgbClr val="FFFFFF"/>
                </a:solidFill>
                <a:latin typeface="Open Sauce 1 Italics"/>
                <a:ea typeface="Open Sauce 1 Italics"/>
                <a:cs typeface="Open Sauce 1 Italics"/>
                <a:sym typeface="Open Sauce 1 Italics"/>
              </a:rPr>
              <a:t>Advisory Opinions, 0.6%</a:t>
            </a:r>
          </a:p>
        </p:txBody>
      </p:sp>
      <p:grpSp>
        <p:nvGrpSpPr>
          <p:cNvPr id="29" name="Group 29"/>
          <p:cNvGrpSpPr/>
          <p:nvPr/>
        </p:nvGrpSpPr>
        <p:grpSpPr>
          <a:xfrm>
            <a:off x="12761350" y="8811349"/>
            <a:ext cx="284302" cy="28430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5225"/>
            </a:solidFill>
            <a:ln w="9525" cap="sq">
              <a:solidFill>
                <a:srgbClr val="FFFFFF"/>
              </a:solidFill>
              <a:prstDash val="solid"/>
              <a:miter/>
            </a:ln>
          </p:spPr>
          <p:txBody>
            <a:bodyPr/>
            <a:lstStyle/>
            <a:p>
              <a:endParaRPr lang="en-US"/>
            </a:p>
          </p:txBody>
        </p:sp>
        <p:sp>
          <p:nvSpPr>
            <p:cNvPr id="31" name="TextBox 31"/>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grpSp>
        <p:nvGrpSpPr>
          <p:cNvPr id="32" name="Group 32"/>
          <p:cNvGrpSpPr/>
          <p:nvPr/>
        </p:nvGrpSpPr>
        <p:grpSpPr>
          <a:xfrm>
            <a:off x="12761350" y="9182100"/>
            <a:ext cx="284302" cy="28430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184C"/>
            </a:solidFill>
            <a:ln w="9525" cap="sq">
              <a:solidFill>
                <a:srgbClr val="FFFFFF"/>
              </a:solidFill>
              <a:prstDash val="solid"/>
              <a:miter/>
            </a:ln>
          </p:spPr>
          <p:txBody>
            <a:bodyPr/>
            <a:lstStyle/>
            <a:p>
              <a:endParaRPr lang="en-US"/>
            </a:p>
          </p:txBody>
        </p:sp>
        <p:sp>
          <p:nvSpPr>
            <p:cNvPr id="34" name="TextBox 34"/>
            <p:cNvSpPr txBox="1"/>
            <p:nvPr/>
          </p:nvSpPr>
          <p:spPr>
            <a:xfrm>
              <a:off x="76200" y="123825"/>
              <a:ext cx="660400" cy="612775"/>
            </a:xfrm>
            <a:prstGeom prst="rect">
              <a:avLst/>
            </a:prstGeom>
          </p:spPr>
          <p:txBody>
            <a:bodyPr lIns="50800" tIns="50800" rIns="50800" bIns="50800" rtlCol="0" anchor="ctr"/>
            <a:lstStyle/>
            <a:p>
              <a:pPr algn="ctr">
                <a:lnSpc>
                  <a:spcPts val="2499"/>
                </a:lnSpc>
              </a:pPr>
              <a:endParaRPr/>
            </a:p>
          </p:txBody>
        </p:sp>
      </p:grpSp>
      <p:sp>
        <p:nvSpPr>
          <p:cNvPr id="35" name="AutoShape 35"/>
          <p:cNvSpPr/>
          <p:nvPr/>
        </p:nvSpPr>
        <p:spPr>
          <a:xfrm flipH="1">
            <a:off x="11112571" y="5188209"/>
            <a:ext cx="2592310" cy="9525"/>
          </a:xfrm>
          <a:prstGeom prst="line">
            <a:avLst/>
          </a:prstGeom>
          <a:ln w="19050" cap="flat">
            <a:solidFill>
              <a:srgbClr val="FFFFFF"/>
            </a:solidFill>
            <a:prstDash val="solid"/>
            <a:headEnd type="none" w="sm" len="sm"/>
            <a:tailEnd type="oval" w="lg" len="lg"/>
          </a:ln>
        </p:spPr>
        <p:txBody>
          <a:bodyPr/>
          <a:lstStyle/>
          <a:p>
            <a:endParaRPr lang="en-US"/>
          </a:p>
        </p:txBody>
      </p:sp>
      <p:sp>
        <p:nvSpPr>
          <p:cNvPr id="36" name="AutoShape 36"/>
          <p:cNvSpPr/>
          <p:nvPr/>
        </p:nvSpPr>
        <p:spPr>
          <a:xfrm flipH="1">
            <a:off x="3412595" y="7021167"/>
            <a:ext cx="3546699" cy="0"/>
          </a:xfrm>
          <a:prstGeom prst="line">
            <a:avLst/>
          </a:prstGeom>
          <a:ln w="19050" cap="flat">
            <a:solidFill>
              <a:srgbClr val="FFFFFF"/>
            </a:solidFill>
            <a:prstDash val="solid"/>
            <a:headEnd type="oval" w="lg" len="lg"/>
            <a:tailEnd type="none" w="sm" len="sm"/>
          </a:ln>
        </p:spPr>
        <p:txBody>
          <a:bodyPr/>
          <a:lstStyle/>
          <a:p>
            <a:endParaRPr lang="en-US"/>
          </a:p>
        </p:txBody>
      </p:sp>
      <p:grpSp>
        <p:nvGrpSpPr>
          <p:cNvPr id="37" name="Group 37"/>
          <p:cNvGrpSpPr/>
          <p:nvPr/>
        </p:nvGrpSpPr>
        <p:grpSpPr>
          <a:xfrm>
            <a:off x="13704880" y="4676302"/>
            <a:ext cx="4274673" cy="1023814"/>
            <a:chOff x="0" y="0"/>
            <a:chExt cx="5699564" cy="1365085"/>
          </a:xfrm>
        </p:grpSpPr>
        <p:grpSp>
          <p:nvGrpSpPr>
            <p:cNvPr id="38" name="Group 38"/>
            <p:cNvGrpSpPr/>
            <p:nvPr/>
          </p:nvGrpSpPr>
          <p:grpSpPr>
            <a:xfrm>
              <a:off x="0" y="0"/>
              <a:ext cx="5699564" cy="1365085"/>
              <a:chOff x="0" y="0"/>
              <a:chExt cx="1125840" cy="269646"/>
            </a:xfrm>
          </p:grpSpPr>
          <p:sp>
            <p:nvSpPr>
              <p:cNvPr id="39" name="Freeform 39"/>
              <p:cNvSpPr/>
              <p:nvPr/>
            </p:nvSpPr>
            <p:spPr>
              <a:xfrm>
                <a:off x="0" y="0"/>
                <a:ext cx="1125840" cy="269646"/>
              </a:xfrm>
              <a:custGeom>
                <a:avLst/>
                <a:gdLst/>
                <a:ahLst/>
                <a:cxnLst/>
                <a:rect l="l" t="t" r="r" b="b"/>
                <a:pathLst>
                  <a:path w="1125840" h="269646">
                    <a:moveTo>
                      <a:pt x="97800" y="0"/>
                    </a:moveTo>
                    <a:lnTo>
                      <a:pt x="1028040" y="0"/>
                    </a:lnTo>
                    <a:cubicBezTo>
                      <a:pt x="1053978" y="0"/>
                      <a:pt x="1078854" y="10304"/>
                      <a:pt x="1097195" y="28645"/>
                    </a:cubicBezTo>
                    <a:cubicBezTo>
                      <a:pt x="1115536" y="46986"/>
                      <a:pt x="1125840" y="71862"/>
                      <a:pt x="1125840" y="97800"/>
                    </a:cubicBezTo>
                    <a:lnTo>
                      <a:pt x="1125840" y="171846"/>
                    </a:lnTo>
                    <a:cubicBezTo>
                      <a:pt x="1125840" y="197784"/>
                      <a:pt x="1115536" y="222660"/>
                      <a:pt x="1097195" y="241001"/>
                    </a:cubicBezTo>
                    <a:cubicBezTo>
                      <a:pt x="1078854" y="259343"/>
                      <a:pt x="1053978" y="269646"/>
                      <a:pt x="1028040" y="269646"/>
                    </a:cubicBezTo>
                    <a:lnTo>
                      <a:pt x="97800" y="269646"/>
                    </a:lnTo>
                    <a:cubicBezTo>
                      <a:pt x="71862" y="269646"/>
                      <a:pt x="46986" y="259343"/>
                      <a:pt x="28645" y="241001"/>
                    </a:cubicBezTo>
                    <a:cubicBezTo>
                      <a:pt x="10304" y="222660"/>
                      <a:pt x="0" y="197784"/>
                      <a:pt x="0" y="171846"/>
                    </a:cubicBezTo>
                    <a:lnTo>
                      <a:pt x="0" y="97800"/>
                    </a:lnTo>
                    <a:cubicBezTo>
                      <a:pt x="0" y="71862"/>
                      <a:pt x="10304" y="46986"/>
                      <a:pt x="28645" y="28645"/>
                    </a:cubicBezTo>
                    <a:cubicBezTo>
                      <a:pt x="46986" y="10304"/>
                      <a:pt x="71862" y="0"/>
                      <a:pt x="97800" y="0"/>
                    </a:cubicBezTo>
                    <a:close/>
                  </a:path>
                </a:pathLst>
              </a:custGeom>
              <a:ln w="38100" cap="rnd">
                <a:solidFill>
                  <a:srgbClr val="B2D235"/>
                </a:solidFill>
                <a:prstDash val="solid"/>
                <a:round/>
              </a:ln>
            </p:spPr>
            <p:txBody>
              <a:bodyPr/>
              <a:lstStyle/>
              <a:p>
                <a:endParaRPr lang="en-US"/>
              </a:p>
            </p:txBody>
          </p:sp>
          <p:sp>
            <p:nvSpPr>
              <p:cNvPr id="40" name="TextBox 40"/>
              <p:cNvSpPr txBox="1"/>
              <p:nvPr/>
            </p:nvSpPr>
            <p:spPr>
              <a:xfrm>
                <a:off x="0" y="47625"/>
                <a:ext cx="1125840" cy="222021"/>
              </a:xfrm>
              <a:prstGeom prst="rect">
                <a:avLst/>
              </a:prstGeom>
            </p:spPr>
            <p:txBody>
              <a:bodyPr lIns="50800" tIns="50800" rIns="50800" bIns="50800" rtlCol="0" anchor="ctr"/>
              <a:lstStyle/>
              <a:p>
                <a:pPr algn="ctr">
                  <a:lnSpc>
                    <a:spcPts val="2499"/>
                  </a:lnSpc>
                </a:pPr>
                <a:endParaRPr/>
              </a:p>
            </p:txBody>
          </p:sp>
        </p:grpSp>
        <p:sp>
          <p:nvSpPr>
            <p:cNvPr id="41" name="TextBox 41"/>
            <p:cNvSpPr txBox="1"/>
            <p:nvPr/>
          </p:nvSpPr>
          <p:spPr>
            <a:xfrm>
              <a:off x="148379" y="301459"/>
              <a:ext cx="5304936" cy="847725"/>
            </a:xfrm>
            <a:prstGeom prst="rect">
              <a:avLst/>
            </a:prstGeom>
          </p:spPr>
          <p:txBody>
            <a:bodyPr lIns="0" tIns="0" rIns="0" bIns="0" rtlCol="0" anchor="t">
              <a:spAutoFit/>
            </a:bodyPr>
            <a:lstStyle/>
            <a:p>
              <a:pPr algn="ctr">
                <a:lnSpc>
                  <a:spcPts val="2520"/>
                </a:lnSpc>
              </a:pPr>
              <a:r>
                <a:rPr lang="en-US" sz="2100">
                  <a:solidFill>
                    <a:srgbClr val="FFFFFF"/>
                  </a:solidFill>
                  <a:latin typeface="Open Sauce 1"/>
                  <a:ea typeface="Open Sauce 1"/>
                  <a:cs typeface="Open Sauce 1"/>
                  <a:sym typeface="Open Sauce 1"/>
                </a:rPr>
                <a:t>Environmental Assessment &amp; Permitting, 23.7%</a:t>
              </a:r>
            </a:p>
          </p:txBody>
        </p:sp>
      </p:grpSp>
      <p:sp>
        <p:nvSpPr>
          <p:cNvPr id="42" name="TextBox 42"/>
          <p:cNvSpPr txBox="1"/>
          <p:nvPr/>
        </p:nvSpPr>
        <p:spPr>
          <a:xfrm>
            <a:off x="13861920" y="3290735"/>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Energy and Power, 3.5%</a:t>
            </a:r>
          </a:p>
        </p:txBody>
      </p:sp>
      <p:sp>
        <p:nvSpPr>
          <p:cNvPr id="43" name="AutoShape 43"/>
          <p:cNvSpPr/>
          <p:nvPr/>
        </p:nvSpPr>
        <p:spPr>
          <a:xfrm flipH="1">
            <a:off x="9977667" y="3457423"/>
            <a:ext cx="3884253" cy="4901"/>
          </a:xfrm>
          <a:prstGeom prst="line">
            <a:avLst/>
          </a:prstGeom>
          <a:ln w="19050" cap="flat">
            <a:solidFill>
              <a:srgbClr val="FFFFFF"/>
            </a:solidFill>
            <a:prstDash val="solid"/>
            <a:headEnd type="none" w="sm" len="sm"/>
            <a:tailEnd type="oval" w="lg" len="lg"/>
          </a:ln>
        </p:spPr>
        <p:txBody>
          <a:bodyPr/>
          <a:lstStyle/>
          <a:p>
            <a:endParaRPr lang="en-US"/>
          </a:p>
        </p:txBody>
      </p:sp>
      <p:sp>
        <p:nvSpPr>
          <p:cNvPr id="44" name="AutoShape 44"/>
          <p:cNvSpPr/>
          <p:nvPr/>
        </p:nvSpPr>
        <p:spPr>
          <a:xfrm flipH="1">
            <a:off x="9550097" y="2971510"/>
            <a:ext cx="3178595" cy="4901"/>
          </a:xfrm>
          <a:prstGeom prst="line">
            <a:avLst/>
          </a:prstGeom>
          <a:ln w="19050" cap="flat">
            <a:solidFill>
              <a:srgbClr val="FFFFFF"/>
            </a:solidFill>
            <a:prstDash val="solid"/>
            <a:headEnd type="none" w="sm" len="sm"/>
            <a:tailEnd type="oval" w="lg" len="lg"/>
          </a:ln>
        </p:spPr>
        <p:txBody>
          <a:bodyPr/>
          <a:lstStyle/>
          <a:p>
            <a:endParaRPr lang="en-US"/>
          </a:p>
        </p:txBody>
      </p:sp>
      <p:sp>
        <p:nvSpPr>
          <p:cNvPr id="45" name="TextBox 45"/>
          <p:cNvSpPr txBox="1"/>
          <p:nvPr/>
        </p:nvSpPr>
        <p:spPr>
          <a:xfrm>
            <a:off x="960024" y="7972404"/>
            <a:ext cx="2654768"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Just Transition, 1.2%</a:t>
            </a:r>
          </a:p>
        </p:txBody>
      </p:sp>
      <p:sp>
        <p:nvSpPr>
          <p:cNvPr id="46" name="TextBox 46"/>
          <p:cNvSpPr txBox="1"/>
          <p:nvPr/>
        </p:nvSpPr>
        <p:spPr>
          <a:xfrm>
            <a:off x="575392" y="7616191"/>
            <a:ext cx="283720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Failure to Adapt, 1.1%</a:t>
            </a:r>
          </a:p>
        </p:txBody>
      </p:sp>
      <p:sp>
        <p:nvSpPr>
          <p:cNvPr id="47" name="TextBox 47"/>
          <p:cNvSpPr txBox="1"/>
          <p:nvPr/>
        </p:nvSpPr>
        <p:spPr>
          <a:xfrm>
            <a:off x="210525" y="7256674"/>
            <a:ext cx="5397968" cy="314325"/>
          </a:xfrm>
          <a:prstGeom prst="rect">
            <a:avLst/>
          </a:prstGeom>
        </p:spPr>
        <p:txBody>
          <a:bodyPr lIns="0" tIns="0" rIns="0" bIns="0" rtlCol="0" anchor="t">
            <a:spAutoFit/>
          </a:bodyPr>
          <a:lstStyle/>
          <a:p>
            <a:pPr algn="l">
              <a:lnSpc>
                <a:spcPts val="2400"/>
              </a:lnSpc>
            </a:pPr>
            <a:r>
              <a:rPr lang="en-US" sz="2000">
                <a:solidFill>
                  <a:srgbClr val="FFFFFF"/>
                </a:solidFill>
                <a:latin typeface="Open Sauce 1"/>
                <a:ea typeface="Open Sauce 1"/>
                <a:cs typeface="Open Sauce 1"/>
                <a:sym typeface="Open Sauce 1"/>
              </a:rPr>
              <a:t>Protecting Biodiversity &amp; Ecosystems, 3.8%</a:t>
            </a:r>
          </a:p>
        </p:txBody>
      </p:sp>
      <p:sp>
        <p:nvSpPr>
          <p:cNvPr id="48" name="TextBox 48"/>
          <p:cNvSpPr txBox="1"/>
          <p:nvPr/>
        </p:nvSpPr>
        <p:spPr>
          <a:xfrm>
            <a:off x="1209196" y="6491690"/>
            <a:ext cx="2405596"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Public Trust, 0.5%</a:t>
            </a:r>
          </a:p>
        </p:txBody>
      </p:sp>
      <p:sp>
        <p:nvSpPr>
          <p:cNvPr id="49" name="TextBox 49"/>
          <p:cNvSpPr txBox="1"/>
          <p:nvPr/>
        </p:nvSpPr>
        <p:spPr>
          <a:xfrm>
            <a:off x="1093899" y="6004186"/>
            <a:ext cx="3414614"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Trade &amp; Investment, 4.4%</a:t>
            </a:r>
          </a:p>
        </p:txBody>
      </p:sp>
      <p:sp>
        <p:nvSpPr>
          <p:cNvPr id="50" name="TextBox 50"/>
          <p:cNvSpPr txBox="1"/>
          <p:nvPr/>
        </p:nvSpPr>
        <p:spPr>
          <a:xfrm>
            <a:off x="13992161" y="3814878"/>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Environmental Crimes, 0.2%</a:t>
            </a:r>
          </a:p>
        </p:txBody>
      </p:sp>
      <p:sp>
        <p:nvSpPr>
          <p:cNvPr id="51" name="TextBox 51"/>
          <p:cNvSpPr txBox="1"/>
          <p:nvPr/>
        </p:nvSpPr>
        <p:spPr>
          <a:xfrm>
            <a:off x="13927041" y="7094749"/>
            <a:ext cx="3465702" cy="638175"/>
          </a:xfrm>
          <a:prstGeom prst="rect">
            <a:avLst/>
          </a:prstGeom>
        </p:spPr>
        <p:txBody>
          <a:bodyPr lIns="0" tIns="0" rIns="0" bIns="0" rtlCol="0" anchor="t">
            <a:spAutoFit/>
          </a:bodyPr>
          <a:lstStyle/>
          <a:p>
            <a:pPr algn="ctr">
              <a:lnSpc>
                <a:spcPts val="2520"/>
              </a:lnSpc>
            </a:pPr>
            <a:r>
              <a:rPr lang="en-US" sz="2100">
                <a:solidFill>
                  <a:srgbClr val="FFFFFF"/>
                </a:solidFill>
                <a:latin typeface="Open Sauce 1"/>
                <a:ea typeface="Open Sauce 1"/>
                <a:cs typeface="Open Sauce 1"/>
                <a:sym typeface="Open Sauce 1"/>
              </a:rPr>
              <a:t>GHG Emissions Reduction &amp; Trading, 18.7%</a:t>
            </a:r>
          </a:p>
        </p:txBody>
      </p:sp>
      <p:sp>
        <p:nvSpPr>
          <p:cNvPr id="52" name="TextBox 52"/>
          <p:cNvSpPr txBox="1"/>
          <p:nvPr/>
        </p:nvSpPr>
        <p:spPr>
          <a:xfrm>
            <a:off x="1701345" y="8639154"/>
            <a:ext cx="2807168"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Human Rights, 14.3%</a:t>
            </a:r>
          </a:p>
        </p:txBody>
      </p:sp>
      <p:sp>
        <p:nvSpPr>
          <p:cNvPr id="53" name="TextBox 53"/>
          <p:cNvSpPr txBox="1"/>
          <p:nvPr/>
        </p:nvSpPr>
        <p:spPr>
          <a:xfrm>
            <a:off x="12090410" y="2245774"/>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Advisory Opinions, 0.5%</a:t>
            </a:r>
          </a:p>
        </p:txBody>
      </p:sp>
      <p:sp>
        <p:nvSpPr>
          <p:cNvPr id="54" name="TextBox 54"/>
          <p:cNvSpPr txBox="1"/>
          <p:nvPr/>
        </p:nvSpPr>
        <p:spPr>
          <a:xfrm>
            <a:off x="981075" y="933421"/>
            <a:ext cx="17670451" cy="1076325"/>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GLOBAL CLIMATE CASES BY CLAIM</a:t>
            </a:r>
          </a:p>
        </p:txBody>
      </p:sp>
      <p:sp>
        <p:nvSpPr>
          <p:cNvPr id="55" name="TextBox 55"/>
          <p:cNvSpPr txBox="1"/>
          <p:nvPr/>
        </p:nvSpPr>
        <p:spPr>
          <a:xfrm>
            <a:off x="427472" y="6854480"/>
            <a:ext cx="2985123"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Public Assembly, 0.1%</a:t>
            </a:r>
          </a:p>
        </p:txBody>
      </p:sp>
      <p:sp>
        <p:nvSpPr>
          <p:cNvPr id="56" name="TextBox 56"/>
          <p:cNvSpPr txBox="1"/>
          <p:nvPr/>
        </p:nvSpPr>
        <p:spPr>
          <a:xfrm>
            <a:off x="12728692" y="2804822"/>
            <a:ext cx="4209552" cy="323850"/>
          </a:xfrm>
          <a:prstGeom prst="rect">
            <a:avLst/>
          </a:prstGeom>
        </p:spPr>
        <p:txBody>
          <a:bodyPr lIns="0" tIns="0" rIns="0" bIns="0" rtlCol="0" anchor="t">
            <a:spAutoFit/>
          </a:bodyPr>
          <a:lstStyle/>
          <a:p>
            <a:pPr algn="l">
              <a:lnSpc>
                <a:spcPts val="2520"/>
              </a:lnSpc>
            </a:pPr>
            <a:r>
              <a:rPr lang="en-US" sz="2100">
                <a:solidFill>
                  <a:srgbClr val="FFFFFF"/>
                </a:solidFill>
                <a:latin typeface="Open Sauce 1"/>
                <a:ea typeface="Open Sauce 1"/>
                <a:cs typeface="Open Sauce 1"/>
                <a:sym typeface="Open Sauce 1"/>
              </a:rPr>
              <a:t>Access to Information, 2.3%</a:t>
            </a:r>
          </a:p>
        </p:txBody>
      </p:sp>
      <p:sp>
        <p:nvSpPr>
          <p:cNvPr id="57" name="TextBox 57"/>
          <p:cNvSpPr txBox="1"/>
          <p:nvPr/>
        </p:nvSpPr>
        <p:spPr>
          <a:xfrm>
            <a:off x="6567551" y="10066219"/>
            <a:ext cx="11758549" cy="200025"/>
          </a:xfrm>
          <a:prstGeom prst="rect">
            <a:avLst/>
          </a:prstGeom>
        </p:spPr>
        <p:txBody>
          <a:bodyPr lIns="0" tIns="0" rIns="0" bIns="0" rtlCol="0" anchor="t">
            <a:spAutoFit/>
          </a:bodyPr>
          <a:lstStyle/>
          <a:p>
            <a:pPr algn="r">
              <a:lnSpc>
                <a:spcPts val="1500"/>
              </a:lnSpc>
            </a:pPr>
            <a:r>
              <a:rPr lang="en-US" sz="1500" i="1">
                <a:solidFill>
                  <a:srgbClr val="AFB7BF"/>
                </a:solidFill>
                <a:latin typeface="Open Sauce 1 Italics"/>
                <a:ea typeface="Open Sauce 1 Italics"/>
                <a:cs typeface="Open Sauce 1 Italics"/>
                <a:sym typeface="Open Sauce 1 Italics"/>
              </a:rPr>
              <a:t>Based on data from Sabin Center for Climate Change Law Climate Litigation Database, compiled August 2025. </a:t>
            </a:r>
          </a:p>
        </p:txBody>
      </p:sp>
      <p:sp>
        <p:nvSpPr>
          <p:cNvPr id="58" name="Freeform 58"/>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236895"/>
          <a:ext cx="16039391" cy="6011880"/>
        </p:xfrm>
        <a:graphic>
          <a:graphicData uri="http://schemas.openxmlformats.org/drawingml/2006/table">
            <a:tbl>
              <a:tblPr/>
              <a:tblGrid>
                <a:gridCol w="7360165">
                  <a:extLst>
                    <a:ext uri="{9D8B030D-6E8A-4147-A177-3AD203B41FA5}">
                      <a16:colId xmlns:a16="http://schemas.microsoft.com/office/drawing/2014/main" val="20000"/>
                    </a:ext>
                  </a:extLst>
                </a:gridCol>
                <a:gridCol w="8679226">
                  <a:extLst>
                    <a:ext uri="{9D8B030D-6E8A-4147-A177-3AD203B41FA5}">
                      <a16:colId xmlns:a16="http://schemas.microsoft.com/office/drawing/2014/main" val="20001"/>
                    </a:ext>
                  </a:extLst>
                </a:gridCol>
              </a:tblGrid>
              <a:tr h="1116738">
                <a:tc>
                  <a:txBody>
                    <a:bodyPr/>
                    <a:lstStyle/>
                    <a:p>
                      <a:pPr algn="ctr">
                        <a:lnSpc>
                          <a:spcPts val="2199"/>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22088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21245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201511">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260295">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3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3" name="Freeform 3"/>
          <p:cNvSpPr/>
          <p:nvPr/>
        </p:nvSpPr>
        <p:spPr>
          <a:xfrm>
            <a:off x="91798" y="9624434"/>
            <a:ext cx="851177" cy="586366"/>
          </a:xfrm>
          <a:custGeom>
            <a:avLst/>
            <a:gdLst/>
            <a:ahLst/>
            <a:cxnLst/>
            <a:rect l="l" t="t" r="r" b="b"/>
            <a:pathLst>
              <a:path w="851177" h="586366">
                <a:moveTo>
                  <a:pt x="0" y="0"/>
                </a:moveTo>
                <a:lnTo>
                  <a:pt x="851177" y="0"/>
                </a:lnTo>
                <a:lnTo>
                  <a:pt x="851177" y="586366"/>
                </a:lnTo>
                <a:lnTo>
                  <a:pt x="0" y="5863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1028700" y="861412"/>
            <a:ext cx="15236818" cy="1076292"/>
          </a:xfrm>
          <a:prstGeom prst="rect">
            <a:avLst/>
          </a:prstGeom>
        </p:spPr>
        <p:txBody>
          <a:bodyPr lIns="0" tIns="0" rIns="0" bIns="0" rtlCol="0" anchor="t">
            <a:spAutoFit/>
          </a:bodyPr>
          <a:lstStyle/>
          <a:p>
            <a:pPr marL="0" lvl="0" indent="0" algn="l">
              <a:lnSpc>
                <a:spcPts val="8400"/>
              </a:lnSpc>
            </a:pPr>
            <a:r>
              <a:rPr lang="en-US" sz="7000" b="1">
                <a:solidFill>
                  <a:srgbClr val="B2D235"/>
                </a:solidFill>
                <a:latin typeface="Open Sauce 1 Heavy"/>
                <a:ea typeface="Open Sauce 1 Heavy"/>
                <a:cs typeface="Open Sauce 1 Heavy"/>
                <a:sym typeface="Open Sauce 1 Heavy"/>
              </a:rPr>
              <a:t>U.S. CLIMATE CASE TRENDS</a:t>
            </a:r>
          </a:p>
        </p:txBody>
      </p:sp>
      <p:sp>
        <p:nvSpPr>
          <p:cNvPr id="5" name="TextBox 5"/>
          <p:cNvSpPr txBox="1"/>
          <p:nvPr/>
        </p:nvSpPr>
        <p:spPr>
          <a:xfrm>
            <a:off x="3682122" y="3477852"/>
            <a:ext cx="2066194"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TREND</a:t>
            </a:r>
          </a:p>
        </p:txBody>
      </p:sp>
      <p:sp>
        <p:nvSpPr>
          <p:cNvPr id="6" name="TextBox 6"/>
          <p:cNvSpPr txBox="1"/>
          <p:nvPr/>
        </p:nvSpPr>
        <p:spPr>
          <a:xfrm>
            <a:off x="11140516" y="3480532"/>
            <a:ext cx="3153740" cy="653382"/>
          </a:xfrm>
          <a:prstGeom prst="rect">
            <a:avLst/>
          </a:prstGeom>
        </p:spPr>
        <p:txBody>
          <a:bodyPr wrap="square" lIns="0" tIns="0" rIns="0" bIns="0" rtlCol="0" anchor="t">
            <a:spAutoFit/>
          </a:bodyPr>
          <a:lstStyle/>
          <a:p>
            <a:pPr algn="ctr">
              <a:lnSpc>
                <a:spcPts val="5459"/>
              </a:lnSpc>
            </a:pPr>
            <a:r>
              <a:rPr lang="en-US" sz="3900" b="1">
                <a:solidFill>
                  <a:srgbClr val="263036"/>
                </a:solidFill>
                <a:latin typeface="Open Sauce 1 Heavy"/>
                <a:ea typeface="Open Sauce 1 Heavy"/>
                <a:cs typeface="Open Sauce 1 Heavy"/>
                <a:sym typeface="Open Sauce 1 Heavy"/>
              </a:rPr>
              <a:t>EXAMPLES</a:t>
            </a:r>
          </a:p>
        </p:txBody>
      </p:sp>
      <p:sp>
        <p:nvSpPr>
          <p:cNvPr id="7" name="TextBox 7"/>
          <p:cNvSpPr txBox="1"/>
          <p:nvPr/>
        </p:nvSpPr>
        <p:spPr>
          <a:xfrm>
            <a:off x="1282050" y="5750726"/>
            <a:ext cx="7157788" cy="876212"/>
          </a:xfrm>
          <a:prstGeom prst="rect">
            <a:avLst/>
          </a:prstGeom>
        </p:spPr>
        <p:txBody>
          <a:bodyPr lIns="0" tIns="0" rIns="0" bIns="0" rtlCol="0" anchor="t">
            <a:spAutoFit/>
          </a:bodyPr>
          <a:lstStyle/>
          <a:p>
            <a:pPr algn="l">
              <a:lnSpc>
                <a:spcPts val="3480"/>
              </a:lnSpc>
            </a:pPr>
            <a:r>
              <a:rPr lang="en-US" sz="2900" b="1">
                <a:solidFill>
                  <a:srgbClr val="263036"/>
                </a:solidFill>
                <a:latin typeface="Open Sauce 1 Bold"/>
                <a:ea typeface="Open Sauce 1 Bold"/>
                <a:cs typeface="Open Sauce 1 Bold"/>
                <a:sym typeface="Open Sauce 1 Bold"/>
              </a:rPr>
              <a:t>Suits by state and local governments against energy companies</a:t>
            </a:r>
          </a:p>
        </p:txBody>
      </p:sp>
      <p:sp>
        <p:nvSpPr>
          <p:cNvPr id="8" name="TextBox 8"/>
          <p:cNvSpPr txBox="1"/>
          <p:nvPr/>
        </p:nvSpPr>
        <p:spPr>
          <a:xfrm>
            <a:off x="1282050" y="4470538"/>
            <a:ext cx="5598508" cy="94424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Challenges to federal climate regulations</a:t>
            </a:r>
          </a:p>
        </p:txBody>
      </p:sp>
      <p:sp>
        <p:nvSpPr>
          <p:cNvPr id="9" name="TextBox 9"/>
          <p:cNvSpPr txBox="1"/>
          <p:nvPr/>
        </p:nvSpPr>
        <p:spPr>
          <a:xfrm>
            <a:off x="1282050" y="7169140"/>
            <a:ext cx="6149316" cy="46799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Climate impacts/extreme events </a:t>
            </a:r>
          </a:p>
        </p:txBody>
      </p:sp>
      <p:sp>
        <p:nvSpPr>
          <p:cNvPr id="10" name="TextBox 10"/>
          <p:cNvSpPr txBox="1"/>
          <p:nvPr/>
        </p:nvSpPr>
        <p:spPr>
          <a:xfrm>
            <a:off x="1282050" y="8159773"/>
            <a:ext cx="5823182" cy="944245"/>
          </a:xfrm>
          <a:prstGeom prst="rect">
            <a:avLst/>
          </a:prstGeom>
        </p:spPr>
        <p:txBody>
          <a:bodyPr lIns="0" tIns="0" rIns="0" bIns="0" rtlCol="0" anchor="t">
            <a:spAutoFit/>
          </a:bodyPr>
          <a:lstStyle/>
          <a:p>
            <a:pPr marL="0" lvl="0" indent="0" algn="l">
              <a:lnSpc>
                <a:spcPts val="3770"/>
              </a:lnSpc>
              <a:spcBef>
                <a:spcPct val="0"/>
              </a:spcBef>
            </a:pPr>
            <a:r>
              <a:rPr lang="en-US" sz="2900" b="1">
                <a:solidFill>
                  <a:srgbClr val="263036"/>
                </a:solidFill>
                <a:latin typeface="Open Sauce 1 Bold"/>
                <a:ea typeface="Open Sauce 1 Bold"/>
                <a:cs typeface="Open Sauce 1 Bold"/>
                <a:sym typeface="Open Sauce 1 Bold"/>
              </a:rPr>
              <a:t>Challenges related to the energy transition</a:t>
            </a:r>
          </a:p>
        </p:txBody>
      </p:sp>
      <p:sp>
        <p:nvSpPr>
          <p:cNvPr id="11" name="TextBox 11"/>
          <p:cNvSpPr txBox="1"/>
          <p:nvPr/>
        </p:nvSpPr>
        <p:spPr>
          <a:xfrm>
            <a:off x="8401738" y="8141259"/>
            <a:ext cx="8631296" cy="1019175"/>
          </a:xfrm>
          <a:prstGeom prst="rect">
            <a:avLst/>
          </a:prstGeom>
        </p:spPr>
        <p:txBody>
          <a:bodyPr lIns="0" tIns="0" rIns="0" bIns="0" rtlCol="0" anchor="t">
            <a:spAutoFit/>
          </a:bodyPr>
          <a:lstStyle/>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Fossil fuels and renewables​</a:t>
            </a:r>
          </a:p>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Permitting impacts on aesthetics, property, and wildlife</a:t>
            </a:r>
          </a:p>
          <a:p>
            <a:pPr marL="496572" lvl="1" indent="-248286" algn="l">
              <a:lnSpc>
                <a:spcPts val="2760"/>
              </a:lnSpc>
              <a:buFont typeface="Arial"/>
              <a:buChar char="•"/>
            </a:pPr>
            <a:r>
              <a:rPr lang="en-US" sz="2300">
                <a:solidFill>
                  <a:srgbClr val="263036"/>
                </a:solidFill>
                <a:latin typeface="Open Sauce 1"/>
                <a:ea typeface="Open Sauce 1"/>
                <a:cs typeface="Open Sauce 1"/>
                <a:sym typeface="Open Sauce 1"/>
              </a:rPr>
              <a:t>E.g., </a:t>
            </a:r>
            <a:r>
              <a:rPr lang="en-US" sz="2300" i="1">
                <a:solidFill>
                  <a:srgbClr val="263036"/>
                </a:solidFill>
                <a:latin typeface="Open Sauce 1 Italics"/>
                <a:ea typeface="Open Sauce 1 Italics"/>
                <a:cs typeface="Open Sauce 1 Italics"/>
                <a:sym typeface="Open Sauce 1 Italics"/>
              </a:rPr>
              <a:t>Save North Livermore Valley v. County of Alameda</a:t>
            </a:r>
          </a:p>
        </p:txBody>
      </p:sp>
      <p:sp>
        <p:nvSpPr>
          <p:cNvPr id="12" name="TextBox 12"/>
          <p:cNvSpPr txBox="1"/>
          <p:nvPr/>
        </p:nvSpPr>
        <p:spPr>
          <a:xfrm>
            <a:off x="8401738" y="5684073"/>
            <a:ext cx="7532731"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E.g., Vermont, New Jersey, Minnesota, California​</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E.g., Boulder City and County, CO; Multnomah County, OR</a:t>
            </a:r>
          </a:p>
        </p:txBody>
      </p:sp>
      <p:sp>
        <p:nvSpPr>
          <p:cNvPr id="13" name="TextBox 13"/>
          <p:cNvSpPr txBox="1"/>
          <p:nvPr/>
        </p:nvSpPr>
        <p:spPr>
          <a:xfrm>
            <a:off x="8401738" y="4452189"/>
            <a:ext cx="8296103"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Changes in agency funding, staffing, and enforcement</a:t>
            </a:r>
          </a:p>
          <a:p>
            <a:pPr marL="496571" lvl="1" indent="-248285" algn="l">
              <a:lnSpc>
                <a:spcPts val="2760"/>
              </a:lnSpc>
              <a:buFont typeface="Arial"/>
              <a:buChar char="•"/>
            </a:pPr>
            <a:r>
              <a:rPr lang="en-US" sz="2300" strike="noStrike">
                <a:solidFill>
                  <a:srgbClr val="263036"/>
                </a:solidFill>
                <a:latin typeface="Open Sauce 1"/>
                <a:ea typeface="Open Sauce 1"/>
                <a:cs typeface="Open Sauce 1"/>
                <a:sym typeface="Open Sauce 1"/>
              </a:rPr>
              <a:t>EPA rules on clean power​</a:t>
            </a:r>
          </a:p>
          <a:p>
            <a:pPr marL="496571" lvl="1" indent="-248285" algn="l">
              <a:lnSpc>
                <a:spcPts val="2760"/>
              </a:lnSpc>
              <a:buFont typeface="Arial"/>
              <a:buChar char="•"/>
            </a:pPr>
            <a:r>
              <a:rPr lang="en-US" sz="2300" strike="noStrike">
                <a:solidFill>
                  <a:srgbClr val="263036"/>
                </a:solidFill>
                <a:latin typeface="Open Sauce 1"/>
                <a:ea typeface="Open Sauce 1"/>
                <a:cs typeface="Open Sauce 1"/>
                <a:sym typeface="Open Sauce 1"/>
              </a:rPr>
              <a:t>EPA, NHTSA vehicle emissions rules​; California waiver</a:t>
            </a:r>
          </a:p>
        </p:txBody>
      </p:sp>
      <p:sp>
        <p:nvSpPr>
          <p:cNvPr id="14" name="TextBox 14"/>
          <p:cNvSpPr txBox="1"/>
          <p:nvPr/>
        </p:nvSpPr>
        <p:spPr>
          <a:xfrm>
            <a:off x="8401738" y="6912666"/>
            <a:ext cx="8631296" cy="1019043"/>
          </a:xfrm>
          <a:prstGeom prst="rect">
            <a:avLst/>
          </a:prstGeom>
        </p:spPr>
        <p:txBody>
          <a:bodyPr lIns="0" tIns="0" rIns="0" bIns="0" rtlCol="0" anchor="t">
            <a:spAutoFit/>
          </a:bodyPr>
          <a:lstStyle/>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Heat and health </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Sea-level rise and coastal land management</a:t>
            </a:r>
          </a:p>
          <a:p>
            <a:pPr marL="496571" lvl="1" indent="-248285" algn="l">
              <a:lnSpc>
                <a:spcPts val="2760"/>
              </a:lnSpc>
              <a:buFont typeface="Arial"/>
              <a:buChar char="•"/>
            </a:pPr>
            <a:r>
              <a:rPr lang="en-US" sz="2300">
                <a:solidFill>
                  <a:srgbClr val="263036"/>
                </a:solidFill>
                <a:latin typeface="Open Sauce 1"/>
                <a:ea typeface="Open Sauce 1"/>
                <a:cs typeface="Open Sauce 1"/>
                <a:sym typeface="Open Sauce 1"/>
              </a:rPr>
              <a:t>Hurricanes and insurance</a:t>
            </a:r>
          </a:p>
        </p:txBody>
      </p:sp>
      <p:sp>
        <p:nvSpPr>
          <p:cNvPr id="15" name="TextBox 15"/>
          <p:cNvSpPr txBox="1"/>
          <p:nvPr/>
        </p:nvSpPr>
        <p:spPr>
          <a:xfrm>
            <a:off x="1028700" y="2147254"/>
            <a:ext cx="16230600" cy="819150"/>
          </a:xfrm>
          <a:prstGeom prst="rect">
            <a:avLst/>
          </a:prstGeom>
        </p:spPr>
        <p:txBody>
          <a:bodyPr lIns="0" tIns="0" rIns="0" bIns="0" rtlCol="0" anchor="t">
            <a:spAutoFit/>
          </a:bodyPr>
          <a:lstStyle/>
          <a:p>
            <a:pPr algn="l">
              <a:lnSpc>
                <a:spcPts val="3239"/>
              </a:lnSpc>
            </a:pPr>
            <a:r>
              <a:rPr lang="en-US" sz="2699">
                <a:solidFill>
                  <a:srgbClr val="FFFFFF"/>
                </a:solidFill>
                <a:latin typeface="Open Sauce SemiBold"/>
                <a:ea typeface="Open Sauce SemiBold"/>
                <a:cs typeface="Open Sauce SemiBold"/>
                <a:sym typeface="Open Sauce SemiBold"/>
              </a:rPr>
              <a:t>The United States has the greatest number of climate cases globally. Examples of current trends in state and federal courts include:</a:t>
            </a:r>
          </a:p>
        </p:txBody>
      </p:sp>
      <p:cxnSp>
        <p:nvCxnSpPr>
          <p:cNvPr id="16" name="Straight Connector 15">
            <a:extLst>
              <a:ext uri="{FF2B5EF4-FFF2-40B4-BE49-F238E27FC236}">
                <a16:creationId xmlns:a16="http://schemas.microsoft.com/office/drawing/2014/main" id="{4281094F-F8FD-9EC5-60F2-6EEA493E274B}"/>
              </a:ext>
            </a:extLst>
          </p:cNvPr>
          <p:cNvCxnSpPr>
            <a:cxnSpLocks/>
          </p:cNvCxnSpPr>
          <p:nvPr/>
        </p:nvCxnSpPr>
        <p:spPr>
          <a:xfrm>
            <a:off x="8401738" y="2966404"/>
            <a:ext cx="27352" cy="665803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7184CB-01D8-6854-8C60-75AEC23184F2}"/>
              </a:ext>
            </a:extLst>
          </p:cNvPr>
          <p:cNvCxnSpPr>
            <a:cxnSpLocks/>
          </p:cNvCxnSpPr>
          <p:nvPr/>
        </p:nvCxnSpPr>
        <p:spPr>
          <a:xfrm>
            <a:off x="993643" y="4334896"/>
            <a:ext cx="16074448"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7CF721-C2AC-2F4B-0C0F-651D87C3902E}"/>
              </a:ext>
            </a:extLst>
          </p:cNvPr>
          <p:cNvCxnSpPr>
            <a:cxnSpLocks/>
          </p:cNvCxnSpPr>
          <p:nvPr/>
        </p:nvCxnSpPr>
        <p:spPr>
          <a:xfrm>
            <a:off x="972091" y="56007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470A91-0FC2-1809-B5FB-715C879478EC}"/>
              </a:ext>
            </a:extLst>
          </p:cNvPr>
          <p:cNvCxnSpPr>
            <a:cxnSpLocks/>
          </p:cNvCxnSpPr>
          <p:nvPr/>
        </p:nvCxnSpPr>
        <p:spPr>
          <a:xfrm>
            <a:off x="972091" y="68199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01719A-6610-5C0B-C409-B2DFECDEAB69}"/>
              </a:ext>
            </a:extLst>
          </p:cNvPr>
          <p:cNvCxnSpPr>
            <a:cxnSpLocks/>
          </p:cNvCxnSpPr>
          <p:nvPr/>
        </p:nvCxnSpPr>
        <p:spPr>
          <a:xfrm>
            <a:off x="972091" y="8039100"/>
            <a:ext cx="16125116"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1cd141-617b-4f2e-a7ff-ad76a6af2751">
      <Terms xmlns="http://schemas.microsoft.com/office/infopath/2007/PartnerControls"/>
    </lcf76f155ced4ddcb4097134ff3c332f>
    <TaxCatchAll xmlns="3d0e2251-ce35-464d-863a-4fc034e79a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8B11E42580D146B48E8E6C320832FA" ma:contentTypeVersion="18" ma:contentTypeDescription="Create a new document." ma:contentTypeScope="" ma:versionID="cc8799f1379a3600e478b0efd2d8bfaf">
  <xsd:schema xmlns:xsd="http://www.w3.org/2001/XMLSchema" xmlns:xs="http://www.w3.org/2001/XMLSchema" xmlns:p="http://schemas.microsoft.com/office/2006/metadata/properties" xmlns:ns2="d01cd141-617b-4f2e-a7ff-ad76a6af2751" xmlns:ns3="3d0e2251-ce35-464d-863a-4fc034e79ab1" targetNamespace="http://schemas.microsoft.com/office/2006/metadata/properties" ma:root="true" ma:fieldsID="0a470a03ef2b7d8b2b4463e0cb399217" ns2:_="" ns3:_="">
    <xsd:import namespace="d01cd141-617b-4f2e-a7ff-ad76a6af2751"/>
    <xsd:import namespace="3d0e2251-ce35-464d-863a-4fc034e79a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1cd141-617b-4f2e-a7ff-ad76a6af27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0bbe18-52bc-4b80-b5c6-ca2286419e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0e2251-ce35-464d-863a-4fc034e79a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132c59-9c12-4303-bbc1-8ec6aa154ded}" ma:internalName="TaxCatchAll" ma:showField="CatchAllData" ma:web="3d0e2251-ce35-464d-863a-4fc034e79ab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A2A0A-8898-4B89-B79F-B1C6D3E469ED}">
  <ds:schemaRefs>
    <ds:schemaRef ds:uri="http://schemas.microsoft.com/sharepoint/v3/contenttype/forms"/>
  </ds:schemaRefs>
</ds:datastoreItem>
</file>

<file path=customXml/itemProps2.xml><?xml version="1.0" encoding="utf-8"?>
<ds:datastoreItem xmlns:ds="http://schemas.openxmlformats.org/officeDocument/2006/customXml" ds:itemID="{32FBA4B1-6B12-4206-9CBF-52BF673169EE}">
  <ds:schemaRefs>
    <ds:schemaRef ds:uri="http://schemas.microsoft.com/office/2006/metadata/properties"/>
    <ds:schemaRef ds:uri="http://schemas.microsoft.com/office/infopath/2007/PartnerControls"/>
    <ds:schemaRef ds:uri="d01cd141-617b-4f2e-a7ff-ad76a6af2751"/>
    <ds:schemaRef ds:uri="3d0e2251-ce35-464d-863a-4fc034e79ab1"/>
  </ds:schemaRefs>
</ds:datastoreItem>
</file>

<file path=customXml/itemProps3.xml><?xml version="1.0" encoding="utf-8"?>
<ds:datastoreItem xmlns:ds="http://schemas.openxmlformats.org/officeDocument/2006/customXml" ds:itemID="{C5F95F60-A33A-4637-948F-77F587769E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1cd141-617b-4f2e-a7ff-ad76a6af2751"/>
    <ds:schemaRef ds:uri="3d0e2251-ce35-464d-863a-4fc034e79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5074</Words>
  <Application>Microsoft Office PowerPoint</Application>
  <PresentationFormat>Custom</PresentationFormat>
  <Paragraphs>680</Paragraphs>
  <Slides>46</Slides>
  <Notes>13</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46</vt:i4>
      </vt:variant>
    </vt:vector>
  </HeadingPairs>
  <TitlesOfParts>
    <vt:vector size="69" baseType="lpstr">
      <vt:lpstr>Open Sauce 1 Italics</vt:lpstr>
      <vt:lpstr>Open Sauce 1 Semi-Bold</vt:lpstr>
      <vt:lpstr>Open Sauce SemiBold</vt:lpstr>
      <vt:lpstr>Open Sauce SemiBold Italics</vt:lpstr>
      <vt:lpstr>Open Sauce 2</vt:lpstr>
      <vt:lpstr>Open Sauce 1 Light</vt:lpstr>
      <vt:lpstr>Aileron Heavy</vt:lpstr>
      <vt:lpstr>Calibri</vt:lpstr>
      <vt:lpstr>Open Sauce SemiBold Bold</vt:lpstr>
      <vt:lpstr>Open Sauce 1 Bold Italics</vt:lpstr>
      <vt:lpstr>Open Sauce 1 Light Italics</vt:lpstr>
      <vt:lpstr>Open Sauce 1 Bold</vt:lpstr>
      <vt:lpstr>Open Sauce 1 Medium Italics</vt:lpstr>
      <vt:lpstr>Open Sauce 1 Medium</vt:lpstr>
      <vt:lpstr>Open Sauce 1 Heavy</vt:lpstr>
      <vt:lpstr>Open Sauce SemiBold Bold Italics</vt:lpstr>
      <vt:lpstr>Open Sauce 1</vt:lpstr>
      <vt:lpstr>Open Sauce 2 Bold Italics</vt:lpstr>
      <vt:lpstr>Open Sauce 1 Heavy Italics</vt:lpstr>
      <vt:lpstr>Open Sauce 2 Bold</vt:lpstr>
      <vt:lpstr>Arial MT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Litigation 101_Jan 2026 Update</dc:title>
  <dc:creator>Eleanor Crone (she/her)</dc:creator>
  <cp:lastModifiedBy>Eleanor Crone (she/her)</cp:lastModifiedBy>
  <cp:revision>5</cp:revision>
  <dcterms:created xsi:type="dcterms:W3CDTF">2006-08-16T00:00:00Z</dcterms:created>
  <dcterms:modified xsi:type="dcterms:W3CDTF">2026-03-18T20:34:51Z</dcterms:modified>
  <dc:identifier>DAG6rkJRKLI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0x010100068B11E42580D146B48E8E6C320832FA</vt:lpwstr>
  </property>
</Properties>
</file>