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18288000" cy="10287000"/>
  <p:notesSz cx="6858000" cy="9144000"/>
  <p:embeddedFontLst>
    <p:embeddedFont>
      <p:font typeface="Arial" panose="020B0604020202020204" pitchFamily="34" charset="0"/>
      <p:regular r:id="rId44"/>
    </p:embeddedFont>
    <p:embeddedFont>
      <p:font typeface="Calibri" panose="020F0502020204030204" pitchFamily="34" charset="0"/>
      <p:regular r:id="rId45"/>
      <p:bold r:id="rId46"/>
      <p:italic r:id="rId47"/>
      <p:boldItalic r:id="rId48"/>
    </p:embeddedFont>
    <p:embeddedFont>
      <p:font typeface="Canva Sans Bold" panose="020B0604020202020204" charset="0"/>
      <p:regular r:id="rId49"/>
    </p:embeddedFont>
    <p:embeddedFont>
      <p:font typeface="Open Sauce 1" panose="020B0604020202020204" charset="0"/>
      <p:regular r:id="rId50"/>
    </p:embeddedFont>
    <p:embeddedFont>
      <p:font typeface="Open Sauce 1 Bold" panose="020B0604020202020204" charset="0"/>
      <p:regular r:id="rId51"/>
    </p:embeddedFont>
    <p:embeddedFont>
      <p:font typeface="Open Sauce 1 Bold Italics" panose="020B0604020202020204" charset="0"/>
      <p:regular r:id="rId52"/>
    </p:embeddedFont>
    <p:embeddedFont>
      <p:font typeface="Open Sauce 1 Heavy" panose="020B0604020202020204" charset="0"/>
      <p:regular r:id="rId53"/>
    </p:embeddedFont>
    <p:embeddedFont>
      <p:font typeface="Open Sauce 1 Italics" panose="020B0604020202020204" charset="0"/>
      <p:regular r:id="rId54"/>
    </p:embeddedFont>
    <p:embeddedFont>
      <p:font typeface="Open Sauce 1 Light" panose="020B0604020202020204" charset="0"/>
      <p:regular r:id="rId55"/>
    </p:embeddedFont>
    <p:embeddedFont>
      <p:font typeface="Open Sauce 1 Medium" panose="020B0604020202020204" charset="0"/>
      <p:regular r:id="rId56"/>
    </p:embeddedFont>
    <p:embeddedFont>
      <p:font typeface="Open Sauce 1 Medium Italics" panose="020B0604020202020204" charset="0"/>
      <p:regular r:id="rId57"/>
    </p:embeddedFont>
    <p:embeddedFont>
      <p:font typeface="Open Sauce 1 Semi-Bold" panose="020B0604020202020204" charset="0"/>
      <p:regular r:id="rId58"/>
    </p:embeddedFont>
    <p:embeddedFont>
      <p:font typeface="Open Sauce 1 Semi-Bold Italics" panose="020B0604020202020204" charset="0"/>
      <p:regular r:id="rId59"/>
    </p:embeddedFont>
    <p:embeddedFont>
      <p:font typeface="Open Sauce 2" panose="020B0604020202020204" charset="0"/>
      <p:regular r:id="rId60"/>
    </p:embeddedFont>
    <p:embeddedFont>
      <p:font typeface="Open Sauce 2 Bold" panose="020B0604020202020204" charset="0"/>
      <p:regular r:id="rId61"/>
    </p:embeddedFont>
    <p:embeddedFont>
      <p:font typeface="Open Sauce 2 Italics" panose="020B0604020202020204" charset="0"/>
      <p:regular r:id="rId62"/>
    </p:embeddedFont>
    <p:embeddedFont>
      <p:font typeface="Open Sauce SemiBold" panose="020B0604020202020204" charset="0"/>
      <p:regular r:id="rId63"/>
    </p:embeddedFont>
    <p:embeddedFont>
      <p:font typeface="Open Sauce SemiBold Bold" panose="020B0604020202020204" charset="0"/>
      <p:regular r:id="rId64"/>
    </p:embeddedFont>
    <p:embeddedFont>
      <p:font typeface="Open Sauce SemiBold Bold Italics" panose="020B0604020202020204" charset="0"/>
      <p:regular r:id="rId65"/>
    </p:embeddedFont>
    <p:embeddedFont>
      <p:font typeface="Open Sauce SemiBold Italics" panose="020B0604020202020204" charset="0"/>
      <p:regular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3036"/>
    <a:srgbClr val="D6E1D1"/>
    <a:srgbClr val="62C7CE"/>
    <a:srgbClr val="B2D2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41947A-3C6F-41E4-BA5E-B352B020F1C0}" v="25" dt="2023-11-07T16:28:56.9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22" autoAdjust="0"/>
  </p:normalViewPr>
  <p:slideViewPr>
    <p:cSldViewPr>
      <p:cViewPr>
        <p:scale>
          <a:sx n="53" d="100"/>
          <a:sy n="53" d="100"/>
        </p:scale>
        <p:origin x="1104" y="73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4.fntdata"/><Relationship Id="rId63" Type="http://schemas.openxmlformats.org/officeDocument/2006/relationships/font" Target="fonts/font20.fntdata"/><Relationship Id="rId68" Type="http://schemas.openxmlformats.org/officeDocument/2006/relationships/viewProps" Target="viewProps.xml"/><Relationship Id="rId7" Type="http://schemas.openxmlformats.org/officeDocument/2006/relationships/slide" Target="slides/slide6.xml"/><Relationship Id="rId71"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font" Target="fonts/font23.fntdata"/><Relationship Id="rId5" Type="http://schemas.openxmlformats.org/officeDocument/2006/relationships/slide" Target="slides/slide4.xml"/><Relationship Id="rId61" Type="http://schemas.openxmlformats.org/officeDocument/2006/relationships/font" Target="fonts/font1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8.fntdata"/><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62" Type="http://schemas.openxmlformats.org/officeDocument/2006/relationships/font" Target="fonts/font19.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7.fntdata"/><Relationship Id="rId55" Type="http://schemas.openxmlformats.org/officeDocument/2006/relationships/font" Target="fonts/font1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ri Rickman" userId="c77e6d5e-ae61-4556-a428-80085726c678" providerId="ADAL" clId="{F941947A-3C6F-41E4-BA5E-B352B020F1C0}"/>
    <pc:docChg chg="undo custSel modSld">
      <pc:chgData name="Tori Rickman" userId="c77e6d5e-ae61-4556-a428-80085726c678" providerId="ADAL" clId="{F941947A-3C6F-41E4-BA5E-B352B020F1C0}" dt="2023-11-07T16:42:52.242" v="479" actId="14100"/>
      <pc:docMkLst>
        <pc:docMk/>
      </pc:docMkLst>
      <pc:sldChg chg="modSp mod">
        <pc:chgData name="Tori Rickman" userId="c77e6d5e-ae61-4556-a428-80085726c678" providerId="ADAL" clId="{F941947A-3C6F-41E4-BA5E-B352B020F1C0}" dt="2023-11-07T15:59:35.548" v="13" actId="14100"/>
        <pc:sldMkLst>
          <pc:docMk/>
          <pc:sldMk cId="0" sldId="256"/>
        </pc:sldMkLst>
        <pc:spChg chg="mod">
          <ac:chgData name="Tori Rickman" userId="c77e6d5e-ae61-4556-a428-80085726c678" providerId="ADAL" clId="{F941947A-3C6F-41E4-BA5E-B352B020F1C0}" dt="2023-11-07T15:59:32.877" v="12" actId="14100"/>
          <ac:spMkLst>
            <pc:docMk/>
            <pc:sldMk cId="0" sldId="256"/>
            <ac:spMk id="2" creationId="{00000000-0000-0000-0000-000000000000}"/>
          </ac:spMkLst>
        </pc:spChg>
        <pc:spChg chg="mod">
          <ac:chgData name="Tori Rickman" userId="c77e6d5e-ae61-4556-a428-80085726c678" providerId="ADAL" clId="{F941947A-3C6F-41E4-BA5E-B352B020F1C0}" dt="2023-11-07T15:59:20.578" v="11" actId="14100"/>
          <ac:spMkLst>
            <pc:docMk/>
            <pc:sldMk cId="0" sldId="256"/>
            <ac:spMk id="3" creationId="{00000000-0000-0000-0000-000000000000}"/>
          </ac:spMkLst>
        </pc:spChg>
        <pc:spChg chg="mod">
          <ac:chgData name="Tori Rickman" userId="c77e6d5e-ae61-4556-a428-80085726c678" providerId="ADAL" clId="{F941947A-3C6F-41E4-BA5E-B352B020F1C0}" dt="2023-11-07T15:59:10.821" v="8" actId="14100"/>
          <ac:spMkLst>
            <pc:docMk/>
            <pc:sldMk cId="0" sldId="256"/>
            <ac:spMk id="9" creationId="{00000000-0000-0000-0000-000000000000}"/>
          </ac:spMkLst>
        </pc:spChg>
        <pc:grpChg chg="mod">
          <ac:chgData name="Tori Rickman" userId="c77e6d5e-ae61-4556-a428-80085726c678" providerId="ADAL" clId="{F941947A-3C6F-41E4-BA5E-B352B020F1C0}" dt="2023-11-07T15:59:35.548" v="13" actId="14100"/>
          <ac:grpSpMkLst>
            <pc:docMk/>
            <pc:sldMk cId="0" sldId="256"/>
            <ac:grpSpMk id="4" creationId="{00000000-0000-0000-0000-000000000000}"/>
          </ac:grpSpMkLst>
        </pc:grpChg>
      </pc:sldChg>
      <pc:sldChg chg="modSp mod">
        <pc:chgData name="Tori Rickman" userId="c77e6d5e-ae61-4556-a428-80085726c678" providerId="ADAL" clId="{F941947A-3C6F-41E4-BA5E-B352B020F1C0}" dt="2023-11-07T16:00:00.800" v="20" actId="14100"/>
        <pc:sldMkLst>
          <pc:docMk/>
          <pc:sldMk cId="0" sldId="258"/>
        </pc:sldMkLst>
        <pc:grpChg chg="mod">
          <ac:chgData name="Tori Rickman" userId="c77e6d5e-ae61-4556-a428-80085726c678" providerId="ADAL" clId="{F941947A-3C6F-41E4-BA5E-B352B020F1C0}" dt="2023-11-07T16:00:00.800" v="20" actId="14100"/>
          <ac:grpSpMkLst>
            <pc:docMk/>
            <pc:sldMk cId="0" sldId="258"/>
            <ac:grpSpMk id="2" creationId="{00000000-0000-0000-0000-000000000000}"/>
          </ac:grpSpMkLst>
        </pc:grpChg>
        <pc:grpChg chg="mod">
          <ac:chgData name="Tori Rickman" userId="c77e6d5e-ae61-4556-a428-80085726c678" providerId="ADAL" clId="{F941947A-3C6F-41E4-BA5E-B352B020F1C0}" dt="2023-11-07T15:59:54.758" v="18" actId="14100"/>
          <ac:grpSpMkLst>
            <pc:docMk/>
            <pc:sldMk cId="0" sldId="258"/>
            <ac:grpSpMk id="4" creationId="{00000000-0000-0000-0000-000000000000}"/>
          </ac:grpSpMkLst>
        </pc:grpChg>
      </pc:sldChg>
      <pc:sldChg chg="modSp mod">
        <pc:chgData name="Tori Rickman" userId="c77e6d5e-ae61-4556-a428-80085726c678" providerId="ADAL" clId="{F941947A-3C6F-41E4-BA5E-B352B020F1C0}" dt="2023-11-07T16:09:22.090" v="126" actId="108"/>
        <pc:sldMkLst>
          <pc:docMk/>
          <pc:sldMk cId="0" sldId="259"/>
        </pc:sldMkLst>
        <pc:spChg chg="mod">
          <ac:chgData name="Tori Rickman" userId="c77e6d5e-ae61-4556-a428-80085726c678" providerId="ADAL" clId="{F941947A-3C6F-41E4-BA5E-B352B020F1C0}" dt="2023-11-07T16:00:14.091" v="21" actId="1076"/>
          <ac:spMkLst>
            <pc:docMk/>
            <pc:sldMk cId="0" sldId="259"/>
            <ac:spMk id="3" creationId="{00000000-0000-0000-0000-000000000000}"/>
          </ac:spMkLst>
        </pc:spChg>
        <pc:spChg chg="mod">
          <ac:chgData name="Tori Rickman" userId="c77e6d5e-ae61-4556-a428-80085726c678" providerId="ADAL" clId="{F941947A-3C6F-41E4-BA5E-B352B020F1C0}" dt="2023-11-07T16:02:25.093" v="44" actId="20577"/>
          <ac:spMkLst>
            <pc:docMk/>
            <pc:sldMk cId="0" sldId="259"/>
            <ac:spMk id="5" creationId="{00000000-0000-0000-0000-000000000000}"/>
          </ac:spMkLst>
        </pc:spChg>
        <pc:spChg chg="mod">
          <ac:chgData name="Tori Rickman" userId="c77e6d5e-ae61-4556-a428-80085726c678" providerId="ADAL" clId="{F941947A-3C6F-41E4-BA5E-B352B020F1C0}" dt="2023-11-07T16:09:22.090" v="126" actId="108"/>
          <ac:spMkLst>
            <pc:docMk/>
            <pc:sldMk cId="0" sldId="259"/>
            <ac:spMk id="8" creationId="{00000000-0000-0000-0000-000000000000}"/>
          </ac:spMkLst>
        </pc:spChg>
        <pc:spChg chg="mod">
          <ac:chgData name="Tori Rickman" userId="c77e6d5e-ae61-4556-a428-80085726c678" providerId="ADAL" clId="{F941947A-3C6F-41E4-BA5E-B352B020F1C0}" dt="2023-11-07T16:09:01.547" v="121" actId="1076"/>
          <ac:spMkLst>
            <pc:docMk/>
            <pc:sldMk cId="0" sldId="259"/>
            <ac:spMk id="12" creationId="{00000000-0000-0000-0000-000000000000}"/>
          </ac:spMkLst>
        </pc:spChg>
        <pc:spChg chg="mod">
          <ac:chgData name="Tori Rickman" userId="c77e6d5e-ae61-4556-a428-80085726c678" providerId="ADAL" clId="{F941947A-3C6F-41E4-BA5E-B352B020F1C0}" dt="2023-11-07T16:09:13.692" v="125" actId="1076"/>
          <ac:spMkLst>
            <pc:docMk/>
            <pc:sldMk cId="0" sldId="259"/>
            <ac:spMk id="16" creationId="{00000000-0000-0000-0000-000000000000}"/>
          </ac:spMkLst>
        </pc:spChg>
        <pc:spChg chg="mod">
          <ac:chgData name="Tori Rickman" userId="c77e6d5e-ae61-4556-a428-80085726c678" providerId="ADAL" clId="{F941947A-3C6F-41E4-BA5E-B352B020F1C0}" dt="2023-11-07T16:09:10.272" v="124" actId="1076"/>
          <ac:spMkLst>
            <pc:docMk/>
            <pc:sldMk cId="0" sldId="259"/>
            <ac:spMk id="17" creationId="{00000000-0000-0000-0000-000000000000}"/>
          </ac:spMkLst>
        </pc:spChg>
      </pc:sldChg>
      <pc:sldChg chg="delSp modSp mod">
        <pc:chgData name="Tori Rickman" userId="c77e6d5e-ae61-4556-a428-80085726c678" providerId="ADAL" clId="{F941947A-3C6F-41E4-BA5E-B352B020F1C0}" dt="2023-11-07T16:09:40.186" v="128" actId="1076"/>
        <pc:sldMkLst>
          <pc:docMk/>
          <pc:sldMk cId="0" sldId="260"/>
        </pc:sldMkLst>
        <pc:spChg chg="mod">
          <ac:chgData name="Tori Rickman" userId="c77e6d5e-ae61-4556-a428-80085726c678" providerId="ADAL" clId="{F941947A-3C6F-41E4-BA5E-B352B020F1C0}" dt="2023-11-07T16:03:12.741" v="62" actId="1076"/>
          <ac:spMkLst>
            <pc:docMk/>
            <pc:sldMk cId="0" sldId="260"/>
            <ac:spMk id="3" creationId="{00000000-0000-0000-0000-000000000000}"/>
          </ac:spMkLst>
        </pc:spChg>
        <pc:spChg chg="mod">
          <ac:chgData name="Tori Rickman" userId="c77e6d5e-ae61-4556-a428-80085726c678" providerId="ADAL" clId="{F941947A-3C6F-41E4-BA5E-B352B020F1C0}" dt="2023-11-07T16:00:23.260" v="23" actId="20577"/>
          <ac:spMkLst>
            <pc:docMk/>
            <pc:sldMk cId="0" sldId="260"/>
            <ac:spMk id="8" creationId="{00000000-0000-0000-0000-000000000000}"/>
          </ac:spMkLst>
        </pc:spChg>
        <pc:spChg chg="del">
          <ac:chgData name="Tori Rickman" userId="c77e6d5e-ae61-4556-a428-80085726c678" providerId="ADAL" clId="{F941947A-3C6F-41E4-BA5E-B352B020F1C0}" dt="2023-11-07T16:00:21.800" v="22" actId="21"/>
          <ac:spMkLst>
            <pc:docMk/>
            <pc:sldMk cId="0" sldId="260"/>
            <ac:spMk id="10" creationId="{00000000-0000-0000-0000-000000000000}"/>
          </ac:spMkLst>
        </pc:spChg>
        <pc:spChg chg="mod">
          <ac:chgData name="Tori Rickman" userId="c77e6d5e-ae61-4556-a428-80085726c678" providerId="ADAL" clId="{F941947A-3C6F-41E4-BA5E-B352B020F1C0}" dt="2023-11-07T16:09:31.969" v="127" actId="108"/>
          <ac:spMkLst>
            <pc:docMk/>
            <pc:sldMk cId="0" sldId="260"/>
            <ac:spMk id="22" creationId="{00000000-0000-0000-0000-000000000000}"/>
          </ac:spMkLst>
        </pc:spChg>
        <pc:grpChg chg="mod ord">
          <ac:chgData name="Tori Rickman" userId="c77e6d5e-ae61-4556-a428-80085726c678" providerId="ADAL" clId="{F941947A-3C6F-41E4-BA5E-B352B020F1C0}" dt="2023-11-07T16:09:40.186" v="128" actId="1076"/>
          <ac:grpSpMkLst>
            <pc:docMk/>
            <pc:sldMk cId="0" sldId="260"/>
            <ac:grpSpMk id="7" creationId="{00000000-0000-0000-0000-000000000000}"/>
          </ac:grpSpMkLst>
        </pc:grpChg>
        <pc:grpChg chg="del">
          <ac:chgData name="Tori Rickman" userId="c77e6d5e-ae61-4556-a428-80085726c678" providerId="ADAL" clId="{F941947A-3C6F-41E4-BA5E-B352B020F1C0}" dt="2023-11-07T16:00:21.800" v="22" actId="21"/>
          <ac:grpSpMkLst>
            <pc:docMk/>
            <pc:sldMk cId="0" sldId="260"/>
            <ac:grpSpMk id="9" creationId="{00000000-0000-0000-0000-000000000000}"/>
          </ac:grpSpMkLst>
        </pc:grpChg>
      </pc:sldChg>
      <pc:sldChg chg="modSp mod">
        <pc:chgData name="Tori Rickman" userId="c77e6d5e-ae61-4556-a428-80085726c678" providerId="ADAL" clId="{F941947A-3C6F-41E4-BA5E-B352B020F1C0}" dt="2023-11-07T16:09:47.684" v="129" actId="108"/>
        <pc:sldMkLst>
          <pc:docMk/>
          <pc:sldMk cId="0" sldId="261"/>
        </pc:sldMkLst>
        <pc:spChg chg="mod">
          <ac:chgData name="Tori Rickman" userId="c77e6d5e-ae61-4556-a428-80085726c678" providerId="ADAL" clId="{F941947A-3C6F-41E4-BA5E-B352B020F1C0}" dt="2023-11-07T16:00:45.979" v="24" actId="1076"/>
          <ac:spMkLst>
            <pc:docMk/>
            <pc:sldMk cId="0" sldId="261"/>
            <ac:spMk id="3" creationId="{00000000-0000-0000-0000-000000000000}"/>
          </ac:spMkLst>
        </pc:spChg>
        <pc:spChg chg="mod">
          <ac:chgData name="Tori Rickman" userId="c77e6d5e-ae61-4556-a428-80085726c678" providerId="ADAL" clId="{F941947A-3C6F-41E4-BA5E-B352B020F1C0}" dt="2023-11-07T16:09:47.684" v="129" actId="108"/>
          <ac:spMkLst>
            <pc:docMk/>
            <pc:sldMk cId="0" sldId="261"/>
            <ac:spMk id="14" creationId="{00000000-0000-0000-0000-000000000000}"/>
          </ac:spMkLst>
        </pc:spChg>
      </pc:sldChg>
      <pc:sldChg chg="addSp delSp modSp mod">
        <pc:chgData name="Tori Rickman" userId="c77e6d5e-ae61-4556-a428-80085726c678" providerId="ADAL" clId="{F941947A-3C6F-41E4-BA5E-B352B020F1C0}" dt="2023-11-07T16:09:58.536" v="130" actId="108"/>
        <pc:sldMkLst>
          <pc:docMk/>
          <pc:sldMk cId="0" sldId="262"/>
        </pc:sldMkLst>
        <pc:spChg chg="add del mod topLvl">
          <ac:chgData name="Tori Rickman" userId="c77e6d5e-ae61-4556-a428-80085726c678" providerId="ADAL" clId="{F941947A-3C6F-41E4-BA5E-B352B020F1C0}" dt="2023-11-07T16:03:24.819" v="63" actId="1076"/>
          <ac:spMkLst>
            <pc:docMk/>
            <pc:sldMk cId="0" sldId="262"/>
            <ac:spMk id="3" creationId="{00000000-0000-0000-0000-000000000000}"/>
          </ac:spMkLst>
        </pc:spChg>
        <pc:spChg chg="add del">
          <ac:chgData name="Tori Rickman" userId="c77e6d5e-ae61-4556-a428-80085726c678" providerId="ADAL" clId="{F941947A-3C6F-41E4-BA5E-B352B020F1C0}" dt="2023-11-07T16:02:30.041" v="55" actId="478"/>
          <ac:spMkLst>
            <pc:docMk/>
            <pc:sldMk cId="0" sldId="262"/>
            <ac:spMk id="5" creationId="{00000000-0000-0000-0000-000000000000}"/>
          </ac:spMkLst>
        </pc:spChg>
        <pc:spChg chg="mod topLvl">
          <ac:chgData name="Tori Rickman" userId="c77e6d5e-ae61-4556-a428-80085726c678" providerId="ADAL" clId="{F941947A-3C6F-41E4-BA5E-B352B020F1C0}" dt="2023-11-07T16:02:29.091" v="53" actId="21"/>
          <ac:spMkLst>
            <pc:docMk/>
            <pc:sldMk cId="0" sldId="262"/>
            <ac:spMk id="6" creationId="{00000000-0000-0000-0000-000000000000}"/>
          </ac:spMkLst>
        </pc:spChg>
        <pc:spChg chg="mod">
          <ac:chgData name="Tori Rickman" userId="c77e6d5e-ae61-4556-a428-80085726c678" providerId="ADAL" clId="{F941947A-3C6F-41E4-BA5E-B352B020F1C0}" dt="2023-11-07T16:09:58.536" v="130" actId="108"/>
          <ac:spMkLst>
            <pc:docMk/>
            <pc:sldMk cId="0" sldId="262"/>
            <ac:spMk id="9" creationId="{00000000-0000-0000-0000-000000000000}"/>
          </ac:spMkLst>
        </pc:spChg>
        <pc:spChg chg="add del mod">
          <ac:chgData name="Tori Rickman" userId="c77e6d5e-ae61-4556-a428-80085726c678" providerId="ADAL" clId="{F941947A-3C6F-41E4-BA5E-B352B020F1C0}" dt="2023-11-07T16:02:28.419" v="52"/>
          <ac:spMkLst>
            <pc:docMk/>
            <pc:sldMk cId="0" sldId="262"/>
            <ac:spMk id="48" creationId="{DF85A79F-B469-42E3-E711-4522154DDF09}"/>
          </ac:spMkLst>
        </pc:spChg>
        <pc:spChg chg="add del mod">
          <ac:chgData name="Tori Rickman" userId="c77e6d5e-ae61-4556-a428-80085726c678" providerId="ADAL" clId="{F941947A-3C6F-41E4-BA5E-B352B020F1C0}" dt="2023-11-07T16:02:25.290" v="45"/>
          <ac:spMkLst>
            <pc:docMk/>
            <pc:sldMk cId="0" sldId="262"/>
            <ac:spMk id="49" creationId="{71924958-CE1E-93A1-65E2-942EF3FAB4DD}"/>
          </ac:spMkLst>
        </pc:spChg>
        <pc:spChg chg="add del mod">
          <ac:chgData name="Tori Rickman" userId="c77e6d5e-ae61-4556-a428-80085726c678" providerId="ADAL" clId="{F941947A-3C6F-41E4-BA5E-B352B020F1C0}" dt="2023-11-07T16:02:24.933" v="43"/>
          <ac:spMkLst>
            <pc:docMk/>
            <pc:sldMk cId="0" sldId="262"/>
            <ac:spMk id="50" creationId="{04495444-D652-7DE5-CEFC-A112458B1CAA}"/>
          </ac:spMkLst>
        </pc:spChg>
        <pc:spChg chg="add del mod">
          <ac:chgData name="Tori Rickman" userId="c77e6d5e-ae61-4556-a428-80085726c678" providerId="ADAL" clId="{F941947A-3C6F-41E4-BA5E-B352B020F1C0}" dt="2023-11-07T16:02:24.599" v="41"/>
          <ac:spMkLst>
            <pc:docMk/>
            <pc:sldMk cId="0" sldId="262"/>
            <ac:spMk id="51" creationId="{8FAE21ED-CD81-0134-605A-DFADD6FBBD00}"/>
          </ac:spMkLst>
        </pc:spChg>
        <pc:grpChg chg="add del">
          <ac:chgData name="Tori Rickman" userId="c77e6d5e-ae61-4556-a428-80085726c678" providerId="ADAL" clId="{F941947A-3C6F-41E4-BA5E-B352B020F1C0}" dt="2023-11-07T16:02:29.091" v="53" actId="21"/>
          <ac:grpSpMkLst>
            <pc:docMk/>
            <pc:sldMk cId="0" sldId="262"/>
            <ac:grpSpMk id="2" creationId="{00000000-0000-0000-0000-000000000000}"/>
          </ac:grpSpMkLst>
        </pc:grpChg>
        <pc:grpChg chg="del">
          <ac:chgData name="Tori Rickman" userId="c77e6d5e-ae61-4556-a428-80085726c678" providerId="ADAL" clId="{F941947A-3C6F-41E4-BA5E-B352B020F1C0}" dt="2023-11-07T16:01:03.265" v="26" actId="478"/>
          <ac:grpSpMkLst>
            <pc:docMk/>
            <pc:sldMk cId="0" sldId="262"/>
            <ac:grpSpMk id="4" creationId="{00000000-0000-0000-0000-000000000000}"/>
          </ac:grpSpMkLst>
        </pc:grpChg>
      </pc:sldChg>
      <pc:sldChg chg="addSp delSp modSp mod">
        <pc:chgData name="Tori Rickman" userId="c77e6d5e-ae61-4556-a428-80085726c678" providerId="ADAL" clId="{F941947A-3C6F-41E4-BA5E-B352B020F1C0}" dt="2023-11-07T16:12:19.529" v="163" actId="1076"/>
        <pc:sldMkLst>
          <pc:docMk/>
          <pc:sldMk cId="0" sldId="263"/>
        </pc:sldMkLst>
        <pc:spChg chg="add del mod">
          <ac:chgData name="Tori Rickman" userId="c77e6d5e-ae61-4556-a428-80085726c678" providerId="ADAL" clId="{F941947A-3C6F-41E4-BA5E-B352B020F1C0}" dt="2023-11-07T16:03:30.175" v="64" actId="1076"/>
          <ac:spMkLst>
            <pc:docMk/>
            <pc:sldMk cId="0" sldId="263"/>
            <ac:spMk id="3" creationId="{00000000-0000-0000-0000-000000000000}"/>
          </ac:spMkLst>
        </pc:spChg>
        <pc:spChg chg="mod">
          <ac:chgData name="Tori Rickman" userId="c77e6d5e-ae61-4556-a428-80085726c678" providerId="ADAL" clId="{F941947A-3C6F-41E4-BA5E-B352B020F1C0}" dt="2023-11-07T16:10:06.430" v="132" actId="14100"/>
          <ac:spMkLst>
            <pc:docMk/>
            <pc:sldMk cId="0" sldId="263"/>
            <ac:spMk id="10" creationId="{00000000-0000-0000-0000-000000000000}"/>
          </ac:spMkLst>
        </pc:spChg>
        <pc:spChg chg="mod">
          <ac:chgData name="Tori Rickman" userId="c77e6d5e-ae61-4556-a428-80085726c678" providerId="ADAL" clId="{F941947A-3C6F-41E4-BA5E-B352B020F1C0}" dt="2023-11-07T16:10:08.144" v="133" actId="14100"/>
          <ac:spMkLst>
            <pc:docMk/>
            <pc:sldMk cId="0" sldId="263"/>
            <ac:spMk id="11" creationId="{00000000-0000-0000-0000-000000000000}"/>
          </ac:spMkLst>
        </pc:spChg>
        <pc:spChg chg="mod">
          <ac:chgData name="Tori Rickman" userId="c77e6d5e-ae61-4556-a428-80085726c678" providerId="ADAL" clId="{F941947A-3C6F-41E4-BA5E-B352B020F1C0}" dt="2023-11-07T16:01:31.341" v="32"/>
          <ac:spMkLst>
            <pc:docMk/>
            <pc:sldMk cId="0" sldId="263"/>
            <ac:spMk id="21" creationId="{8259F379-E4C5-AA4B-68B4-23B58EE573E0}"/>
          </ac:spMkLst>
        </pc:spChg>
        <pc:spChg chg="mod">
          <ac:chgData name="Tori Rickman" userId="c77e6d5e-ae61-4556-a428-80085726c678" providerId="ADAL" clId="{F941947A-3C6F-41E4-BA5E-B352B020F1C0}" dt="2023-11-07T16:01:31.341" v="32"/>
          <ac:spMkLst>
            <pc:docMk/>
            <pc:sldMk cId="0" sldId="263"/>
            <ac:spMk id="22" creationId="{4C9303AD-2A50-EE63-42B2-66EBF608F014}"/>
          </ac:spMkLst>
        </pc:spChg>
        <pc:spChg chg="mod">
          <ac:chgData name="Tori Rickman" userId="c77e6d5e-ae61-4556-a428-80085726c678" providerId="ADAL" clId="{F941947A-3C6F-41E4-BA5E-B352B020F1C0}" dt="2023-11-07T16:01:48.790" v="33"/>
          <ac:spMkLst>
            <pc:docMk/>
            <pc:sldMk cId="0" sldId="263"/>
            <ac:spMk id="25" creationId="{736C1081-B18F-5A6F-7D58-5FB35BFFC36C}"/>
          </ac:spMkLst>
        </pc:spChg>
        <pc:spChg chg="mod">
          <ac:chgData name="Tori Rickman" userId="c77e6d5e-ae61-4556-a428-80085726c678" providerId="ADAL" clId="{F941947A-3C6F-41E4-BA5E-B352B020F1C0}" dt="2023-11-07T16:01:48.790" v="33"/>
          <ac:spMkLst>
            <pc:docMk/>
            <pc:sldMk cId="0" sldId="263"/>
            <ac:spMk id="26" creationId="{07A99BE7-F3AB-44CD-8271-E19088E854D9}"/>
          </ac:spMkLst>
        </pc:spChg>
        <pc:grpChg chg="add del">
          <ac:chgData name="Tori Rickman" userId="c77e6d5e-ae61-4556-a428-80085726c678" providerId="ADAL" clId="{F941947A-3C6F-41E4-BA5E-B352B020F1C0}" dt="2023-11-07T16:02:27.039" v="50" actId="21"/>
          <ac:grpSpMkLst>
            <pc:docMk/>
            <pc:sldMk cId="0" sldId="263"/>
            <ac:grpSpMk id="2" creationId="{00000000-0000-0000-0000-000000000000}"/>
          </ac:grpSpMkLst>
        </pc:grpChg>
        <pc:grpChg chg="add del mod">
          <ac:chgData name="Tori Rickman" userId="c77e6d5e-ae61-4556-a428-80085726c678" providerId="ADAL" clId="{F941947A-3C6F-41E4-BA5E-B352B020F1C0}" dt="2023-11-07T16:02:26.776" v="49"/>
          <ac:grpSpMkLst>
            <pc:docMk/>
            <pc:sldMk cId="0" sldId="263"/>
            <ac:grpSpMk id="19" creationId="{D09C4D01-5A0C-BDBB-C92A-F8C8FBDBF3F8}"/>
          </ac:grpSpMkLst>
        </pc:grpChg>
        <pc:grpChg chg="mod">
          <ac:chgData name="Tori Rickman" userId="c77e6d5e-ae61-4556-a428-80085726c678" providerId="ADAL" clId="{F941947A-3C6F-41E4-BA5E-B352B020F1C0}" dt="2023-11-07T16:01:31.341" v="32"/>
          <ac:grpSpMkLst>
            <pc:docMk/>
            <pc:sldMk cId="0" sldId="263"/>
            <ac:grpSpMk id="20" creationId="{1A581BB6-3597-1438-95DB-34DE89648995}"/>
          </ac:grpSpMkLst>
        </pc:grpChg>
        <pc:grpChg chg="add del mod">
          <ac:chgData name="Tori Rickman" userId="c77e6d5e-ae61-4556-a428-80085726c678" providerId="ADAL" clId="{F941947A-3C6F-41E4-BA5E-B352B020F1C0}" dt="2023-11-07T16:02:26.360" v="48"/>
          <ac:grpSpMkLst>
            <pc:docMk/>
            <pc:sldMk cId="0" sldId="263"/>
            <ac:grpSpMk id="23" creationId="{BDBB31D4-200C-A4BE-DB04-46D30B155695}"/>
          </ac:grpSpMkLst>
        </pc:grpChg>
        <pc:grpChg chg="mod">
          <ac:chgData name="Tori Rickman" userId="c77e6d5e-ae61-4556-a428-80085726c678" providerId="ADAL" clId="{F941947A-3C6F-41E4-BA5E-B352B020F1C0}" dt="2023-11-07T16:01:48.790" v="33"/>
          <ac:grpSpMkLst>
            <pc:docMk/>
            <pc:sldMk cId="0" sldId="263"/>
            <ac:grpSpMk id="24" creationId="{E256B4ED-C849-5C07-4D11-D93408DCB0C1}"/>
          </ac:grpSpMkLst>
        </pc:grpChg>
        <pc:graphicFrameChg chg="mod">
          <ac:chgData name="Tori Rickman" userId="c77e6d5e-ae61-4556-a428-80085726c678" providerId="ADAL" clId="{F941947A-3C6F-41E4-BA5E-B352B020F1C0}" dt="2023-11-07T16:10:20.554" v="134" actId="572"/>
          <ac:graphicFrameMkLst>
            <pc:docMk/>
            <pc:sldMk cId="0" sldId="263"/>
            <ac:graphicFrameMk id="7" creationId="{00000000-0000-0000-0000-000000000000}"/>
          </ac:graphicFrameMkLst>
        </pc:graphicFrameChg>
        <pc:cxnChg chg="add mod">
          <ac:chgData name="Tori Rickman" userId="c77e6d5e-ae61-4556-a428-80085726c678" providerId="ADAL" clId="{F941947A-3C6F-41E4-BA5E-B352B020F1C0}" dt="2023-11-07T16:12:05.515" v="159" actId="692"/>
          <ac:cxnSpMkLst>
            <pc:docMk/>
            <pc:sldMk cId="0" sldId="263"/>
            <ac:cxnSpMk id="28" creationId="{C214F63A-7A17-4EFF-61DE-B233878469CB}"/>
          </ac:cxnSpMkLst>
        </pc:cxnChg>
        <pc:cxnChg chg="add mod">
          <ac:chgData name="Tori Rickman" userId="c77e6d5e-ae61-4556-a428-80085726c678" providerId="ADAL" clId="{F941947A-3C6F-41E4-BA5E-B352B020F1C0}" dt="2023-11-07T16:12:08.531" v="160" actId="692"/>
          <ac:cxnSpMkLst>
            <pc:docMk/>
            <pc:sldMk cId="0" sldId="263"/>
            <ac:cxnSpMk id="30" creationId="{BC2A7932-A605-11BB-9E3A-8AB6A90D7742}"/>
          </ac:cxnSpMkLst>
        </pc:cxnChg>
        <pc:cxnChg chg="add mod">
          <ac:chgData name="Tori Rickman" userId="c77e6d5e-ae61-4556-a428-80085726c678" providerId="ADAL" clId="{F941947A-3C6F-41E4-BA5E-B352B020F1C0}" dt="2023-11-07T16:12:11.452" v="161" actId="692"/>
          <ac:cxnSpMkLst>
            <pc:docMk/>
            <pc:sldMk cId="0" sldId="263"/>
            <ac:cxnSpMk id="31" creationId="{EFF94718-CB54-1A7E-16A1-C604E5E8DB08}"/>
          </ac:cxnSpMkLst>
        </pc:cxnChg>
        <pc:cxnChg chg="add mod">
          <ac:chgData name="Tori Rickman" userId="c77e6d5e-ae61-4556-a428-80085726c678" providerId="ADAL" clId="{F941947A-3C6F-41E4-BA5E-B352B020F1C0}" dt="2023-11-07T16:12:00.559" v="158" actId="1076"/>
          <ac:cxnSpMkLst>
            <pc:docMk/>
            <pc:sldMk cId="0" sldId="263"/>
            <ac:cxnSpMk id="32" creationId="{62F5793E-C0F9-7B4B-A450-9C300E7B8176}"/>
          </ac:cxnSpMkLst>
        </pc:cxnChg>
        <pc:cxnChg chg="add mod">
          <ac:chgData name="Tori Rickman" userId="c77e6d5e-ae61-4556-a428-80085726c678" providerId="ADAL" clId="{F941947A-3C6F-41E4-BA5E-B352B020F1C0}" dt="2023-11-07T16:12:19.529" v="163" actId="1076"/>
          <ac:cxnSpMkLst>
            <pc:docMk/>
            <pc:sldMk cId="0" sldId="263"/>
            <ac:cxnSpMk id="36" creationId="{5C76EE53-6219-593A-EA37-B830E9943E9F}"/>
          </ac:cxnSpMkLst>
        </pc:cxnChg>
      </pc:sldChg>
      <pc:sldChg chg="modSp mod">
        <pc:chgData name="Tori Rickman" userId="c77e6d5e-ae61-4556-a428-80085726c678" providerId="ADAL" clId="{F941947A-3C6F-41E4-BA5E-B352B020F1C0}" dt="2023-11-07T16:12:27.857" v="165" actId="14100"/>
        <pc:sldMkLst>
          <pc:docMk/>
          <pc:sldMk cId="0" sldId="264"/>
        </pc:sldMkLst>
        <pc:grpChg chg="mod">
          <ac:chgData name="Tori Rickman" userId="c77e6d5e-ae61-4556-a428-80085726c678" providerId="ADAL" clId="{F941947A-3C6F-41E4-BA5E-B352B020F1C0}" dt="2023-11-07T16:12:27.857" v="165" actId="14100"/>
          <ac:grpSpMkLst>
            <pc:docMk/>
            <pc:sldMk cId="0" sldId="264"/>
            <ac:grpSpMk id="4" creationId="{00000000-0000-0000-0000-000000000000}"/>
          </ac:grpSpMkLst>
        </pc:grpChg>
      </pc:sldChg>
      <pc:sldChg chg="addSp delSp modSp mod">
        <pc:chgData name="Tori Rickman" userId="c77e6d5e-ae61-4556-a428-80085726c678" providerId="ADAL" clId="{F941947A-3C6F-41E4-BA5E-B352B020F1C0}" dt="2023-11-07T16:15:23.556" v="214" actId="1076"/>
        <pc:sldMkLst>
          <pc:docMk/>
          <pc:sldMk cId="0" sldId="265"/>
        </pc:sldMkLst>
        <pc:spChg chg="mod">
          <ac:chgData name="Tori Rickman" userId="c77e6d5e-ae61-4556-a428-80085726c678" providerId="ADAL" clId="{F941947A-3C6F-41E4-BA5E-B352B020F1C0}" dt="2023-11-07T16:03:39.227" v="65" actId="1076"/>
          <ac:spMkLst>
            <pc:docMk/>
            <pc:sldMk cId="0" sldId="265"/>
            <ac:spMk id="3" creationId="{00000000-0000-0000-0000-000000000000}"/>
          </ac:spMkLst>
        </pc:spChg>
        <pc:spChg chg="mod">
          <ac:chgData name="Tori Rickman" userId="c77e6d5e-ae61-4556-a428-80085726c678" providerId="ADAL" clId="{F941947A-3C6F-41E4-BA5E-B352B020F1C0}" dt="2023-11-07T16:14:34.514" v="204" actId="1076"/>
          <ac:spMkLst>
            <pc:docMk/>
            <pc:sldMk cId="0" sldId="265"/>
            <ac:spMk id="14" creationId="{00000000-0000-0000-0000-000000000000}"/>
          </ac:spMkLst>
        </pc:spChg>
        <pc:spChg chg="mod">
          <ac:chgData name="Tori Rickman" userId="c77e6d5e-ae61-4556-a428-80085726c678" providerId="ADAL" clId="{F941947A-3C6F-41E4-BA5E-B352B020F1C0}" dt="2023-11-07T16:15:23.556" v="214" actId="1076"/>
          <ac:spMkLst>
            <pc:docMk/>
            <pc:sldMk cId="0" sldId="265"/>
            <ac:spMk id="16" creationId="{00000000-0000-0000-0000-000000000000}"/>
          </ac:spMkLst>
        </pc:spChg>
        <pc:spChg chg="mod">
          <ac:chgData name="Tori Rickman" userId="c77e6d5e-ae61-4556-a428-80085726c678" providerId="ADAL" clId="{F941947A-3C6F-41E4-BA5E-B352B020F1C0}" dt="2023-11-07T16:15:10.740" v="211" actId="1076"/>
          <ac:spMkLst>
            <pc:docMk/>
            <pc:sldMk cId="0" sldId="265"/>
            <ac:spMk id="19" creationId="{00000000-0000-0000-0000-000000000000}"/>
          </ac:spMkLst>
        </pc:spChg>
        <pc:spChg chg="mod">
          <ac:chgData name="Tori Rickman" userId="c77e6d5e-ae61-4556-a428-80085726c678" providerId="ADAL" clId="{F941947A-3C6F-41E4-BA5E-B352B020F1C0}" dt="2023-11-07T16:12:34.983" v="166" actId="108"/>
          <ac:spMkLst>
            <pc:docMk/>
            <pc:sldMk cId="0" sldId="265"/>
            <ac:spMk id="20" creationId="{00000000-0000-0000-0000-000000000000}"/>
          </ac:spMkLst>
        </pc:spChg>
        <pc:spChg chg="add del mod ord">
          <ac:chgData name="Tori Rickman" userId="c77e6d5e-ae61-4556-a428-80085726c678" providerId="ADAL" clId="{F941947A-3C6F-41E4-BA5E-B352B020F1C0}" dt="2023-11-07T16:13:38.079" v="185" actId="21"/>
          <ac:spMkLst>
            <pc:docMk/>
            <pc:sldMk cId="0" sldId="265"/>
            <ac:spMk id="21" creationId="{D627764D-2082-EDA5-A2C4-5FA9A1BDDA8D}"/>
          </ac:spMkLst>
        </pc:spChg>
        <pc:spChg chg="add mod ord">
          <ac:chgData name="Tori Rickman" userId="c77e6d5e-ae61-4556-a428-80085726c678" providerId="ADAL" clId="{F941947A-3C6F-41E4-BA5E-B352B020F1C0}" dt="2023-11-07T16:14:29.920" v="203" actId="1076"/>
          <ac:spMkLst>
            <pc:docMk/>
            <pc:sldMk cId="0" sldId="265"/>
            <ac:spMk id="22" creationId="{29986218-1478-224E-D0F0-798D23EBDBA2}"/>
          </ac:spMkLst>
        </pc:spChg>
        <pc:spChg chg="add mod ord">
          <ac:chgData name="Tori Rickman" userId="c77e6d5e-ae61-4556-a428-80085726c678" providerId="ADAL" clId="{F941947A-3C6F-41E4-BA5E-B352B020F1C0}" dt="2023-11-07T16:15:19.952" v="213" actId="1076"/>
          <ac:spMkLst>
            <pc:docMk/>
            <pc:sldMk cId="0" sldId="265"/>
            <ac:spMk id="23" creationId="{D5905F4D-A989-A57E-AE8F-E49966A135E7}"/>
          </ac:spMkLst>
        </pc:spChg>
      </pc:sldChg>
      <pc:sldChg chg="modSp mod">
        <pc:chgData name="Tori Rickman" userId="c77e6d5e-ae61-4556-a428-80085726c678" providerId="ADAL" clId="{F941947A-3C6F-41E4-BA5E-B352B020F1C0}" dt="2023-11-07T16:03:45.911" v="66" actId="1076"/>
        <pc:sldMkLst>
          <pc:docMk/>
          <pc:sldMk cId="0" sldId="266"/>
        </pc:sldMkLst>
        <pc:spChg chg="mod">
          <ac:chgData name="Tori Rickman" userId="c77e6d5e-ae61-4556-a428-80085726c678" providerId="ADAL" clId="{F941947A-3C6F-41E4-BA5E-B352B020F1C0}" dt="2023-11-07T16:03:45.911" v="66" actId="1076"/>
          <ac:spMkLst>
            <pc:docMk/>
            <pc:sldMk cId="0" sldId="266"/>
            <ac:spMk id="3" creationId="{00000000-0000-0000-0000-000000000000}"/>
          </ac:spMkLst>
        </pc:spChg>
      </pc:sldChg>
      <pc:sldChg chg="addSp delSp modSp mod">
        <pc:chgData name="Tori Rickman" userId="c77e6d5e-ae61-4556-a428-80085726c678" providerId="ADAL" clId="{F941947A-3C6F-41E4-BA5E-B352B020F1C0}" dt="2023-11-07T16:16:38.403" v="220" actId="732"/>
        <pc:sldMkLst>
          <pc:docMk/>
          <pc:sldMk cId="0" sldId="267"/>
        </pc:sldMkLst>
        <pc:spChg chg="mod modCrop">
          <ac:chgData name="Tori Rickman" userId="c77e6d5e-ae61-4556-a428-80085726c678" providerId="ADAL" clId="{F941947A-3C6F-41E4-BA5E-B352B020F1C0}" dt="2023-11-07T16:16:38.403" v="220" actId="732"/>
          <ac:spMkLst>
            <pc:docMk/>
            <pc:sldMk cId="0" sldId="267"/>
            <ac:spMk id="12" creationId="{00000000-0000-0000-0000-000000000000}"/>
          </ac:spMkLst>
        </pc:spChg>
        <pc:spChg chg="mod">
          <ac:chgData name="Tori Rickman" userId="c77e6d5e-ae61-4556-a428-80085726c678" providerId="ADAL" clId="{F941947A-3C6F-41E4-BA5E-B352B020F1C0}" dt="2023-11-07T16:04:11.485" v="73" actId="1076"/>
          <ac:spMkLst>
            <pc:docMk/>
            <pc:sldMk cId="0" sldId="267"/>
            <ac:spMk id="14" creationId="{00000000-0000-0000-0000-000000000000}"/>
          </ac:spMkLst>
        </pc:spChg>
        <pc:spChg chg="mod">
          <ac:chgData name="Tori Rickman" userId="c77e6d5e-ae61-4556-a428-80085726c678" providerId="ADAL" clId="{F941947A-3C6F-41E4-BA5E-B352B020F1C0}" dt="2023-11-07T16:15:35.099" v="215" actId="108"/>
          <ac:spMkLst>
            <pc:docMk/>
            <pc:sldMk cId="0" sldId="267"/>
            <ac:spMk id="38" creationId="{00000000-0000-0000-0000-000000000000}"/>
          </ac:spMkLst>
        </pc:spChg>
        <pc:spChg chg="add del">
          <ac:chgData name="Tori Rickman" userId="c77e6d5e-ae61-4556-a428-80085726c678" providerId="ADAL" clId="{F941947A-3C6F-41E4-BA5E-B352B020F1C0}" dt="2023-11-07T16:04:07.910" v="70" actId="22"/>
          <ac:spMkLst>
            <pc:docMk/>
            <pc:sldMk cId="0" sldId="267"/>
            <ac:spMk id="43" creationId="{6E1ECABA-AA99-7900-196F-F084EF9BFCB1}"/>
          </ac:spMkLst>
        </pc:spChg>
        <pc:grpChg chg="mod">
          <ac:chgData name="Tori Rickman" userId="c77e6d5e-ae61-4556-a428-80085726c678" providerId="ADAL" clId="{F941947A-3C6F-41E4-BA5E-B352B020F1C0}" dt="2023-11-07T16:16:13.746" v="219" actId="14100"/>
          <ac:grpSpMkLst>
            <pc:docMk/>
            <pc:sldMk cId="0" sldId="267"/>
            <ac:grpSpMk id="2" creationId="{00000000-0000-0000-0000-000000000000}"/>
          </ac:grpSpMkLst>
        </pc:grpChg>
        <pc:grpChg chg="mod">
          <ac:chgData name="Tori Rickman" userId="c77e6d5e-ae61-4556-a428-80085726c678" providerId="ADAL" clId="{F941947A-3C6F-41E4-BA5E-B352B020F1C0}" dt="2023-11-07T16:15:40.273" v="216" actId="14100"/>
          <ac:grpSpMkLst>
            <pc:docMk/>
            <pc:sldMk cId="0" sldId="267"/>
            <ac:grpSpMk id="5" creationId="{00000000-0000-0000-0000-000000000000}"/>
          </ac:grpSpMkLst>
        </pc:grpChg>
      </pc:sldChg>
      <pc:sldChg chg="modSp mod">
        <pc:chgData name="Tori Rickman" userId="c77e6d5e-ae61-4556-a428-80085726c678" providerId="ADAL" clId="{F941947A-3C6F-41E4-BA5E-B352B020F1C0}" dt="2023-11-07T16:17:27.145" v="228" actId="1076"/>
        <pc:sldMkLst>
          <pc:docMk/>
          <pc:sldMk cId="0" sldId="268"/>
        </pc:sldMkLst>
        <pc:spChg chg="mod">
          <ac:chgData name="Tori Rickman" userId="c77e6d5e-ae61-4556-a428-80085726c678" providerId="ADAL" clId="{F941947A-3C6F-41E4-BA5E-B352B020F1C0}" dt="2023-11-07T16:16:58.635" v="221" actId="108"/>
          <ac:spMkLst>
            <pc:docMk/>
            <pc:sldMk cId="0" sldId="268"/>
            <ac:spMk id="9" creationId="{00000000-0000-0000-0000-000000000000}"/>
          </ac:spMkLst>
        </pc:spChg>
        <pc:spChg chg="mod">
          <ac:chgData name="Tori Rickman" userId="c77e6d5e-ae61-4556-a428-80085726c678" providerId="ADAL" clId="{F941947A-3C6F-41E4-BA5E-B352B020F1C0}" dt="2023-11-07T16:17:23.057" v="227" actId="1076"/>
          <ac:spMkLst>
            <pc:docMk/>
            <pc:sldMk cId="0" sldId="268"/>
            <ac:spMk id="18" creationId="{00000000-0000-0000-0000-000000000000}"/>
          </ac:spMkLst>
        </pc:spChg>
        <pc:spChg chg="mod">
          <ac:chgData name="Tori Rickman" userId="c77e6d5e-ae61-4556-a428-80085726c678" providerId="ADAL" clId="{F941947A-3C6F-41E4-BA5E-B352B020F1C0}" dt="2023-11-07T16:17:27.145" v="228" actId="1076"/>
          <ac:spMkLst>
            <pc:docMk/>
            <pc:sldMk cId="0" sldId="268"/>
            <ac:spMk id="23" creationId="{00000000-0000-0000-0000-000000000000}"/>
          </ac:spMkLst>
        </pc:spChg>
        <pc:spChg chg="mod">
          <ac:chgData name="Tori Rickman" userId="c77e6d5e-ae61-4556-a428-80085726c678" providerId="ADAL" clId="{F941947A-3C6F-41E4-BA5E-B352B020F1C0}" dt="2023-11-07T16:17:09.286" v="222" actId="207"/>
          <ac:spMkLst>
            <pc:docMk/>
            <pc:sldMk cId="0" sldId="268"/>
            <ac:spMk id="24" creationId="{00000000-0000-0000-0000-000000000000}"/>
          </ac:spMkLst>
        </pc:spChg>
      </pc:sldChg>
      <pc:sldChg chg="modSp mod">
        <pc:chgData name="Tori Rickman" userId="c77e6d5e-ae61-4556-a428-80085726c678" providerId="ADAL" clId="{F941947A-3C6F-41E4-BA5E-B352B020F1C0}" dt="2023-11-07T16:18:17.228" v="238" actId="207"/>
        <pc:sldMkLst>
          <pc:docMk/>
          <pc:sldMk cId="0" sldId="269"/>
        </pc:sldMkLst>
        <pc:spChg chg="mod">
          <ac:chgData name="Tori Rickman" userId="c77e6d5e-ae61-4556-a428-80085726c678" providerId="ADAL" clId="{F941947A-3C6F-41E4-BA5E-B352B020F1C0}" dt="2023-11-07T16:18:17.228" v="238" actId="207"/>
          <ac:spMkLst>
            <pc:docMk/>
            <pc:sldMk cId="0" sldId="269"/>
            <ac:spMk id="14" creationId="{00000000-0000-0000-0000-000000000000}"/>
          </ac:spMkLst>
        </pc:spChg>
        <pc:spChg chg="mod">
          <ac:chgData name="Tori Rickman" userId="c77e6d5e-ae61-4556-a428-80085726c678" providerId="ADAL" clId="{F941947A-3C6F-41E4-BA5E-B352B020F1C0}" dt="2023-11-07T16:17:58.535" v="234" actId="207"/>
          <ac:spMkLst>
            <pc:docMk/>
            <pc:sldMk cId="0" sldId="269"/>
            <ac:spMk id="16" creationId="{00000000-0000-0000-0000-000000000000}"/>
          </ac:spMkLst>
        </pc:spChg>
        <pc:spChg chg="mod">
          <ac:chgData name="Tori Rickman" userId="c77e6d5e-ae61-4556-a428-80085726c678" providerId="ADAL" clId="{F941947A-3C6F-41E4-BA5E-B352B020F1C0}" dt="2023-11-07T16:17:50.092" v="232" actId="1076"/>
          <ac:spMkLst>
            <pc:docMk/>
            <pc:sldMk cId="0" sldId="269"/>
            <ac:spMk id="25" creationId="{00000000-0000-0000-0000-000000000000}"/>
          </ac:spMkLst>
        </pc:spChg>
        <pc:spChg chg="mod">
          <ac:chgData name="Tori Rickman" userId="c77e6d5e-ae61-4556-a428-80085726c678" providerId="ADAL" clId="{F941947A-3C6F-41E4-BA5E-B352B020F1C0}" dt="2023-11-07T16:17:56.391" v="233" actId="207"/>
          <ac:spMkLst>
            <pc:docMk/>
            <pc:sldMk cId="0" sldId="269"/>
            <ac:spMk id="27" creationId="{00000000-0000-0000-0000-000000000000}"/>
          </ac:spMkLst>
        </pc:spChg>
        <pc:spChg chg="mod">
          <ac:chgData name="Tori Rickman" userId="c77e6d5e-ae61-4556-a428-80085726c678" providerId="ADAL" clId="{F941947A-3C6F-41E4-BA5E-B352B020F1C0}" dt="2023-11-07T16:18:03.231" v="235" actId="14100"/>
          <ac:spMkLst>
            <pc:docMk/>
            <pc:sldMk cId="0" sldId="269"/>
            <ac:spMk id="29" creationId="{00000000-0000-0000-0000-000000000000}"/>
          </ac:spMkLst>
        </pc:spChg>
        <pc:spChg chg="mod">
          <ac:chgData name="Tori Rickman" userId="c77e6d5e-ae61-4556-a428-80085726c678" providerId="ADAL" clId="{F941947A-3C6F-41E4-BA5E-B352B020F1C0}" dt="2023-11-07T16:17:44.548" v="230" actId="14100"/>
          <ac:spMkLst>
            <pc:docMk/>
            <pc:sldMk cId="0" sldId="269"/>
            <ac:spMk id="32" creationId="{00000000-0000-0000-0000-000000000000}"/>
          </ac:spMkLst>
        </pc:spChg>
      </pc:sldChg>
      <pc:sldChg chg="modSp mod">
        <pc:chgData name="Tori Rickman" userId="c77e6d5e-ae61-4556-a428-80085726c678" providerId="ADAL" clId="{F941947A-3C6F-41E4-BA5E-B352B020F1C0}" dt="2023-11-07T16:39:18.237" v="451" actId="1076"/>
        <pc:sldMkLst>
          <pc:docMk/>
          <pc:sldMk cId="0" sldId="270"/>
        </pc:sldMkLst>
        <pc:spChg chg="mod">
          <ac:chgData name="Tori Rickman" userId="c77e6d5e-ae61-4556-a428-80085726c678" providerId="ADAL" clId="{F941947A-3C6F-41E4-BA5E-B352B020F1C0}" dt="2023-11-07T16:18:27.293" v="241" actId="207"/>
          <ac:spMkLst>
            <pc:docMk/>
            <pc:sldMk cId="0" sldId="270"/>
            <ac:spMk id="16" creationId="{00000000-0000-0000-0000-000000000000}"/>
          </ac:spMkLst>
        </pc:spChg>
        <pc:spChg chg="mod">
          <ac:chgData name="Tori Rickman" userId="c77e6d5e-ae61-4556-a428-80085726c678" providerId="ADAL" clId="{F941947A-3C6F-41E4-BA5E-B352B020F1C0}" dt="2023-11-07T16:39:18.237" v="451" actId="1076"/>
          <ac:spMkLst>
            <pc:docMk/>
            <pc:sldMk cId="0" sldId="270"/>
            <ac:spMk id="23" creationId="{00000000-0000-0000-0000-000000000000}"/>
          </ac:spMkLst>
        </pc:spChg>
        <pc:spChg chg="mod">
          <ac:chgData name="Tori Rickman" userId="c77e6d5e-ae61-4556-a428-80085726c678" providerId="ADAL" clId="{F941947A-3C6F-41E4-BA5E-B352B020F1C0}" dt="2023-11-07T16:18:09.644" v="237" actId="14100"/>
          <ac:spMkLst>
            <pc:docMk/>
            <pc:sldMk cId="0" sldId="270"/>
            <ac:spMk id="26" creationId="{00000000-0000-0000-0000-000000000000}"/>
          </ac:spMkLst>
        </pc:spChg>
        <pc:grpChg chg="mod">
          <ac:chgData name="Tori Rickman" userId="c77e6d5e-ae61-4556-a428-80085726c678" providerId="ADAL" clId="{F941947A-3C6F-41E4-BA5E-B352B020F1C0}" dt="2023-11-07T16:39:13.986" v="450" actId="14100"/>
          <ac:grpSpMkLst>
            <pc:docMk/>
            <pc:sldMk cId="0" sldId="270"/>
            <ac:grpSpMk id="22" creationId="{00000000-0000-0000-0000-000000000000}"/>
          </ac:grpSpMkLst>
        </pc:grpChg>
      </pc:sldChg>
      <pc:sldChg chg="modSp mod">
        <pc:chgData name="Tori Rickman" userId="c77e6d5e-ae61-4556-a428-80085726c678" providerId="ADAL" clId="{F941947A-3C6F-41E4-BA5E-B352B020F1C0}" dt="2023-11-07T16:35:47.828" v="447" actId="14100"/>
        <pc:sldMkLst>
          <pc:docMk/>
          <pc:sldMk cId="0" sldId="271"/>
        </pc:sldMkLst>
        <pc:spChg chg="mod">
          <ac:chgData name="Tori Rickman" userId="c77e6d5e-ae61-4556-a428-80085726c678" providerId="ADAL" clId="{F941947A-3C6F-41E4-BA5E-B352B020F1C0}" dt="2023-11-07T16:04:27.015" v="75" actId="1076"/>
          <ac:spMkLst>
            <pc:docMk/>
            <pc:sldMk cId="0" sldId="271"/>
            <ac:spMk id="3" creationId="{00000000-0000-0000-0000-000000000000}"/>
          </ac:spMkLst>
        </pc:spChg>
        <pc:spChg chg="mod">
          <ac:chgData name="Tori Rickman" userId="c77e6d5e-ae61-4556-a428-80085726c678" providerId="ADAL" clId="{F941947A-3C6F-41E4-BA5E-B352B020F1C0}" dt="2023-11-07T16:35:47.828" v="447" actId="14100"/>
          <ac:spMkLst>
            <pc:docMk/>
            <pc:sldMk cId="0" sldId="271"/>
            <ac:spMk id="7" creationId="{00000000-0000-0000-0000-000000000000}"/>
          </ac:spMkLst>
        </pc:spChg>
        <pc:spChg chg="mod">
          <ac:chgData name="Tori Rickman" userId="c77e6d5e-ae61-4556-a428-80085726c678" providerId="ADAL" clId="{F941947A-3C6F-41E4-BA5E-B352B020F1C0}" dt="2023-11-07T16:18:53.201" v="245" actId="14100"/>
          <ac:spMkLst>
            <pc:docMk/>
            <pc:sldMk cId="0" sldId="271"/>
            <ac:spMk id="9" creationId="{00000000-0000-0000-0000-000000000000}"/>
          </ac:spMkLst>
        </pc:spChg>
        <pc:spChg chg="mod">
          <ac:chgData name="Tori Rickman" userId="c77e6d5e-ae61-4556-a428-80085726c678" providerId="ADAL" clId="{F941947A-3C6F-41E4-BA5E-B352B020F1C0}" dt="2023-11-07T16:18:50.288" v="244" actId="14100"/>
          <ac:spMkLst>
            <pc:docMk/>
            <pc:sldMk cId="0" sldId="271"/>
            <ac:spMk id="11" creationId="{00000000-0000-0000-0000-000000000000}"/>
          </ac:spMkLst>
        </pc:spChg>
      </pc:sldChg>
      <pc:sldChg chg="addSp modSp mod">
        <pc:chgData name="Tori Rickman" userId="c77e6d5e-ae61-4556-a428-80085726c678" providerId="ADAL" clId="{F941947A-3C6F-41E4-BA5E-B352B020F1C0}" dt="2023-11-07T16:23:31.130" v="308" actId="1076"/>
        <pc:sldMkLst>
          <pc:docMk/>
          <pc:sldMk cId="0" sldId="272"/>
        </pc:sldMkLst>
        <pc:spChg chg="mod">
          <ac:chgData name="Tori Rickman" userId="c77e6d5e-ae61-4556-a428-80085726c678" providerId="ADAL" clId="{F941947A-3C6F-41E4-BA5E-B352B020F1C0}" dt="2023-11-07T16:04:40.700" v="77" actId="1076"/>
          <ac:spMkLst>
            <pc:docMk/>
            <pc:sldMk cId="0" sldId="272"/>
            <ac:spMk id="3" creationId="{00000000-0000-0000-0000-000000000000}"/>
          </ac:spMkLst>
        </pc:spChg>
        <pc:spChg chg="mod">
          <ac:chgData name="Tori Rickman" userId="c77e6d5e-ae61-4556-a428-80085726c678" providerId="ADAL" clId="{F941947A-3C6F-41E4-BA5E-B352B020F1C0}" dt="2023-11-07T16:23:31.130" v="308" actId="1076"/>
          <ac:spMkLst>
            <pc:docMk/>
            <pc:sldMk cId="0" sldId="272"/>
            <ac:spMk id="9" creationId="{00000000-0000-0000-0000-000000000000}"/>
          </ac:spMkLst>
        </pc:spChg>
        <pc:spChg chg="mod">
          <ac:chgData name="Tori Rickman" userId="c77e6d5e-ae61-4556-a428-80085726c678" providerId="ADAL" clId="{F941947A-3C6F-41E4-BA5E-B352B020F1C0}" dt="2023-11-07T16:22:28.857" v="299" actId="2710"/>
          <ac:spMkLst>
            <pc:docMk/>
            <pc:sldMk cId="0" sldId="272"/>
            <ac:spMk id="10" creationId="{00000000-0000-0000-0000-000000000000}"/>
          </ac:spMkLst>
        </pc:spChg>
        <pc:spChg chg="mod">
          <ac:chgData name="Tori Rickman" userId="c77e6d5e-ae61-4556-a428-80085726c678" providerId="ADAL" clId="{F941947A-3C6F-41E4-BA5E-B352B020F1C0}" dt="2023-11-07T16:23:13.870" v="307" actId="1076"/>
          <ac:spMkLst>
            <pc:docMk/>
            <pc:sldMk cId="0" sldId="272"/>
            <ac:spMk id="12" creationId="{00000000-0000-0000-0000-000000000000}"/>
          </ac:spMkLst>
        </pc:spChg>
        <pc:spChg chg="add mod ord">
          <ac:chgData name="Tori Rickman" userId="c77e6d5e-ae61-4556-a428-80085726c678" providerId="ADAL" clId="{F941947A-3C6F-41E4-BA5E-B352B020F1C0}" dt="2023-11-07T16:23:07.770" v="306" actId="14100"/>
          <ac:spMkLst>
            <pc:docMk/>
            <pc:sldMk cId="0" sldId="272"/>
            <ac:spMk id="13" creationId="{29980CAE-CBC6-7CBA-E4F4-68968A611A8F}"/>
          </ac:spMkLst>
        </pc:spChg>
      </pc:sldChg>
      <pc:sldChg chg="addSp modSp mod">
        <pc:chgData name="Tori Rickman" userId="c77e6d5e-ae61-4556-a428-80085726c678" providerId="ADAL" clId="{F941947A-3C6F-41E4-BA5E-B352B020F1C0}" dt="2023-11-07T16:22:13.620" v="297" actId="1076"/>
        <pc:sldMkLst>
          <pc:docMk/>
          <pc:sldMk cId="0" sldId="273"/>
        </pc:sldMkLst>
        <pc:spChg chg="mod">
          <ac:chgData name="Tori Rickman" userId="c77e6d5e-ae61-4556-a428-80085726c678" providerId="ADAL" clId="{F941947A-3C6F-41E4-BA5E-B352B020F1C0}" dt="2023-11-07T16:04:47.567" v="78" actId="1076"/>
          <ac:spMkLst>
            <pc:docMk/>
            <pc:sldMk cId="0" sldId="273"/>
            <ac:spMk id="3" creationId="{00000000-0000-0000-0000-000000000000}"/>
          </ac:spMkLst>
        </pc:spChg>
        <pc:spChg chg="mod ord">
          <ac:chgData name="Tori Rickman" userId="c77e6d5e-ae61-4556-a428-80085726c678" providerId="ADAL" clId="{F941947A-3C6F-41E4-BA5E-B352B020F1C0}" dt="2023-11-07T16:20:02.231" v="261" actId="1076"/>
          <ac:spMkLst>
            <pc:docMk/>
            <pc:sldMk cId="0" sldId="273"/>
            <ac:spMk id="8" creationId="{00000000-0000-0000-0000-000000000000}"/>
          </ac:spMkLst>
        </pc:spChg>
        <pc:spChg chg="mod">
          <ac:chgData name="Tori Rickman" userId="c77e6d5e-ae61-4556-a428-80085726c678" providerId="ADAL" clId="{F941947A-3C6F-41E4-BA5E-B352B020F1C0}" dt="2023-11-07T16:20:57.229" v="277" actId="207"/>
          <ac:spMkLst>
            <pc:docMk/>
            <pc:sldMk cId="0" sldId="273"/>
            <ac:spMk id="11" creationId="{00000000-0000-0000-0000-000000000000}"/>
          </ac:spMkLst>
        </pc:spChg>
        <pc:spChg chg="mod">
          <ac:chgData name="Tori Rickman" userId="c77e6d5e-ae61-4556-a428-80085726c678" providerId="ADAL" clId="{F941947A-3C6F-41E4-BA5E-B352B020F1C0}" dt="2023-11-07T16:21:23.085" v="283" actId="1076"/>
          <ac:spMkLst>
            <pc:docMk/>
            <pc:sldMk cId="0" sldId="273"/>
            <ac:spMk id="16" creationId="{00000000-0000-0000-0000-000000000000}"/>
          </ac:spMkLst>
        </pc:spChg>
        <pc:spChg chg="mod ord">
          <ac:chgData name="Tori Rickman" userId="c77e6d5e-ae61-4556-a428-80085726c678" providerId="ADAL" clId="{F941947A-3C6F-41E4-BA5E-B352B020F1C0}" dt="2023-11-07T16:21:56.040" v="292" actId="167"/>
          <ac:spMkLst>
            <pc:docMk/>
            <pc:sldMk cId="0" sldId="273"/>
            <ac:spMk id="18" creationId="{00000000-0000-0000-0000-000000000000}"/>
          </ac:spMkLst>
        </pc:spChg>
        <pc:spChg chg="mod">
          <ac:chgData name="Tori Rickman" userId="c77e6d5e-ae61-4556-a428-80085726c678" providerId="ADAL" clId="{F941947A-3C6F-41E4-BA5E-B352B020F1C0}" dt="2023-11-07T16:21:05.730" v="278" actId="108"/>
          <ac:spMkLst>
            <pc:docMk/>
            <pc:sldMk cId="0" sldId="273"/>
            <ac:spMk id="20" creationId="{00000000-0000-0000-0000-000000000000}"/>
          </ac:spMkLst>
        </pc:spChg>
        <pc:spChg chg="add mod ord">
          <ac:chgData name="Tori Rickman" userId="c77e6d5e-ae61-4556-a428-80085726c678" providerId="ADAL" clId="{F941947A-3C6F-41E4-BA5E-B352B020F1C0}" dt="2023-11-07T16:20:06.021" v="263" actId="14100"/>
          <ac:spMkLst>
            <pc:docMk/>
            <pc:sldMk cId="0" sldId="273"/>
            <ac:spMk id="21" creationId="{F3764152-6543-0A45-ED09-6ACA6D6BDDAF}"/>
          </ac:spMkLst>
        </pc:spChg>
        <pc:spChg chg="add mod ord">
          <ac:chgData name="Tori Rickman" userId="c77e6d5e-ae61-4556-a428-80085726c678" providerId="ADAL" clId="{F941947A-3C6F-41E4-BA5E-B352B020F1C0}" dt="2023-11-07T16:22:04.872" v="296" actId="1076"/>
          <ac:spMkLst>
            <pc:docMk/>
            <pc:sldMk cId="0" sldId="273"/>
            <ac:spMk id="22" creationId="{B17E4824-84AB-7AC0-EC7D-D479D1C0C859}"/>
          </ac:spMkLst>
        </pc:spChg>
        <pc:grpChg chg="mod">
          <ac:chgData name="Tori Rickman" userId="c77e6d5e-ae61-4556-a428-80085726c678" providerId="ADAL" clId="{F941947A-3C6F-41E4-BA5E-B352B020F1C0}" dt="2023-11-07T16:20:44.819" v="275" actId="1076"/>
          <ac:grpSpMkLst>
            <pc:docMk/>
            <pc:sldMk cId="0" sldId="273"/>
            <ac:grpSpMk id="7" creationId="{00000000-0000-0000-0000-000000000000}"/>
          </ac:grpSpMkLst>
        </pc:grpChg>
        <pc:grpChg chg="mod ord">
          <ac:chgData name="Tori Rickman" userId="c77e6d5e-ae61-4556-a428-80085726c678" providerId="ADAL" clId="{F941947A-3C6F-41E4-BA5E-B352B020F1C0}" dt="2023-11-07T16:22:13.620" v="297" actId="1076"/>
          <ac:grpSpMkLst>
            <pc:docMk/>
            <pc:sldMk cId="0" sldId="273"/>
            <ac:grpSpMk id="17" creationId="{00000000-0000-0000-0000-000000000000}"/>
          </ac:grpSpMkLst>
        </pc:grpChg>
      </pc:sldChg>
      <pc:sldChg chg="modSp mod">
        <pc:chgData name="Tori Rickman" userId="c77e6d5e-ae61-4556-a428-80085726c678" providerId="ADAL" clId="{F941947A-3C6F-41E4-BA5E-B352B020F1C0}" dt="2023-11-07T16:23:59.795" v="312" actId="114"/>
        <pc:sldMkLst>
          <pc:docMk/>
          <pc:sldMk cId="0" sldId="274"/>
        </pc:sldMkLst>
        <pc:spChg chg="mod">
          <ac:chgData name="Tori Rickman" userId="c77e6d5e-ae61-4556-a428-80085726c678" providerId="ADAL" clId="{F941947A-3C6F-41E4-BA5E-B352B020F1C0}" dt="2023-11-07T16:04:54.719" v="79" actId="1076"/>
          <ac:spMkLst>
            <pc:docMk/>
            <pc:sldMk cId="0" sldId="274"/>
            <ac:spMk id="3" creationId="{00000000-0000-0000-0000-000000000000}"/>
          </ac:spMkLst>
        </pc:spChg>
        <pc:spChg chg="mod">
          <ac:chgData name="Tori Rickman" userId="c77e6d5e-ae61-4556-a428-80085726c678" providerId="ADAL" clId="{F941947A-3C6F-41E4-BA5E-B352B020F1C0}" dt="2023-11-07T16:23:59.795" v="312" actId="114"/>
          <ac:spMkLst>
            <pc:docMk/>
            <pc:sldMk cId="0" sldId="274"/>
            <ac:spMk id="14" creationId="{00000000-0000-0000-0000-000000000000}"/>
          </ac:spMkLst>
        </pc:spChg>
        <pc:spChg chg="mod">
          <ac:chgData name="Tori Rickman" userId="c77e6d5e-ae61-4556-a428-80085726c678" providerId="ADAL" clId="{F941947A-3C6F-41E4-BA5E-B352B020F1C0}" dt="2023-11-07T16:23:53.497" v="310" actId="108"/>
          <ac:spMkLst>
            <pc:docMk/>
            <pc:sldMk cId="0" sldId="274"/>
            <ac:spMk id="17" creationId="{00000000-0000-0000-0000-000000000000}"/>
          </ac:spMkLst>
        </pc:spChg>
      </pc:sldChg>
      <pc:sldChg chg="modSp mod">
        <pc:chgData name="Tori Rickman" userId="c77e6d5e-ae61-4556-a428-80085726c678" providerId="ADAL" clId="{F941947A-3C6F-41E4-BA5E-B352B020F1C0}" dt="2023-11-07T16:24:30.537" v="314" actId="207"/>
        <pc:sldMkLst>
          <pc:docMk/>
          <pc:sldMk cId="0" sldId="275"/>
        </pc:sldMkLst>
        <pc:spChg chg="mod">
          <ac:chgData name="Tori Rickman" userId="c77e6d5e-ae61-4556-a428-80085726c678" providerId="ADAL" clId="{F941947A-3C6F-41E4-BA5E-B352B020F1C0}" dt="2023-11-07T16:05:16.283" v="84" actId="1076"/>
          <ac:spMkLst>
            <pc:docMk/>
            <pc:sldMk cId="0" sldId="275"/>
            <ac:spMk id="3" creationId="{00000000-0000-0000-0000-000000000000}"/>
          </ac:spMkLst>
        </pc:spChg>
        <pc:spChg chg="mod">
          <ac:chgData name="Tori Rickman" userId="c77e6d5e-ae61-4556-a428-80085726c678" providerId="ADAL" clId="{F941947A-3C6F-41E4-BA5E-B352B020F1C0}" dt="2023-11-07T16:05:19.273" v="85" actId="14100"/>
          <ac:spMkLst>
            <pc:docMk/>
            <pc:sldMk cId="0" sldId="275"/>
            <ac:spMk id="7" creationId="{00000000-0000-0000-0000-000000000000}"/>
          </ac:spMkLst>
        </pc:spChg>
        <pc:spChg chg="mod">
          <ac:chgData name="Tori Rickman" userId="c77e6d5e-ae61-4556-a428-80085726c678" providerId="ADAL" clId="{F941947A-3C6F-41E4-BA5E-B352B020F1C0}" dt="2023-11-07T16:24:26.891" v="313" actId="207"/>
          <ac:spMkLst>
            <pc:docMk/>
            <pc:sldMk cId="0" sldId="275"/>
            <ac:spMk id="15" creationId="{00000000-0000-0000-0000-000000000000}"/>
          </ac:spMkLst>
        </pc:spChg>
        <pc:spChg chg="mod">
          <ac:chgData name="Tori Rickman" userId="c77e6d5e-ae61-4556-a428-80085726c678" providerId="ADAL" clId="{F941947A-3C6F-41E4-BA5E-B352B020F1C0}" dt="2023-11-07T16:23:40.174" v="309" actId="108"/>
          <ac:spMkLst>
            <pc:docMk/>
            <pc:sldMk cId="0" sldId="275"/>
            <ac:spMk id="16" creationId="{00000000-0000-0000-0000-000000000000}"/>
          </ac:spMkLst>
        </pc:spChg>
        <pc:spChg chg="mod">
          <ac:chgData name="Tori Rickman" userId="c77e6d5e-ae61-4556-a428-80085726c678" providerId="ADAL" clId="{F941947A-3C6F-41E4-BA5E-B352B020F1C0}" dt="2023-11-07T16:24:30.537" v="314" actId="207"/>
          <ac:spMkLst>
            <pc:docMk/>
            <pc:sldMk cId="0" sldId="275"/>
            <ac:spMk id="18" creationId="{00000000-0000-0000-0000-000000000000}"/>
          </ac:spMkLst>
        </pc:spChg>
      </pc:sldChg>
      <pc:sldChg chg="modSp mod">
        <pc:chgData name="Tori Rickman" userId="c77e6d5e-ae61-4556-a428-80085726c678" providerId="ADAL" clId="{F941947A-3C6F-41E4-BA5E-B352B020F1C0}" dt="2023-11-07T16:25:13.061" v="326" actId="1076"/>
        <pc:sldMkLst>
          <pc:docMk/>
          <pc:sldMk cId="0" sldId="276"/>
        </pc:sldMkLst>
        <pc:spChg chg="mod">
          <ac:chgData name="Tori Rickman" userId="c77e6d5e-ae61-4556-a428-80085726c678" providerId="ADAL" clId="{F941947A-3C6F-41E4-BA5E-B352B020F1C0}" dt="2023-11-07T16:05:33.771" v="88" actId="1076"/>
          <ac:spMkLst>
            <pc:docMk/>
            <pc:sldMk cId="0" sldId="276"/>
            <ac:spMk id="3" creationId="{00000000-0000-0000-0000-000000000000}"/>
          </ac:spMkLst>
        </pc:spChg>
        <pc:spChg chg="mod">
          <ac:chgData name="Tori Rickman" userId="c77e6d5e-ae61-4556-a428-80085726c678" providerId="ADAL" clId="{F941947A-3C6F-41E4-BA5E-B352B020F1C0}" dt="2023-11-07T16:25:13.061" v="326" actId="1076"/>
          <ac:spMkLst>
            <pc:docMk/>
            <pc:sldMk cId="0" sldId="276"/>
            <ac:spMk id="14" creationId="{00000000-0000-0000-0000-000000000000}"/>
          </ac:spMkLst>
        </pc:spChg>
        <pc:spChg chg="mod">
          <ac:chgData name="Tori Rickman" userId="c77e6d5e-ae61-4556-a428-80085726c678" providerId="ADAL" clId="{F941947A-3C6F-41E4-BA5E-B352B020F1C0}" dt="2023-11-07T16:25:11.030" v="325" actId="1076"/>
          <ac:spMkLst>
            <pc:docMk/>
            <pc:sldMk cId="0" sldId="276"/>
            <ac:spMk id="21" creationId="{00000000-0000-0000-0000-000000000000}"/>
          </ac:spMkLst>
        </pc:spChg>
        <pc:spChg chg="mod">
          <ac:chgData name="Tori Rickman" userId="c77e6d5e-ae61-4556-a428-80085726c678" providerId="ADAL" clId="{F941947A-3C6F-41E4-BA5E-B352B020F1C0}" dt="2023-11-07T16:24:49.657" v="318" actId="114"/>
          <ac:spMkLst>
            <pc:docMk/>
            <pc:sldMk cId="0" sldId="276"/>
            <ac:spMk id="22" creationId="{00000000-0000-0000-0000-000000000000}"/>
          </ac:spMkLst>
        </pc:spChg>
        <pc:spChg chg="mod">
          <ac:chgData name="Tori Rickman" userId="c77e6d5e-ae61-4556-a428-80085726c678" providerId="ADAL" clId="{F941947A-3C6F-41E4-BA5E-B352B020F1C0}" dt="2023-11-07T16:24:35.827" v="315" actId="108"/>
          <ac:spMkLst>
            <pc:docMk/>
            <pc:sldMk cId="0" sldId="276"/>
            <ac:spMk id="24" creationId="{00000000-0000-0000-0000-000000000000}"/>
          </ac:spMkLst>
        </pc:spChg>
        <pc:spChg chg="mod">
          <ac:chgData name="Tori Rickman" userId="c77e6d5e-ae61-4556-a428-80085726c678" providerId="ADAL" clId="{F941947A-3C6F-41E4-BA5E-B352B020F1C0}" dt="2023-11-07T16:25:08.702" v="324" actId="1076"/>
          <ac:spMkLst>
            <pc:docMk/>
            <pc:sldMk cId="0" sldId="276"/>
            <ac:spMk id="33" creationId="{00000000-0000-0000-0000-000000000000}"/>
          </ac:spMkLst>
        </pc:spChg>
      </pc:sldChg>
      <pc:sldChg chg="modSp mod">
        <pc:chgData name="Tori Rickman" userId="c77e6d5e-ae61-4556-a428-80085726c678" providerId="ADAL" clId="{F941947A-3C6F-41E4-BA5E-B352B020F1C0}" dt="2023-11-07T16:25:30.388" v="329" actId="1076"/>
        <pc:sldMkLst>
          <pc:docMk/>
          <pc:sldMk cId="0" sldId="277"/>
        </pc:sldMkLst>
        <pc:spChg chg="mod">
          <ac:chgData name="Tori Rickman" userId="c77e6d5e-ae61-4556-a428-80085726c678" providerId="ADAL" clId="{F941947A-3C6F-41E4-BA5E-B352B020F1C0}" dt="2023-11-07T16:05:38.776" v="89" actId="1076"/>
          <ac:spMkLst>
            <pc:docMk/>
            <pc:sldMk cId="0" sldId="277"/>
            <ac:spMk id="3" creationId="{00000000-0000-0000-0000-000000000000}"/>
          </ac:spMkLst>
        </pc:spChg>
        <pc:spChg chg="mod">
          <ac:chgData name="Tori Rickman" userId="c77e6d5e-ae61-4556-a428-80085726c678" providerId="ADAL" clId="{F941947A-3C6F-41E4-BA5E-B352B020F1C0}" dt="2023-11-07T16:25:30.388" v="329" actId="1076"/>
          <ac:spMkLst>
            <pc:docMk/>
            <pc:sldMk cId="0" sldId="277"/>
            <ac:spMk id="24" creationId="{00000000-0000-0000-0000-000000000000}"/>
          </ac:spMkLst>
        </pc:spChg>
        <pc:spChg chg="mod">
          <ac:chgData name="Tori Rickman" userId="c77e6d5e-ae61-4556-a428-80085726c678" providerId="ADAL" clId="{F941947A-3C6F-41E4-BA5E-B352B020F1C0}" dt="2023-11-07T16:25:18.529" v="327" actId="108"/>
          <ac:spMkLst>
            <pc:docMk/>
            <pc:sldMk cId="0" sldId="277"/>
            <ac:spMk id="26" creationId="{00000000-0000-0000-0000-000000000000}"/>
          </ac:spMkLst>
        </pc:spChg>
      </pc:sldChg>
      <pc:sldChg chg="addSp delSp modSp mod">
        <pc:chgData name="Tori Rickman" userId="c77e6d5e-ae61-4556-a428-80085726c678" providerId="ADAL" clId="{F941947A-3C6F-41E4-BA5E-B352B020F1C0}" dt="2023-11-07T16:27:26.528" v="351" actId="14100"/>
        <pc:sldMkLst>
          <pc:docMk/>
          <pc:sldMk cId="0" sldId="278"/>
        </pc:sldMkLst>
        <pc:spChg chg="mod">
          <ac:chgData name="Tori Rickman" userId="c77e6d5e-ae61-4556-a428-80085726c678" providerId="ADAL" clId="{F941947A-3C6F-41E4-BA5E-B352B020F1C0}" dt="2023-11-07T16:27:26.528" v="351" actId="14100"/>
          <ac:spMkLst>
            <pc:docMk/>
            <pc:sldMk cId="0" sldId="278"/>
            <ac:spMk id="2" creationId="{00000000-0000-0000-0000-000000000000}"/>
          </ac:spMkLst>
        </pc:spChg>
        <pc:spChg chg="del">
          <ac:chgData name="Tori Rickman" userId="c77e6d5e-ae61-4556-a428-80085726c678" providerId="ADAL" clId="{F941947A-3C6F-41E4-BA5E-B352B020F1C0}" dt="2023-11-07T16:26:56.356" v="342" actId="478"/>
          <ac:spMkLst>
            <pc:docMk/>
            <pc:sldMk cId="0" sldId="278"/>
            <ac:spMk id="5" creationId="{00000000-0000-0000-0000-000000000000}"/>
          </ac:spMkLst>
        </pc:spChg>
        <pc:spChg chg="del">
          <ac:chgData name="Tori Rickman" userId="c77e6d5e-ae61-4556-a428-80085726c678" providerId="ADAL" clId="{F941947A-3C6F-41E4-BA5E-B352B020F1C0}" dt="2023-11-07T16:26:56.356" v="342" actId="478"/>
          <ac:spMkLst>
            <pc:docMk/>
            <pc:sldMk cId="0" sldId="278"/>
            <ac:spMk id="6" creationId="{00000000-0000-0000-0000-000000000000}"/>
          </ac:spMkLst>
        </pc:spChg>
        <pc:spChg chg="del mod">
          <ac:chgData name="Tori Rickman" userId="c77e6d5e-ae61-4556-a428-80085726c678" providerId="ADAL" clId="{F941947A-3C6F-41E4-BA5E-B352B020F1C0}" dt="2023-11-07T16:27:04.213" v="344" actId="21"/>
          <ac:spMkLst>
            <pc:docMk/>
            <pc:sldMk cId="0" sldId="278"/>
            <ac:spMk id="7" creationId="{00000000-0000-0000-0000-000000000000}"/>
          </ac:spMkLst>
        </pc:spChg>
        <pc:spChg chg="del">
          <ac:chgData name="Tori Rickman" userId="c77e6d5e-ae61-4556-a428-80085726c678" providerId="ADAL" clId="{F941947A-3C6F-41E4-BA5E-B352B020F1C0}" dt="2023-11-07T16:26:56.356" v="342" actId="478"/>
          <ac:spMkLst>
            <pc:docMk/>
            <pc:sldMk cId="0" sldId="278"/>
            <ac:spMk id="8" creationId="{00000000-0000-0000-0000-000000000000}"/>
          </ac:spMkLst>
        </pc:spChg>
        <pc:spChg chg="mod">
          <ac:chgData name="Tori Rickman" userId="c77e6d5e-ae61-4556-a428-80085726c678" providerId="ADAL" clId="{F941947A-3C6F-41E4-BA5E-B352B020F1C0}" dt="2023-11-07T16:25:50.205" v="332" actId="14100"/>
          <ac:spMkLst>
            <pc:docMk/>
            <pc:sldMk cId="0" sldId="278"/>
            <ac:spMk id="14" creationId="{00000000-0000-0000-0000-000000000000}"/>
          </ac:spMkLst>
        </pc:spChg>
        <pc:spChg chg="mod">
          <ac:chgData name="Tori Rickman" userId="c77e6d5e-ae61-4556-a428-80085726c678" providerId="ADAL" clId="{F941947A-3C6F-41E4-BA5E-B352B020F1C0}" dt="2023-11-07T16:25:48.302" v="331" actId="14100"/>
          <ac:spMkLst>
            <pc:docMk/>
            <pc:sldMk cId="0" sldId="278"/>
            <ac:spMk id="15" creationId="{00000000-0000-0000-0000-000000000000}"/>
          </ac:spMkLst>
        </pc:spChg>
        <pc:spChg chg="mod">
          <ac:chgData name="Tori Rickman" userId="c77e6d5e-ae61-4556-a428-80085726c678" providerId="ADAL" clId="{F941947A-3C6F-41E4-BA5E-B352B020F1C0}" dt="2023-11-07T16:25:51.924" v="333" actId="14100"/>
          <ac:spMkLst>
            <pc:docMk/>
            <pc:sldMk cId="0" sldId="278"/>
            <ac:spMk id="16" creationId="{00000000-0000-0000-0000-000000000000}"/>
          </ac:spMkLst>
        </pc:spChg>
        <pc:spChg chg="mod">
          <ac:chgData name="Tori Rickman" userId="c77e6d5e-ae61-4556-a428-80085726c678" providerId="ADAL" clId="{F941947A-3C6F-41E4-BA5E-B352B020F1C0}" dt="2023-11-07T16:26:00.848" v="334" actId="207"/>
          <ac:spMkLst>
            <pc:docMk/>
            <pc:sldMk cId="0" sldId="278"/>
            <ac:spMk id="17" creationId="{00000000-0000-0000-0000-000000000000}"/>
          </ac:spMkLst>
        </pc:spChg>
        <pc:spChg chg="mod">
          <ac:chgData name="Tori Rickman" userId="c77e6d5e-ae61-4556-a428-80085726c678" providerId="ADAL" clId="{F941947A-3C6F-41E4-BA5E-B352B020F1C0}" dt="2023-11-07T16:26:04.842" v="335" actId="207"/>
          <ac:spMkLst>
            <pc:docMk/>
            <pc:sldMk cId="0" sldId="278"/>
            <ac:spMk id="18" creationId="{00000000-0000-0000-0000-000000000000}"/>
          </ac:spMkLst>
        </pc:spChg>
        <pc:spChg chg="mod">
          <ac:chgData name="Tori Rickman" userId="c77e6d5e-ae61-4556-a428-80085726c678" providerId="ADAL" clId="{F941947A-3C6F-41E4-BA5E-B352B020F1C0}" dt="2023-11-07T16:26:09.095" v="336" actId="207"/>
          <ac:spMkLst>
            <pc:docMk/>
            <pc:sldMk cId="0" sldId="278"/>
            <ac:spMk id="19" creationId="{00000000-0000-0000-0000-000000000000}"/>
          </ac:spMkLst>
        </pc:spChg>
        <pc:spChg chg="del">
          <ac:chgData name="Tori Rickman" userId="c77e6d5e-ae61-4556-a428-80085726c678" providerId="ADAL" clId="{F941947A-3C6F-41E4-BA5E-B352B020F1C0}" dt="2023-11-07T16:26:56.356" v="342" actId="478"/>
          <ac:spMkLst>
            <pc:docMk/>
            <pc:sldMk cId="0" sldId="278"/>
            <ac:spMk id="20" creationId="{00000000-0000-0000-0000-000000000000}"/>
          </ac:spMkLst>
        </pc:spChg>
        <pc:spChg chg="del">
          <ac:chgData name="Tori Rickman" userId="c77e6d5e-ae61-4556-a428-80085726c678" providerId="ADAL" clId="{F941947A-3C6F-41E4-BA5E-B352B020F1C0}" dt="2023-11-07T16:26:56.356" v="342" actId="478"/>
          <ac:spMkLst>
            <pc:docMk/>
            <pc:sldMk cId="0" sldId="278"/>
            <ac:spMk id="21" creationId="{00000000-0000-0000-0000-000000000000}"/>
          </ac:spMkLst>
        </pc:spChg>
        <pc:spChg chg="del">
          <ac:chgData name="Tori Rickman" userId="c77e6d5e-ae61-4556-a428-80085726c678" providerId="ADAL" clId="{F941947A-3C6F-41E4-BA5E-B352B020F1C0}" dt="2023-11-07T16:26:56.356" v="342" actId="478"/>
          <ac:spMkLst>
            <pc:docMk/>
            <pc:sldMk cId="0" sldId="278"/>
            <ac:spMk id="22" creationId="{00000000-0000-0000-0000-000000000000}"/>
          </ac:spMkLst>
        </pc:spChg>
        <pc:spChg chg="del">
          <ac:chgData name="Tori Rickman" userId="c77e6d5e-ae61-4556-a428-80085726c678" providerId="ADAL" clId="{F941947A-3C6F-41E4-BA5E-B352B020F1C0}" dt="2023-11-07T16:26:56.356" v="342" actId="478"/>
          <ac:spMkLst>
            <pc:docMk/>
            <pc:sldMk cId="0" sldId="278"/>
            <ac:spMk id="23" creationId="{00000000-0000-0000-0000-000000000000}"/>
          </ac:spMkLst>
        </pc:spChg>
        <pc:spChg chg="del">
          <ac:chgData name="Tori Rickman" userId="c77e6d5e-ae61-4556-a428-80085726c678" providerId="ADAL" clId="{F941947A-3C6F-41E4-BA5E-B352B020F1C0}" dt="2023-11-07T16:26:56.356" v="342" actId="478"/>
          <ac:spMkLst>
            <pc:docMk/>
            <pc:sldMk cId="0" sldId="278"/>
            <ac:spMk id="24" creationId="{00000000-0000-0000-0000-000000000000}"/>
          </ac:spMkLst>
        </pc:spChg>
        <pc:spChg chg="mod">
          <ac:chgData name="Tori Rickman" userId="c77e6d5e-ae61-4556-a428-80085726c678" providerId="ADAL" clId="{F941947A-3C6F-41E4-BA5E-B352B020F1C0}" dt="2023-11-07T16:26:12.738" v="338" actId="207"/>
          <ac:spMkLst>
            <pc:docMk/>
            <pc:sldMk cId="0" sldId="278"/>
            <ac:spMk id="25" creationId="{00000000-0000-0000-0000-000000000000}"/>
          </ac:spMkLst>
        </pc:spChg>
        <pc:spChg chg="mod">
          <ac:chgData name="Tori Rickman" userId="c77e6d5e-ae61-4556-a428-80085726c678" providerId="ADAL" clId="{F941947A-3C6F-41E4-BA5E-B352B020F1C0}" dt="2023-11-07T16:25:37.381" v="330" actId="108"/>
          <ac:spMkLst>
            <pc:docMk/>
            <pc:sldMk cId="0" sldId="278"/>
            <ac:spMk id="26" creationId="{00000000-0000-0000-0000-000000000000}"/>
          </ac:spMkLst>
        </pc:spChg>
        <pc:spChg chg="mod">
          <ac:chgData name="Tori Rickman" userId="c77e6d5e-ae61-4556-a428-80085726c678" providerId="ADAL" clId="{F941947A-3C6F-41E4-BA5E-B352B020F1C0}" dt="2023-11-07T16:05:46.187" v="91" actId="1076"/>
          <ac:spMkLst>
            <pc:docMk/>
            <pc:sldMk cId="0" sldId="278"/>
            <ac:spMk id="28" creationId="{00000000-0000-0000-0000-000000000000}"/>
          </ac:spMkLst>
        </pc:spChg>
        <pc:grpChg chg="del mod">
          <ac:chgData name="Tori Rickman" userId="c77e6d5e-ae61-4556-a428-80085726c678" providerId="ADAL" clId="{F941947A-3C6F-41E4-BA5E-B352B020F1C0}" dt="2023-11-07T16:26:53.821" v="341" actId="21"/>
          <ac:grpSpMkLst>
            <pc:docMk/>
            <pc:sldMk cId="0" sldId="278"/>
            <ac:grpSpMk id="10" creationId="{00000000-0000-0000-0000-000000000000}"/>
          </ac:grpSpMkLst>
        </pc:grpChg>
        <pc:picChg chg="add mod">
          <ac:chgData name="Tori Rickman" userId="c77e6d5e-ae61-4556-a428-80085726c678" providerId="ADAL" clId="{F941947A-3C6F-41E4-BA5E-B352B020F1C0}" dt="2023-11-07T16:27:23.677" v="350" actId="962"/>
          <ac:picMkLst>
            <pc:docMk/>
            <pc:sldMk cId="0" sldId="278"/>
            <ac:picMk id="33" creationId="{790072A2-F838-206A-A81C-524DC3C27EFF}"/>
          </ac:picMkLst>
        </pc:picChg>
      </pc:sldChg>
      <pc:sldChg chg="addSp modSp mod">
        <pc:chgData name="Tori Rickman" userId="c77e6d5e-ae61-4556-a428-80085726c678" providerId="ADAL" clId="{F941947A-3C6F-41E4-BA5E-B352B020F1C0}" dt="2023-11-07T16:29:47.011" v="388" actId="14100"/>
        <pc:sldMkLst>
          <pc:docMk/>
          <pc:sldMk cId="0" sldId="279"/>
        </pc:sldMkLst>
        <pc:spChg chg="mod">
          <ac:chgData name="Tori Rickman" userId="c77e6d5e-ae61-4556-a428-80085726c678" providerId="ADAL" clId="{F941947A-3C6F-41E4-BA5E-B352B020F1C0}" dt="2023-11-07T16:27:41.323" v="354" actId="14100"/>
          <ac:spMkLst>
            <pc:docMk/>
            <pc:sldMk cId="0" sldId="279"/>
            <ac:spMk id="2" creationId="{00000000-0000-0000-0000-000000000000}"/>
          </ac:spMkLst>
        </pc:spChg>
        <pc:spChg chg="mod">
          <ac:chgData name="Tori Rickman" userId="c77e6d5e-ae61-4556-a428-80085726c678" providerId="ADAL" clId="{F941947A-3C6F-41E4-BA5E-B352B020F1C0}" dt="2023-11-07T16:06:03.962" v="96" actId="1076"/>
          <ac:spMkLst>
            <pc:docMk/>
            <pc:sldMk cId="0" sldId="279"/>
            <ac:spMk id="4" creationId="{00000000-0000-0000-0000-000000000000}"/>
          </ac:spMkLst>
        </pc:spChg>
        <pc:spChg chg="mod">
          <ac:chgData name="Tori Rickman" userId="c77e6d5e-ae61-4556-a428-80085726c678" providerId="ADAL" clId="{F941947A-3C6F-41E4-BA5E-B352B020F1C0}" dt="2023-11-07T16:29:28.692" v="385" actId="1076"/>
          <ac:spMkLst>
            <pc:docMk/>
            <pc:sldMk cId="0" sldId="279"/>
            <ac:spMk id="9" creationId="{00000000-0000-0000-0000-000000000000}"/>
          </ac:spMkLst>
        </pc:spChg>
        <pc:spChg chg="mod">
          <ac:chgData name="Tori Rickman" userId="c77e6d5e-ae61-4556-a428-80085726c678" providerId="ADAL" clId="{F941947A-3C6F-41E4-BA5E-B352B020F1C0}" dt="2023-11-07T16:29:37.829" v="387" actId="1076"/>
          <ac:spMkLst>
            <pc:docMk/>
            <pc:sldMk cId="0" sldId="279"/>
            <ac:spMk id="11" creationId="{00000000-0000-0000-0000-000000000000}"/>
          </ac:spMkLst>
        </pc:spChg>
        <pc:spChg chg="mod">
          <ac:chgData name="Tori Rickman" userId="c77e6d5e-ae61-4556-a428-80085726c678" providerId="ADAL" clId="{F941947A-3C6F-41E4-BA5E-B352B020F1C0}" dt="2023-11-07T16:27:36.462" v="352" actId="108"/>
          <ac:spMkLst>
            <pc:docMk/>
            <pc:sldMk cId="0" sldId="279"/>
            <ac:spMk id="14" creationId="{00000000-0000-0000-0000-000000000000}"/>
          </ac:spMkLst>
        </pc:spChg>
        <pc:spChg chg="add mod ord">
          <ac:chgData name="Tori Rickman" userId="c77e6d5e-ae61-4556-a428-80085726c678" providerId="ADAL" clId="{F941947A-3C6F-41E4-BA5E-B352B020F1C0}" dt="2023-11-07T16:29:25.616" v="384" actId="14100"/>
          <ac:spMkLst>
            <pc:docMk/>
            <pc:sldMk cId="0" sldId="279"/>
            <ac:spMk id="15" creationId="{D441ABA1-DEA5-84EC-053C-0CEEB6E8E1F3}"/>
          </ac:spMkLst>
        </pc:spChg>
        <pc:spChg chg="add mod ord">
          <ac:chgData name="Tori Rickman" userId="c77e6d5e-ae61-4556-a428-80085726c678" providerId="ADAL" clId="{F941947A-3C6F-41E4-BA5E-B352B020F1C0}" dt="2023-11-07T16:29:47.011" v="388" actId="14100"/>
          <ac:spMkLst>
            <pc:docMk/>
            <pc:sldMk cId="0" sldId="279"/>
            <ac:spMk id="16" creationId="{D073E6BF-8DF2-54A3-CCB7-A0184B8A465D}"/>
          </ac:spMkLst>
        </pc:spChg>
      </pc:sldChg>
      <pc:sldChg chg="modSp mod">
        <pc:chgData name="Tori Rickman" userId="c77e6d5e-ae61-4556-a428-80085726c678" providerId="ADAL" clId="{F941947A-3C6F-41E4-BA5E-B352B020F1C0}" dt="2023-11-07T16:30:49.575" v="396" actId="14100"/>
        <pc:sldMkLst>
          <pc:docMk/>
          <pc:sldMk cId="0" sldId="280"/>
        </pc:sldMkLst>
        <pc:grpChg chg="mod">
          <ac:chgData name="Tori Rickman" userId="c77e6d5e-ae61-4556-a428-80085726c678" providerId="ADAL" clId="{F941947A-3C6F-41E4-BA5E-B352B020F1C0}" dt="2023-11-07T16:30:44.552" v="394" actId="14100"/>
          <ac:grpSpMkLst>
            <pc:docMk/>
            <pc:sldMk cId="0" sldId="280"/>
            <ac:grpSpMk id="2" creationId="{00000000-0000-0000-0000-000000000000}"/>
          </ac:grpSpMkLst>
        </pc:grpChg>
        <pc:grpChg chg="mod">
          <ac:chgData name="Tori Rickman" userId="c77e6d5e-ae61-4556-a428-80085726c678" providerId="ADAL" clId="{F941947A-3C6F-41E4-BA5E-B352B020F1C0}" dt="2023-11-07T16:30:49.575" v="396" actId="14100"/>
          <ac:grpSpMkLst>
            <pc:docMk/>
            <pc:sldMk cId="0" sldId="280"/>
            <ac:grpSpMk id="4" creationId="{00000000-0000-0000-0000-000000000000}"/>
          </ac:grpSpMkLst>
        </pc:grpChg>
      </pc:sldChg>
      <pc:sldChg chg="modSp mod">
        <pc:chgData name="Tori Rickman" userId="c77e6d5e-ae61-4556-a428-80085726c678" providerId="ADAL" clId="{F941947A-3C6F-41E4-BA5E-B352B020F1C0}" dt="2023-11-07T16:31:14.578" v="402" actId="207"/>
        <pc:sldMkLst>
          <pc:docMk/>
          <pc:sldMk cId="0" sldId="281"/>
        </pc:sldMkLst>
        <pc:spChg chg="mod">
          <ac:chgData name="Tori Rickman" userId="c77e6d5e-ae61-4556-a428-80085726c678" providerId="ADAL" clId="{F941947A-3C6F-41E4-BA5E-B352B020F1C0}" dt="2023-11-07T16:06:12.973" v="99" actId="1076"/>
          <ac:spMkLst>
            <pc:docMk/>
            <pc:sldMk cId="0" sldId="281"/>
            <ac:spMk id="3" creationId="{00000000-0000-0000-0000-000000000000}"/>
          </ac:spMkLst>
        </pc:spChg>
        <pc:spChg chg="mod">
          <ac:chgData name="Tori Rickman" userId="c77e6d5e-ae61-4556-a428-80085726c678" providerId="ADAL" clId="{F941947A-3C6F-41E4-BA5E-B352B020F1C0}" dt="2023-11-07T16:31:01.710" v="400" actId="1076"/>
          <ac:spMkLst>
            <pc:docMk/>
            <pc:sldMk cId="0" sldId="281"/>
            <ac:spMk id="7" creationId="{00000000-0000-0000-0000-000000000000}"/>
          </ac:spMkLst>
        </pc:spChg>
        <pc:spChg chg="mod">
          <ac:chgData name="Tori Rickman" userId="c77e6d5e-ae61-4556-a428-80085726c678" providerId="ADAL" clId="{F941947A-3C6F-41E4-BA5E-B352B020F1C0}" dt="2023-11-07T16:31:00.588" v="399" actId="14100"/>
          <ac:spMkLst>
            <pc:docMk/>
            <pc:sldMk cId="0" sldId="281"/>
            <ac:spMk id="8" creationId="{00000000-0000-0000-0000-000000000000}"/>
          </ac:spMkLst>
        </pc:spChg>
        <pc:spChg chg="mod">
          <ac:chgData name="Tori Rickman" userId="c77e6d5e-ae61-4556-a428-80085726c678" providerId="ADAL" clId="{F941947A-3C6F-41E4-BA5E-B352B020F1C0}" dt="2023-11-07T16:31:14.578" v="402" actId="207"/>
          <ac:spMkLst>
            <pc:docMk/>
            <pc:sldMk cId="0" sldId="281"/>
            <ac:spMk id="10" creationId="{00000000-0000-0000-0000-000000000000}"/>
          </ac:spMkLst>
        </pc:spChg>
      </pc:sldChg>
      <pc:sldChg chg="addSp modSp mod">
        <pc:chgData name="Tori Rickman" userId="c77e6d5e-ae61-4556-a428-80085726c678" providerId="ADAL" clId="{F941947A-3C6F-41E4-BA5E-B352B020F1C0}" dt="2023-11-07T16:31:49.829" v="410" actId="1076"/>
        <pc:sldMkLst>
          <pc:docMk/>
          <pc:sldMk cId="0" sldId="282"/>
        </pc:sldMkLst>
        <pc:spChg chg="mod">
          <ac:chgData name="Tori Rickman" userId="c77e6d5e-ae61-4556-a428-80085726c678" providerId="ADAL" clId="{F941947A-3C6F-41E4-BA5E-B352B020F1C0}" dt="2023-11-07T16:06:21.310" v="101" actId="1076"/>
          <ac:spMkLst>
            <pc:docMk/>
            <pc:sldMk cId="0" sldId="282"/>
            <ac:spMk id="3" creationId="{00000000-0000-0000-0000-000000000000}"/>
          </ac:spMkLst>
        </pc:spChg>
        <pc:spChg chg="mod">
          <ac:chgData name="Tori Rickman" userId="c77e6d5e-ae61-4556-a428-80085726c678" providerId="ADAL" clId="{F941947A-3C6F-41E4-BA5E-B352B020F1C0}" dt="2023-11-07T16:31:30.919" v="405" actId="207"/>
          <ac:spMkLst>
            <pc:docMk/>
            <pc:sldMk cId="0" sldId="282"/>
            <ac:spMk id="40" creationId="{00000000-0000-0000-0000-000000000000}"/>
          </ac:spMkLst>
        </pc:spChg>
        <pc:spChg chg="mod">
          <ac:chgData name="Tori Rickman" userId="c77e6d5e-ae61-4556-a428-80085726c678" providerId="ADAL" clId="{F941947A-3C6F-41E4-BA5E-B352B020F1C0}" dt="2023-11-07T16:31:19.409" v="403" actId="108"/>
          <ac:spMkLst>
            <pc:docMk/>
            <pc:sldMk cId="0" sldId="282"/>
            <ac:spMk id="41" creationId="{00000000-0000-0000-0000-000000000000}"/>
          </ac:spMkLst>
        </pc:spChg>
        <pc:spChg chg="add mod ord">
          <ac:chgData name="Tori Rickman" userId="c77e6d5e-ae61-4556-a428-80085726c678" providerId="ADAL" clId="{F941947A-3C6F-41E4-BA5E-B352B020F1C0}" dt="2023-11-07T16:31:49.829" v="410" actId="1076"/>
          <ac:spMkLst>
            <pc:docMk/>
            <pc:sldMk cId="0" sldId="282"/>
            <ac:spMk id="42" creationId="{4AFA1BF7-9C90-0C09-1079-027B72D4EDDA}"/>
          </ac:spMkLst>
        </pc:spChg>
      </pc:sldChg>
      <pc:sldChg chg="modSp mod">
        <pc:chgData name="Tori Rickman" userId="c77e6d5e-ae61-4556-a428-80085726c678" providerId="ADAL" clId="{F941947A-3C6F-41E4-BA5E-B352B020F1C0}" dt="2023-11-07T16:06:27.795" v="102" actId="1076"/>
        <pc:sldMkLst>
          <pc:docMk/>
          <pc:sldMk cId="0" sldId="283"/>
        </pc:sldMkLst>
        <pc:spChg chg="mod">
          <ac:chgData name="Tori Rickman" userId="c77e6d5e-ae61-4556-a428-80085726c678" providerId="ADAL" clId="{F941947A-3C6F-41E4-BA5E-B352B020F1C0}" dt="2023-11-07T16:06:27.795" v="102" actId="1076"/>
          <ac:spMkLst>
            <pc:docMk/>
            <pc:sldMk cId="0" sldId="283"/>
            <ac:spMk id="3" creationId="{00000000-0000-0000-0000-000000000000}"/>
          </ac:spMkLst>
        </pc:spChg>
      </pc:sldChg>
      <pc:sldChg chg="modSp mod">
        <pc:chgData name="Tori Rickman" userId="c77e6d5e-ae61-4556-a428-80085726c678" providerId="ADAL" clId="{F941947A-3C6F-41E4-BA5E-B352B020F1C0}" dt="2023-11-07T16:32:13.849" v="412" actId="12"/>
        <pc:sldMkLst>
          <pc:docMk/>
          <pc:sldMk cId="0" sldId="284"/>
        </pc:sldMkLst>
        <pc:spChg chg="mod">
          <ac:chgData name="Tori Rickman" userId="c77e6d5e-ae61-4556-a428-80085726c678" providerId="ADAL" clId="{F941947A-3C6F-41E4-BA5E-B352B020F1C0}" dt="2023-11-07T16:32:13.849" v="412" actId="12"/>
          <ac:spMkLst>
            <pc:docMk/>
            <pc:sldMk cId="0" sldId="284"/>
            <ac:spMk id="3" creationId="{00000000-0000-0000-0000-000000000000}"/>
          </ac:spMkLst>
        </pc:spChg>
        <pc:spChg chg="mod">
          <ac:chgData name="Tori Rickman" userId="c77e6d5e-ae61-4556-a428-80085726c678" providerId="ADAL" clId="{F941947A-3C6F-41E4-BA5E-B352B020F1C0}" dt="2023-11-07T16:31:59.499" v="411" actId="207"/>
          <ac:spMkLst>
            <pc:docMk/>
            <pc:sldMk cId="0" sldId="284"/>
            <ac:spMk id="4" creationId="{00000000-0000-0000-0000-000000000000}"/>
          </ac:spMkLst>
        </pc:spChg>
        <pc:spChg chg="mod">
          <ac:chgData name="Tori Rickman" userId="c77e6d5e-ae61-4556-a428-80085726c678" providerId="ADAL" clId="{F941947A-3C6F-41E4-BA5E-B352B020F1C0}" dt="2023-11-07T16:06:51.432" v="105" actId="1076"/>
          <ac:spMkLst>
            <pc:docMk/>
            <pc:sldMk cId="0" sldId="284"/>
            <ac:spMk id="7" creationId="{00000000-0000-0000-0000-000000000000}"/>
          </ac:spMkLst>
        </pc:spChg>
      </pc:sldChg>
      <pc:sldChg chg="modSp mod">
        <pc:chgData name="Tori Rickman" userId="c77e6d5e-ae61-4556-a428-80085726c678" providerId="ADAL" clId="{F941947A-3C6F-41E4-BA5E-B352B020F1C0}" dt="2023-11-07T16:32:50.901" v="419" actId="14100"/>
        <pc:sldMkLst>
          <pc:docMk/>
          <pc:sldMk cId="0" sldId="285"/>
        </pc:sldMkLst>
        <pc:spChg chg="mod">
          <ac:chgData name="Tori Rickman" userId="c77e6d5e-ae61-4556-a428-80085726c678" providerId="ADAL" clId="{F941947A-3C6F-41E4-BA5E-B352B020F1C0}" dt="2023-11-07T16:32:32.813" v="415" actId="14100"/>
          <ac:spMkLst>
            <pc:docMk/>
            <pc:sldMk cId="0" sldId="285"/>
            <ac:spMk id="2" creationId="{00000000-0000-0000-0000-000000000000}"/>
          </ac:spMkLst>
        </pc:spChg>
        <pc:spChg chg="mod">
          <ac:chgData name="Tori Rickman" userId="c77e6d5e-ae61-4556-a428-80085726c678" providerId="ADAL" clId="{F941947A-3C6F-41E4-BA5E-B352B020F1C0}" dt="2023-11-07T16:07:05.172" v="108" actId="1076"/>
          <ac:spMkLst>
            <pc:docMk/>
            <pc:sldMk cId="0" sldId="285"/>
            <ac:spMk id="4" creationId="{00000000-0000-0000-0000-000000000000}"/>
          </ac:spMkLst>
        </pc:spChg>
        <pc:spChg chg="mod">
          <ac:chgData name="Tori Rickman" userId="c77e6d5e-ae61-4556-a428-80085726c678" providerId="ADAL" clId="{F941947A-3C6F-41E4-BA5E-B352B020F1C0}" dt="2023-11-07T16:32:41.489" v="416" actId="207"/>
          <ac:spMkLst>
            <pc:docMk/>
            <pc:sldMk cId="0" sldId="285"/>
            <ac:spMk id="17" creationId="{00000000-0000-0000-0000-000000000000}"/>
          </ac:spMkLst>
        </pc:spChg>
        <pc:spChg chg="mod">
          <ac:chgData name="Tori Rickman" userId="c77e6d5e-ae61-4556-a428-80085726c678" providerId="ADAL" clId="{F941947A-3C6F-41E4-BA5E-B352B020F1C0}" dt="2023-11-07T16:32:24.760" v="413" actId="108"/>
          <ac:spMkLst>
            <pc:docMk/>
            <pc:sldMk cId="0" sldId="285"/>
            <ac:spMk id="21" creationId="{00000000-0000-0000-0000-000000000000}"/>
          </ac:spMkLst>
        </pc:spChg>
        <pc:grpChg chg="mod">
          <ac:chgData name="Tori Rickman" userId="c77e6d5e-ae61-4556-a428-80085726c678" providerId="ADAL" clId="{F941947A-3C6F-41E4-BA5E-B352B020F1C0}" dt="2023-11-07T16:32:50.901" v="419" actId="14100"/>
          <ac:grpSpMkLst>
            <pc:docMk/>
            <pc:sldMk cId="0" sldId="285"/>
            <ac:grpSpMk id="12" creationId="{00000000-0000-0000-0000-000000000000}"/>
          </ac:grpSpMkLst>
        </pc:grpChg>
      </pc:sldChg>
      <pc:sldChg chg="modSp mod">
        <pc:chgData name="Tori Rickman" userId="c77e6d5e-ae61-4556-a428-80085726c678" providerId="ADAL" clId="{F941947A-3C6F-41E4-BA5E-B352B020F1C0}" dt="2023-11-07T16:42:52.242" v="479" actId="14100"/>
        <pc:sldMkLst>
          <pc:docMk/>
          <pc:sldMk cId="0" sldId="286"/>
        </pc:sldMkLst>
        <pc:spChg chg="mod">
          <ac:chgData name="Tori Rickman" userId="c77e6d5e-ae61-4556-a428-80085726c678" providerId="ADAL" clId="{F941947A-3C6F-41E4-BA5E-B352B020F1C0}" dt="2023-11-07T16:07:20.915" v="110" actId="1076"/>
          <ac:spMkLst>
            <pc:docMk/>
            <pc:sldMk cId="0" sldId="286"/>
            <ac:spMk id="3" creationId="{00000000-0000-0000-0000-000000000000}"/>
          </ac:spMkLst>
        </pc:spChg>
        <pc:spChg chg="mod">
          <ac:chgData name="Tori Rickman" userId="c77e6d5e-ae61-4556-a428-80085726c678" providerId="ADAL" clId="{F941947A-3C6F-41E4-BA5E-B352B020F1C0}" dt="2023-11-07T16:32:58.543" v="420" actId="108"/>
          <ac:spMkLst>
            <pc:docMk/>
            <pc:sldMk cId="0" sldId="286"/>
            <ac:spMk id="10" creationId="{00000000-0000-0000-0000-000000000000}"/>
          </ac:spMkLst>
        </pc:spChg>
        <pc:spChg chg="mod">
          <ac:chgData name="Tori Rickman" userId="c77e6d5e-ae61-4556-a428-80085726c678" providerId="ADAL" clId="{F941947A-3C6F-41E4-BA5E-B352B020F1C0}" dt="2023-11-07T16:33:06.257" v="422" actId="207"/>
          <ac:spMkLst>
            <pc:docMk/>
            <pc:sldMk cId="0" sldId="286"/>
            <ac:spMk id="17" creationId="{00000000-0000-0000-0000-000000000000}"/>
          </ac:spMkLst>
        </pc:spChg>
        <pc:grpChg chg="mod">
          <ac:chgData name="Tori Rickman" userId="c77e6d5e-ae61-4556-a428-80085726c678" providerId="ADAL" clId="{F941947A-3C6F-41E4-BA5E-B352B020F1C0}" dt="2023-11-07T16:42:38.148" v="478" actId="1076"/>
          <ac:grpSpMkLst>
            <pc:docMk/>
            <pc:sldMk cId="0" sldId="286"/>
            <ac:grpSpMk id="11" creationId="{00000000-0000-0000-0000-000000000000}"/>
          </ac:grpSpMkLst>
        </pc:grpChg>
        <pc:grpChg chg="mod">
          <ac:chgData name="Tori Rickman" userId="c77e6d5e-ae61-4556-a428-80085726c678" providerId="ADAL" clId="{F941947A-3C6F-41E4-BA5E-B352B020F1C0}" dt="2023-11-07T16:42:52.242" v="479" actId="14100"/>
          <ac:grpSpMkLst>
            <pc:docMk/>
            <pc:sldMk cId="0" sldId="286"/>
            <ac:grpSpMk id="14" creationId="{00000000-0000-0000-0000-000000000000}"/>
          </ac:grpSpMkLst>
        </pc:grpChg>
      </pc:sldChg>
      <pc:sldChg chg="modSp mod">
        <pc:chgData name="Tori Rickman" userId="c77e6d5e-ae61-4556-a428-80085726c678" providerId="ADAL" clId="{F941947A-3C6F-41E4-BA5E-B352B020F1C0}" dt="2023-11-07T16:33:48.697" v="432" actId="1076"/>
        <pc:sldMkLst>
          <pc:docMk/>
          <pc:sldMk cId="0" sldId="287"/>
        </pc:sldMkLst>
        <pc:spChg chg="mod">
          <ac:chgData name="Tori Rickman" userId="c77e6d5e-ae61-4556-a428-80085726c678" providerId="ADAL" clId="{F941947A-3C6F-41E4-BA5E-B352B020F1C0}" dt="2023-11-07T16:07:36.844" v="111" actId="1076"/>
          <ac:spMkLst>
            <pc:docMk/>
            <pc:sldMk cId="0" sldId="287"/>
            <ac:spMk id="3" creationId="{00000000-0000-0000-0000-000000000000}"/>
          </ac:spMkLst>
        </pc:spChg>
        <pc:spChg chg="mod">
          <ac:chgData name="Tori Rickman" userId="c77e6d5e-ae61-4556-a428-80085726c678" providerId="ADAL" clId="{F941947A-3C6F-41E4-BA5E-B352B020F1C0}" dt="2023-11-07T16:33:23.449" v="426" actId="207"/>
          <ac:spMkLst>
            <pc:docMk/>
            <pc:sldMk cId="0" sldId="287"/>
            <ac:spMk id="12" creationId="{00000000-0000-0000-0000-000000000000}"/>
          </ac:spMkLst>
        </pc:spChg>
        <pc:spChg chg="mod">
          <ac:chgData name="Tori Rickman" userId="c77e6d5e-ae61-4556-a428-80085726c678" providerId="ADAL" clId="{F941947A-3C6F-41E4-BA5E-B352B020F1C0}" dt="2023-11-07T16:33:43.167" v="430" actId="207"/>
          <ac:spMkLst>
            <pc:docMk/>
            <pc:sldMk cId="0" sldId="287"/>
            <ac:spMk id="14" creationId="{00000000-0000-0000-0000-000000000000}"/>
          </ac:spMkLst>
        </pc:spChg>
        <pc:spChg chg="mod">
          <ac:chgData name="Tori Rickman" userId="c77e6d5e-ae61-4556-a428-80085726c678" providerId="ADAL" clId="{F941947A-3C6F-41E4-BA5E-B352B020F1C0}" dt="2023-11-07T16:33:18.847" v="425" actId="1076"/>
          <ac:spMkLst>
            <pc:docMk/>
            <pc:sldMk cId="0" sldId="287"/>
            <ac:spMk id="18" creationId="{00000000-0000-0000-0000-000000000000}"/>
          </ac:spMkLst>
        </pc:spChg>
        <pc:spChg chg="mod">
          <ac:chgData name="Tori Rickman" userId="c77e6d5e-ae61-4556-a428-80085726c678" providerId="ADAL" clId="{F941947A-3C6F-41E4-BA5E-B352B020F1C0}" dt="2023-11-07T16:33:12.333" v="423" actId="108"/>
          <ac:spMkLst>
            <pc:docMk/>
            <pc:sldMk cId="0" sldId="287"/>
            <ac:spMk id="25" creationId="{00000000-0000-0000-0000-000000000000}"/>
          </ac:spMkLst>
        </pc:spChg>
        <pc:grpChg chg="mod">
          <ac:chgData name="Tori Rickman" userId="c77e6d5e-ae61-4556-a428-80085726c678" providerId="ADAL" clId="{F941947A-3C6F-41E4-BA5E-B352B020F1C0}" dt="2023-11-07T16:33:30.680" v="427" actId="1076"/>
          <ac:grpSpMkLst>
            <pc:docMk/>
            <pc:sldMk cId="0" sldId="287"/>
            <ac:grpSpMk id="17" creationId="{00000000-0000-0000-0000-000000000000}"/>
          </ac:grpSpMkLst>
        </pc:grpChg>
        <pc:grpChg chg="mod">
          <ac:chgData name="Tori Rickman" userId="c77e6d5e-ae61-4556-a428-80085726c678" providerId="ADAL" clId="{F941947A-3C6F-41E4-BA5E-B352B020F1C0}" dt="2023-11-07T16:33:48.697" v="432" actId="1076"/>
          <ac:grpSpMkLst>
            <pc:docMk/>
            <pc:sldMk cId="0" sldId="287"/>
            <ac:grpSpMk id="20" creationId="{00000000-0000-0000-0000-000000000000}"/>
          </ac:grpSpMkLst>
        </pc:grpChg>
      </pc:sldChg>
      <pc:sldChg chg="modSp mod">
        <pc:chgData name="Tori Rickman" userId="c77e6d5e-ae61-4556-a428-80085726c678" providerId="ADAL" clId="{F941947A-3C6F-41E4-BA5E-B352B020F1C0}" dt="2023-11-07T16:34:03.405" v="434" actId="207"/>
        <pc:sldMkLst>
          <pc:docMk/>
          <pc:sldMk cId="0" sldId="288"/>
        </pc:sldMkLst>
        <pc:spChg chg="mod">
          <ac:chgData name="Tori Rickman" userId="c77e6d5e-ae61-4556-a428-80085726c678" providerId="ADAL" clId="{F941947A-3C6F-41E4-BA5E-B352B020F1C0}" dt="2023-11-07T16:07:42.828" v="112" actId="1076"/>
          <ac:spMkLst>
            <pc:docMk/>
            <pc:sldMk cId="0" sldId="288"/>
            <ac:spMk id="3" creationId="{00000000-0000-0000-0000-000000000000}"/>
          </ac:spMkLst>
        </pc:spChg>
        <pc:spChg chg="mod">
          <ac:chgData name="Tori Rickman" userId="c77e6d5e-ae61-4556-a428-80085726c678" providerId="ADAL" clId="{F941947A-3C6F-41E4-BA5E-B352B020F1C0}" dt="2023-11-07T16:34:03.405" v="434" actId="207"/>
          <ac:spMkLst>
            <pc:docMk/>
            <pc:sldMk cId="0" sldId="288"/>
            <ac:spMk id="7" creationId="{00000000-0000-0000-0000-000000000000}"/>
          </ac:spMkLst>
        </pc:spChg>
        <pc:spChg chg="mod">
          <ac:chgData name="Tori Rickman" userId="c77e6d5e-ae61-4556-a428-80085726c678" providerId="ADAL" clId="{F941947A-3C6F-41E4-BA5E-B352B020F1C0}" dt="2023-11-07T16:33:56.528" v="433" actId="108"/>
          <ac:spMkLst>
            <pc:docMk/>
            <pc:sldMk cId="0" sldId="288"/>
            <ac:spMk id="46" creationId="{00000000-0000-0000-0000-000000000000}"/>
          </ac:spMkLst>
        </pc:spChg>
      </pc:sldChg>
      <pc:sldChg chg="modSp mod">
        <pc:chgData name="Tori Rickman" userId="c77e6d5e-ae61-4556-a428-80085726c678" providerId="ADAL" clId="{F941947A-3C6F-41E4-BA5E-B352B020F1C0}" dt="2023-11-07T16:34:26.726" v="437" actId="108"/>
        <pc:sldMkLst>
          <pc:docMk/>
          <pc:sldMk cId="0" sldId="289"/>
        </pc:sldMkLst>
        <pc:spChg chg="mod">
          <ac:chgData name="Tori Rickman" userId="c77e6d5e-ae61-4556-a428-80085726c678" providerId="ADAL" clId="{F941947A-3C6F-41E4-BA5E-B352B020F1C0}" dt="2023-11-07T16:07:51.301" v="114" actId="1076"/>
          <ac:spMkLst>
            <pc:docMk/>
            <pc:sldMk cId="0" sldId="289"/>
            <ac:spMk id="3" creationId="{00000000-0000-0000-0000-000000000000}"/>
          </ac:spMkLst>
        </pc:spChg>
        <pc:spChg chg="mod">
          <ac:chgData name="Tori Rickman" userId="c77e6d5e-ae61-4556-a428-80085726c678" providerId="ADAL" clId="{F941947A-3C6F-41E4-BA5E-B352B020F1C0}" dt="2023-11-07T16:34:26.726" v="437" actId="108"/>
          <ac:spMkLst>
            <pc:docMk/>
            <pc:sldMk cId="0" sldId="289"/>
            <ac:spMk id="30" creationId="{00000000-0000-0000-0000-000000000000}"/>
          </ac:spMkLst>
        </pc:spChg>
      </pc:sldChg>
      <pc:sldChg chg="modSp mod">
        <pc:chgData name="Tori Rickman" userId="c77e6d5e-ae61-4556-a428-80085726c678" providerId="ADAL" clId="{F941947A-3C6F-41E4-BA5E-B352B020F1C0}" dt="2023-11-07T16:34:11.776" v="435" actId="108"/>
        <pc:sldMkLst>
          <pc:docMk/>
          <pc:sldMk cId="0" sldId="290"/>
        </pc:sldMkLst>
        <pc:spChg chg="mod">
          <ac:chgData name="Tori Rickman" userId="c77e6d5e-ae61-4556-a428-80085726c678" providerId="ADAL" clId="{F941947A-3C6F-41E4-BA5E-B352B020F1C0}" dt="2023-11-07T16:07:57.532" v="115" actId="1076"/>
          <ac:spMkLst>
            <pc:docMk/>
            <pc:sldMk cId="0" sldId="290"/>
            <ac:spMk id="3" creationId="{00000000-0000-0000-0000-000000000000}"/>
          </ac:spMkLst>
        </pc:spChg>
        <pc:spChg chg="mod">
          <ac:chgData name="Tori Rickman" userId="c77e6d5e-ae61-4556-a428-80085726c678" providerId="ADAL" clId="{F941947A-3C6F-41E4-BA5E-B352B020F1C0}" dt="2023-11-07T16:34:11.776" v="435" actId="108"/>
          <ac:spMkLst>
            <pc:docMk/>
            <pc:sldMk cId="0" sldId="290"/>
            <ac:spMk id="33" creationId="{00000000-0000-0000-0000-000000000000}"/>
          </ac:spMkLst>
        </pc:spChg>
      </pc:sldChg>
      <pc:sldChg chg="modSp mod">
        <pc:chgData name="Tori Rickman" userId="c77e6d5e-ae61-4556-a428-80085726c678" providerId="ADAL" clId="{F941947A-3C6F-41E4-BA5E-B352B020F1C0}" dt="2023-11-07T16:34:19.928" v="436" actId="108"/>
        <pc:sldMkLst>
          <pc:docMk/>
          <pc:sldMk cId="0" sldId="291"/>
        </pc:sldMkLst>
        <pc:spChg chg="mod">
          <ac:chgData name="Tori Rickman" userId="c77e6d5e-ae61-4556-a428-80085726c678" providerId="ADAL" clId="{F941947A-3C6F-41E4-BA5E-B352B020F1C0}" dt="2023-11-07T16:08:01.861" v="116" actId="1076"/>
          <ac:spMkLst>
            <pc:docMk/>
            <pc:sldMk cId="0" sldId="291"/>
            <ac:spMk id="3" creationId="{00000000-0000-0000-0000-000000000000}"/>
          </ac:spMkLst>
        </pc:spChg>
        <pc:spChg chg="mod">
          <ac:chgData name="Tori Rickman" userId="c77e6d5e-ae61-4556-a428-80085726c678" providerId="ADAL" clId="{F941947A-3C6F-41E4-BA5E-B352B020F1C0}" dt="2023-11-07T16:34:19.928" v="436" actId="108"/>
          <ac:spMkLst>
            <pc:docMk/>
            <pc:sldMk cId="0" sldId="291"/>
            <ac:spMk id="12" creationId="{00000000-0000-0000-0000-000000000000}"/>
          </ac:spMkLst>
        </pc:spChg>
      </pc:sldChg>
      <pc:sldChg chg="modSp mod">
        <pc:chgData name="Tori Rickman" userId="c77e6d5e-ae61-4556-a428-80085726c678" providerId="ADAL" clId="{F941947A-3C6F-41E4-BA5E-B352B020F1C0}" dt="2023-11-07T16:08:22.634" v="118" actId="1076"/>
        <pc:sldMkLst>
          <pc:docMk/>
          <pc:sldMk cId="0" sldId="293"/>
        </pc:sldMkLst>
        <pc:spChg chg="mod">
          <ac:chgData name="Tori Rickman" userId="c77e6d5e-ae61-4556-a428-80085726c678" providerId="ADAL" clId="{F941947A-3C6F-41E4-BA5E-B352B020F1C0}" dt="2023-11-07T16:08:22.634" v="118" actId="1076"/>
          <ac:spMkLst>
            <pc:docMk/>
            <pc:sldMk cId="0" sldId="293"/>
            <ac:spMk id="13" creationId="{00000000-0000-0000-0000-000000000000}"/>
          </ac:spMkLst>
        </pc:spChg>
      </pc:sldChg>
      <pc:sldChg chg="modSp mod">
        <pc:chgData name="Tori Rickman" userId="c77e6d5e-ae61-4556-a428-80085726c678" providerId="ADAL" clId="{F941947A-3C6F-41E4-BA5E-B352B020F1C0}" dt="2023-11-07T16:35:06.025" v="445" actId="207"/>
        <pc:sldMkLst>
          <pc:docMk/>
          <pc:sldMk cId="0" sldId="295"/>
        </pc:sldMkLst>
        <pc:spChg chg="mod">
          <ac:chgData name="Tori Rickman" userId="c77e6d5e-ae61-4556-a428-80085726c678" providerId="ADAL" clId="{F941947A-3C6F-41E4-BA5E-B352B020F1C0}" dt="2023-11-07T16:35:06.025" v="445" actId="207"/>
          <ac:spMkLst>
            <pc:docMk/>
            <pc:sldMk cId="0" sldId="295"/>
            <ac:spMk id="5" creationId="{00000000-0000-0000-0000-000000000000}"/>
          </ac:spMkLst>
        </pc:spChg>
      </pc:sldChg>
      <pc:sldChg chg="modSp mod">
        <pc:chgData name="Tori Rickman" userId="c77e6d5e-ae61-4556-a428-80085726c678" providerId="ADAL" clId="{F941947A-3C6F-41E4-BA5E-B352B020F1C0}" dt="2023-11-07T16:34:59.638" v="444" actId="207"/>
        <pc:sldMkLst>
          <pc:docMk/>
          <pc:sldMk cId="0" sldId="296"/>
        </pc:sldMkLst>
        <pc:spChg chg="mod">
          <ac:chgData name="Tori Rickman" userId="c77e6d5e-ae61-4556-a428-80085726c678" providerId="ADAL" clId="{F941947A-3C6F-41E4-BA5E-B352B020F1C0}" dt="2023-11-07T16:34:59.638" v="444" actId="207"/>
          <ac:spMkLst>
            <pc:docMk/>
            <pc:sldMk cId="0" sldId="296"/>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07.11.2023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we get started, I want to note that the climate case data showcased on this slide and the following slides was collected using the U.S. and Global Sabin Center for Climate Change litigation databases. This first chart shows climate cases by country. The vast majority of climate cases are in the United States.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chart shows number of climate cases by U.S. state, including cases before state agencies and in federal district courts. Cases are not evenly distributed across states. As of August 2023, the state of California had the most cases, over 500, followed by the District of Columbia with 199 cases.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terms of cases by claim, claims relating to the National Environmental Policy Act (NEPA) and state-level "little NEPA" claims account for a significant portion of cases. These cases typically relate to environmental review requirements, particularly the impacts of climate change on projects and greenhouse gas emissions associated with projects.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Why should anyone actually care about an increase in global mean surface temperature? The reason is because that temperature increase also brings along increased risk to human and natural systems in the form of climate impacts.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 the climate change problem, there is some room for hope.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There are four areas of attribution science that attempt to establish a causal nexus between greenhouse gas emissions and harm, and thus are particularly relevant for judicial decision-making. The first is source attribution, which characterizes the extent to which emissions of a particular source, such as a government or company, contribute to climate change. The second is global climate change attribution, which characterizes the degree to which emissions contribute to global changes in Earth's climate system, such as sea-level rise. Third, there is impact attribution, like in the US heatwave example, characterizing the effects of climate change on general physical impacts. And fourth is event attribution, characterizing the influence of climate change on a given event, such as a specific heatwave.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There are four areas of attribution science that attempt to establish a causal nexus between greenhouse gas emissions and harm, and thus are particularly relevant for judicial decision-making. The first is source attribution, which characterizes the extent to which emissions of a particular source, such as a government or company, contribute to climate change. The second is global climate change attribution, which characterizes the degree to which emissions contribute to global changes in Earth's climate system, such as sea-level rise. Third, there is impact attribution, like in the US heatwave example, characterizing the effects of climate change on general physical impacts. And fourth is event attribution, characterizing the influence of climate change on a given event, such as a specific heatwave.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hyperlink" Target="https://cjp.eli.org/curriculum/overview-climate-litigation" TargetMode="Externa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hyperlink" Target="https://cjp.eli.org/curriculum/overview-climate-litigation" TargetMode="External"/><Relationship Id="rId4" Type="http://schemas.openxmlformats.org/officeDocument/2006/relationships/hyperlink" Target="https://cjp.eli.org/curriculum/procedural-techniques-available-climate-litigation"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cjp.eli.org/curriculum/overview-climate-litigation" TargetMode="External"/><Relationship Id="rId2" Type="http://schemas.openxmlformats.org/officeDocument/2006/relationships/hyperlink" Target="https://cjp.eli.org/curriculum/procedural-techniques-available-climate-litigation" TargetMode="External"/><Relationship Id="rId1" Type="http://schemas.openxmlformats.org/officeDocument/2006/relationships/slideLayout" Target="../slideLayouts/slideLayout7.xml"/><Relationship Id="rId6" Type="http://schemas.openxmlformats.org/officeDocument/2006/relationships/hyperlink" Target="http://climatecasechart.com/case/city-of-hoboken-v-exxon-mobil-corp/" TargetMode="External"/><Relationship Id="rId5" Type="http://schemas.openxmlformats.org/officeDocument/2006/relationships/image" Target="../media/image21.sv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hyperlink" Target="http://climatecasechart.com/case/county-of-multnomah-v-exxon-mobil-corp/" TargetMode="External"/><Relationship Id="rId2" Type="http://schemas.openxmlformats.org/officeDocument/2006/relationships/hyperlink" Target="https://climatecasechart.com/case/anne-arundel-county-v-bp-plc/" TargetMode="External"/><Relationship Id="rId1" Type="http://schemas.openxmlformats.org/officeDocument/2006/relationships/slideLayout" Target="../slideLayouts/slideLayout7.xml"/><Relationship Id="rId5" Type="http://schemas.openxmlformats.org/officeDocument/2006/relationships/hyperlink" Target="https://cjp.eli.org/curriculum/applying-attribution-impacts-climate-attribution-science-tort-litigation" TargetMode="Externa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hyperlink" Target="https://cjp.eli.org/curriculum/applying-attribution-impacts-climate-attribution-science-tort-litigation" TargetMode="External"/><Relationship Id="rId2" Type="http://schemas.openxmlformats.org/officeDocument/2006/relationships/hyperlink" Target="http://climatecasechart.com/case/mayor-city-council-of-baltimore-v-bp-plc/"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cjp.eli.org/curriculum/government-action-and-climate-science" TargetMode="External"/><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cjp.eli.org/curriculum/government-action-and-climate-science" TargetMode="External"/><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hyperlink" Target="https://climatecasechart.com/case/center-for-biological-diversity-v-california-department-of-parks-recreation/" TargetMode="External"/><Relationship Id="rId4" Type="http://schemas.openxmlformats.org/officeDocument/2006/relationships/hyperlink" Target="https://ceq.doe.gov/laws-regulations/states.html" TargetMode="External"/></Relationships>
</file>

<file path=ppt/slides/_rels/slide18.xml.rels><?xml version="1.0" encoding="UTF-8" standalone="yes"?>
<Relationships xmlns="http://schemas.openxmlformats.org/package/2006/relationships"><Relationship Id="rId2" Type="http://schemas.openxmlformats.org/officeDocument/2006/relationships/hyperlink" Target="https://cjp.eli.org/curriculum/fundamental-rights"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cjp.eli.org/curriculum/fundamental-rights" TargetMode="External"/><Relationship Id="rId2" Type="http://schemas.openxmlformats.org/officeDocument/2006/relationships/hyperlink" Target="http://oaoa.hawaii.gov/jud/21309op.htm"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hyperlink" Target="https://climatecasechart.com/wp-content/uploads/case-documents/2023/20230814_docket-CDV-2020-307_order.pdf" TargetMode="External"/><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hyperlink" Target="https://cjp.eli.org/curriculum/fundamental-rights" TargetMode="External"/><Relationship Id="rId5" Type="http://schemas.openxmlformats.org/officeDocument/2006/relationships/hyperlink" Target="https://cjp.eli.org/news/230811-climate-science-docket-how-held-v-montana-bridging-science-and-law" TargetMode="External"/><Relationship Id="rId4" Type="http://schemas.openxmlformats.org/officeDocument/2006/relationships/image" Target="../media/image27.svg"/></Relationships>
</file>

<file path=ppt/slides/_rels/slide21.xml.rels><?xml version="1.0" encoding="UTF-8" standalone="yes"?>
<Relationships xmlns="http://schemas.openxmlformats.org/package/2006/relationships"><Relationship Id="rId3" Type="http://schemas.openxmlformats.org/officeDocument/2006/relationships/hyperlink" Target="https://cjp.eli.org/curriculum/procedural-techniques-available-climate-litigation" TargetMode="External"/><Relationship Id="rId2" Type="http://schemas.openxmlformats.org/officeDocument/2006/relationships/hyperlink" Target="http://climatecasechart.com/case/municipalities-of-puerto-rico-v-exxon-mobil-corp/"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hyperlink" Target="https://cjp.eli.org/curriculum/procedural-techniques-available-climate-litigation"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cjp.eli.org/curriculum/judicial-remedies-climate-disruption-preliminary-analysis" TargetMode="External"/><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hyperlink" Target="http://climatecasechart.com/non-us-case/urgenda-foundation-v-kingdom-of-the-netherlands/" TargetMode="External"/><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hyperlink" Target="https://cjp.eli.org/curriculum/overview-climate-litigation" TargetMode="External"/><Relationship Id="rId4" Type="http://schemas.openxmlformats.org/officeDocument/2006/relationships/hyperlink" Target="http://climatecasechart.com/non-us-case/milieudefensie-et-al-v-royal-dutch-shell-plc/"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hyperlink" Target="https://cjp.eli.org/sites/default/files/2023-06/CJP_ELI_Climate%20Science%20101%20Slides_May2023_0.pptx" TargetMode="External"/><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8" Type="http://schemas.openxmlformats.org/officeDocument/2006/relationships/hyperlink" Target="https://cjp.eli.org/curriculum/drawing-causal-chain-detection-and-attribution-climate-change" TargetMode="External"/><Relationship Id="rId3" Type="http://schemas.openxmlformats.org/officeDocument/2006/relationships/image" Target="../media/image34.jpeg"/><Relationship Id="rId7" Type="http://schemas.openxmlformats.org/officeDocument/2006/relationships/hyperlink" Target="https://climateattribution.org/"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climatecasechart.com/case/massachusetts-v-epa/" TargetMode="External"/><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hyperlink" Target="https://cjp.eli.org/curriculum/government-action-and-climate-science" TargetMode="External"/><Relationship Id="rId5" Type="http://schemas.openxmlformats.org/officeDocument/2006/relationships/hyperlink" Target="https://www.cadc.uscourts.gov/internet/opinions.nsf/7F9EC0498823671D85257ADA00540B48/$file/09-1322-1411145.pdf" TargetMode="External"/><Relationship Id="rId4" Type="http://schemas.openxmlformats.org/officeDocument/2006/relationships/image" Target="../media/image41.svg"/></Relationships>
</file>

<file path=ppt/slides/_rels/slide31.xml.rels><?xml version="1.0" encoding="UTF-8" standalone="yes"?>
<Relationships xmlns="http://schemas.openxmlformats.org/package/2006/relationships"><Relationship Id="rId3" Type="http://schemas.openxmlformats.org/officeDocument/2006/relationships/hyperlink" Target="https://cjp.eli.org/curriculum/procedural-techniques-available-climate-litigation" TargetMode="External"/><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hyperlink" Target="https://climatecasechart.com/case/in-re-polar-bear-endangered-species-act-listing-and-%C2%A7-4d-rule-litigation/"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cjp.eli.org/curriculum/government-action-and-climate-science" TargetMode="External"/><Relationship Id="rId3" Type="http://schemas.openxmlformats.org/officeDocument/2006/relationships/image" Target="../media/image44.svg"/><Relationship Id="rId7" Type="http://schemas.openxmlformats.org/officeDocument/2006/relationships/hyperlink" Target="http://climatecasechart.com/case/aqualliance-v-us-bureau-of-reclamation-2/" TargetMode="External"/><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hyperlink" Target="http://climatecasechart.com/case/in-re-florida-southeast-connection-llc/" TargetMode="External"/><Relationship Id="rId5" Type="http://schemas.openxmlformats.org/officeDocument/2006/relationships/image" Target="../media/image46.sv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8" Type="http://schemas.openxmlformats.org/officeDocument/2006/relationships/hyperlink" Target="https://cjp.eli.org/curriculum/government-action-and-climate-science" TargetMode="External"/><Relationship Id="rId3" Type="http://schemas.openxmlformats.org/officeDocument/2006/relationships/image" Target="../media/image8.png"/><Relationship Id="rId7" Type="http://schemas.openxmlformats.org/officeDocument/2006/relationships/image" Target="../media/image49.svg"/><Relationship Id="rId2" Type="http://schemas.openxmlformats.org/officeDocument/2006/relationships/hyperlink" Target="https://www.conservation.ca.gov/calgem/CEQA/Documents/CEQA_Handbook_2023_final.pdf" TargetMode="Externa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9.svg"/></Relationships>
</file>

<file path=ppt/slides/_rels/slide34.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hyperlink" Target="https://cjp.eli.org/curriculum/government-action-and-climate-science"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cjp.eli.org/curriculum/procedural-techniques-available-climate-litigation" TargetMode="External"/><Relationship Id="rId2" Type="http://schemas.openxmlformats.org/officeDocument/2006/relationships/hyperlink" Target="https://cjp.eli.org/curriculum/applying-attribution-impacts-climate-attribution-science-tort-litigation"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hyperlink" Target="https://cjp.eli.org/curriculum/fundamental-rights" TargetMode="External"/><Relationship Id="rId4" Type="http://schemas.openxmlformats.org/officeDocument/2006/relationships/image" Target="../media/image54.sv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cjp.eli.org/curriculum/overview-climate-litigation"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2.png"/><Relationship Id="rId2" Type="http://schemas.openxmlformats.org/officeDocument/2006/relationships/hyperlink" Target="https://www.cjp.eli.org" TargetMode="External"/><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slides/_rels/slide41.xml.rels><?xml version="1.0" encoding="UTF-8" standalone="yes"?>
<Relationships xmlns="http://schemas.openxmlformats.org/package/2006/relationships"><Relationship Id="rId3" Type="http://schemas.openxmlformats.org/officeDocument/2006/relationships/hyperlink" Target="http://climatecasechart.com/us-climate-change-litigation/" TargetMode="External"/><Relationship Id="rId7" Type="http://schemas.openxmlformats.org/officeDocument/2006/relationships/hyperlink" Target="https://papers.ssrn.com/sol3/papers.cfm?abstract_id=3051178" TargetMode="External"/><Relationship Id="rId2" Type="http://schemas.openxmlformats.org/officeDocument/2006/relationships/hyperlink" Target="https://cjp.eli.org/sites/default/files/2023-09/Climate%20Litigation%20Bibliography_final_9.7.23.pdf" TargetMode="External"/><Relationship Id="rId1" Type="http://schemas.openxmlformats.org/officeDocument/2006/relationships/slideLayout" Target="../slideLayouts/slideLayout7.xml"/><Relationship Id="rId6" Type="http://schemas.openxmlformats.org/officeDocument/2006/relationships/hyperlink" Target="https://www.eli.org/sites/default/files/files-pdf/Judging%20in%20a%20Changed%20Climate.pdf" TargetMode="External"/><Relationship Id="rId5" Type="http://schemas.openxmlformats.org/officeDocument/2006/relationships/hyperlink" Target="https://www.americanbar.org/products/inv/book/427734122/" TargetMode="External"/><Relationship Id="rId4" Type="http://schemas.openxmlformats.org/officeDocument/2006/relationships/hyperlink" Target="http://climatecasechart.com/non-us-climate-change-litigatio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hyperlink" Target="https://cjp.eli.org/curriculum/overview-climate-litigation" TargetMode="Externa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hyperlink" Target="https://cjp.eli.org/curriculum/overview-climate-litigation" TargetMode="External"/><Relationship Id="rId9"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hyperlink" Target="https://cjp.eli.org/curriculum/overview-climate-litigation"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307192" cy="10287000"/>
          </a:xfrm>
          <a:custGeom>
            <a:avLst/>
            <a:gdLst/>
            <a:ahLst/>
            <a:cxnLst/>
            <a:rect l="l" t="t" r="r" b="b"/>
            <a:pathLst>
              <a:path w="10307192" h="10287000">
                <a:moveTo>
                  <a:pt x="0" y="0"/>
                </a:moveTo>
                <a:lnTo>
                  <a:pt x="10307192" y="0"/>
                </a:lnTo>
                <a:lnTo>
                  <a:pt x="10307192" y="10287000"/>
                </a:lnTo>
                <a:lnTo>
                  <a:pt x="0" y="10287000"/>
                </a:lnTo>
                <a:lnTo>
                  <a:pt x="0" y="0"/>
                </a:lnTo>
                <a:close/>
              </a:path>
            </a:pathLst>
          </a:custGeom>
          <a:blipFill>
            <a:blip r:embed="rId2"/>
            <a:stretch>
              <a:fillRect t="-6360" r="-27346" b="-6360"/>
            </a:stretch>
          </a:blipFill>
        </p:spPr>
      </p:sp>
      <p:sp>
        <p:nvSpPr>
          <p:cNvPr id="3" name="Freeform 3"/>
          <p:cNvSpPr/>
          <p:nvPr/>
        </p:nvSpPr>
        <p:spPr>
          <a:xfrm>
            <a:off x="7054749" y="0"/>
            <a:ext cx="11644522" cy="10287000"/>
          </a:xfrm>
          <a:custGeom>
            <a:avLst/>
            <a:gdLst/>
            <a:ahLst/>
            <a:cxnLst/>
            <a:rect l="l" t="t" r="r" b="b"/>
            <a:pathLst>
              <a:path w="11644522" h="10348476">
                <a:moveTo>
                  <a:pt x="0" y="0"/>
                </a:moveTo>
                <a:lnTo>
                  <a:pt x="11644522" y="0"/>
                </a:lnTo>
                <a:lnTo>
                  <a:pt x="11644522" y="10348476"/>
                </a:lnTo>
                <a:lnTo>
                  <a:pt x="0" y="10348476"/>
                </a:lnTo>
                <a:lnTo>
                  <a:pt x="0" y="0"/>
                </a:lnTo>
                <a:close/>
              </a:path>
            </a:pathLst>
          </a:custGeom>
          <a:blipFill>
            <a:blip r:embed="rId2"/>
            <a:stretch>
              <a:fillRect l="-298" r="-298"/>
            </a:stretch>
          </a:blipFill>
        </p:spPr>
      </p:sp>
      <p:grpSp>
        <p:nvGrpSpPr>
          <p:cNvPr id="4" name="Group 4"/>
          <p:cNvGrpSpPr/>
          <p:nvPr/>
        </p:nvGrpSpPr>
        <p:grpSpPr>
          <a:xfrm>
            <a:off x="1643758" y="-1"/>
            <a:ext cx="9693160" cy="10287001"/>
            <a:chOff x="0" y="0"/>
            <a:chExt cx="3278921" cy="3521391"/>
          </a:xfrm>
        </p:grpSpPr>
        <p:sp>
          <p:nvSpPr>
            <p:cNvPr id="5" name="Freeform 5"/>
            <p:cNvSpPr/>
            <p:nvPr/>
          </p:nvSpPr>
          <p:spPr>
            <a:xfrm>
              <a:off x="0" y="0"/>
              <a:ext cx="3278921" cy="3521391"/>
            </a:xfrm>
            <a:custGeom>
              <a:avLst/>
              <a:gdLst/>
              <a:ahLst/>
              <a:cxnLst/>
              <a:rect l="l" t="t" r="r" b="b"/>
              <a:pathLst>
                <a:path w="3278921" h="3521391">
                  <a:moveTo>
                    <a:pt x="0" y="0"/>
                  </a:moveTo>
                  <a:lnTo>
                    <a:pt x="3278921" y="0"/>
                  </a:lnTo>
                  <a:lnTo>
                    <a:pt x="3278921" y="3521391"/>
                  </a:lnTo>
                  <a:lnTo>
                    <a:pt x="0" y="3521391"/>
                  </a:lnTo>
                  <a:close/>
                </a:path>
              </a:pathLst>
            </a:custGeom>
            <a:solidFill>
              <a:srgbClr val="263036"/>
            </a:solidFill>
          </p:spPr>
        </p:sp>
      </p:grpSp>
      <p:sp>
        <p:nvSpPr>
          <p:cNvPr id="6" name="Freeform 6"/>
          <p:cNvSpPr/>
          <p:nvPr/>
        </p:nvSpPr>
        <p:spPr>
          <a:xfrm>
            <a:off x="2033654" y="559548"/>
            <a:ext cx="4583667" cy="2419158"/>
          </a:xfrm>
          <a:custGeom>
            <a:avLst/>
            <a:gdLst/>
            <a:ahLst/>
            <a:cxnLst/>
            <a:rect l="l" t="t" r="r" b="b"/>
            <a:pathLst>
              <a:path w="4583667" h="2419158">
                <a:moveTo>
                  <a:pt x="0" y="0"/>
                </a:moveTo>
                <a:lnTo>
                  <a:pt x="4583668" y="0"/>
                </a:lnTo>
                <a:lnTo>
                  <a:pt x="4583668" y="2419158"/>
                </a:lnTo>
                <a:lnTo>
                  <a:pt x="0" y="2419158"/>
                </a:lnTo>
                <a:lnTo>
                  <a:pt x="0" y="0"/>
                </a:lnTo>
                <a:close/>
              </a:path>
            </a:pathLst>
          </a:custGeom>
          <a:blipFill>
            <a:blip r:embed="rId3"/>
            <a:stretch>
              <a:fillRect/>
            </a:stretch>
          </a:blipFill>
        </p:spPr>
      </p:sp>
      <p:sp>
        <p:nvSpPr>
          <p:cNvPr id="7" name="TextBox 7"/>
          <p:cNvSpPr txBox="1"/>
          <p:nvPr/>
        </p:nvSpPr>
        <p:spPr>
          <a:xfrm>
            <a:off x="2033654" y="5962650"/>
            <a:ext cx="10432085" cy="2047875"/>
          </a:xfrm>
          <a:prstGeom prst="rect">
            <a:avLst/>
          </a:prstGeom>
        </p:spPr>
        <p:txBody>
          <a:bodyPr lIns="0" tIns="0" rIns="0" bIns="0" rtlCol="0" anchor="t">
            <a:spAutoFit/>
          </a:bodyPr>
          <a:lstStyle/>
          <a:p>
            <a:pPr>
              <a:lnSpc>
                <a:spcPts val="8039"/>
              </a:lnSpc>
            </a:pPr>
            <a:r>
              <a:rPr lang="en-US" sz="6699">
                <a:solidFill>
                  <a:srgbClr val="B2D235"/>
                </a:solidFill>
                <a:latin typeface="Open Sauce 1 Heavy"/>
              </a:rPr>
              <a:t>CLIMATE LITIGATION 101</a:t>
            </a:r>
          </a:p>
        </p:txBody>
      </p:sp>
      <p:sp>
        <p:nvSpPr>
          <p:cNvPr id="8" name="TextBox 8"/>
          <p:cNvSpPr txBox="1"/>
          <p:nvPr/>
        </p:nvSpPr>
        <p:spPr>
          <a:xfrm>
            <a:off x="2033654" y="4314825"/>
            <a:ext cx="8273538" cy="1657350"/>
          </a:xfrm>
          <a:prstGeom prst="rect">
            <a:avLst/>
          </a:prstGeom>
        </p:spPr>
        <p:txBody>
          <a:bodyPr lIns="0" tIns="0" rIns="0" bIns="0" rtlCol="0" anchor="t">
            <a:spAutoFit/>
          </a:bodyPr>
          <a:lstStyle/>
          <a:p>
            <a:pPr>
              <a:lnSpc>
                <a:spcPts val="6599"/>
              </a:lnSpc>
            </a:pPr>
            <a:r>
              <a:rPr lang="en-US" sz="5499">
                <a:solidFill>
                  <a:srgbClr val="D6E1D1"/>
                </a:solidFill>
                <a:latin typeface="Open Sauce 1 Semi-Bold"/>
              </a:rPr>
              <a:t>CLIMATE SCIENCE AND LAW FOR JUDGES:</a:t>
            </a:r>
          </a:p>
        </p:txBody>
      </p:sp>
      <p:sp>
        <p:nvSpPr>
          <p:cNvPr id="9" name="TextBox 9"/>
          <p:cNvSpPr txBox="1"/>
          <p:nvPr/>
        </p:nvSpPr>
        <p:spPr>
          <a:xfrm>
            <a:off x="2033654" y="9525152"/>
            <a:ext cx="4824346" cy="457626"/>
          </a:xfrm>
          <a:prstGeom prst="rect">
            <a:avLst/>
          </a:prstGeom>
        </p:spPr>
        <p:txBody>
          <a:bodyPr wrap="square" lIns="0" tIns="0" rIns="0" bIns="0" rtlCol="0" anchor="t">
            <a:spAutoFit/>
          </a:bodyPr>
          <a:lstStyle/>
          <a:p>
            <a:pPr>
              <a:lnSpc>
                <a:spcPts val="3920"/>
              </a:lnSpc>
            </a:pPr>
            <a:r>
              <a:rPr lang="en-US" sz="2800" dirty="0">
                <a:solidFill>
                  <a:srgbClr val="D6E1D1"/>
                </a:solidFill>
                <a:latin typeface="Open Sauce 1 Italics"/>
              </a:rPr>
              <a:t>Updated: November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6E1D1"/>
        </a:solidFill>
        <a:effectLst/>
      </p:bgPr>
    </p:bg>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D5905F4D-A989-A57E-AE8F-E49966A135E7}"/>
              </a:ext>
            </a:extLst>
          </p:cNvPr>
          <p:cNvSpPr/>
          <p:nvPr/>
        </p:nvSpPr>
        <p:spPr>
          <a:xfrm>
            <a:off x="13313896" y="6588638"/>
            <a:ext cx="3400838" cy="684110"/>
          </a:xfrm>
          <a:prstGeom prst="roundRect">
            <a:avLst/>
          </a:prstGeom>
          <a:solidFill>
            <a:srgbClr val="263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29986218-1478-224E-D0F0-798D23EBDBA2}"/>
              </a:ext>
            </a:extLst>
          </p:cNvPr>
          <p:cNvSpPr/>
          <p:nvPr/>
        </p:nvSpPr>
        <p:spPr>
          <a:xfrm>
            <a:off x="6721201" y="6480296"/>
            <a:ext cx="5146347" cy="1243418"/>
          </a:xfrm>
          <a:prstGeom prst="roundRect">
            <a:avLst/>
          </a:prstGeom>
          <a:solidFill>
            <a:srgbClr val="263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D627764D-2082-EDA5-A2C4-5FA9A1BDDA8D}"/>
              </a:ext>
            </a:extLst>
          </p:cNvPr>
          <p:cNvSpPr/>
          <p:nvPr/>
        </p:nvSpPr>
        <p:spPr>
          <a:xfrm>
            <a:off x="1752600" y="6484382"/>
            <a:ext cx="3400838" cy="684110"/>
          </a:xfrm>
          <a:prstGeom prst="roundRect">
            <a:avLst/>
          </a:prstGeom>
          <a:solidFill>
            <a:srgbClr val="263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228439" y="256228"/>
            <a:ext cx="13483527" cy="490610"/>
            <a:chOff x="0" y="-50569"/>
            <a:chExt cx="17978036" cy="654146"/>
          </a:xfrm>
        </p:grpSpPr>
        <p:sp>
          <p:nvSpPr>
            <p:cNvPr id="3" name="TextBox 3"/>
            <p:cNvSpPr txBox="1"/>
            <p:nvPr/>
          </p:nvSpPr>
          <p:spPr>
            <a:xfrm>
              <a:off x="806280" y="147435"/>
              <a:ext cx="17171756" cy="456142"/>
            </a:xfrm>
            <a:prstGeom prst="rect">
              <a:avLst/>
            </a:prstGeom>
          </p:spPr>
          <p:txBody>
            <a:bodyPr lIns="0" tIns="0" rIns="0" bIns="0" rtlCol="0" anchor="t">
              <a:spAutoFit/>
            </a:bodyPr>
            <a:lstStyle/>
            <a:p>
              <a:pPr algn="l">
                <a:lnSpc>
                  <a:spcPts val="2499"/>
                </a:lnSpc>
              </a:pPr>
              <a:r>
                <a:rPr lang="en-US" sz="2499" dirty="0">
                  <a:solidFill>
                    <a:srgbClr val="111F26">
                      <a:alpha val="29804"/>
                    </a:srgbClr>
                  </a:solidFill>
                  <a:latin typeface="Open Sauce 1 Semi-Bold"/>
                </a:rPr>
                <a:t>LEGAL LANDSCAPE</a:t>
              </a:r>
            </a:p>
          </p:txBody>
        </p:sp>
        <p:grpSp>
          <p:nvGrpSpPr>
            <p:cNvPr id="4" name="Group 4"/>
            <p:cNvGrpSpPr/>
            <p:nvPr/>
          </p:nvGrpSpPr>
          <p:grpSpPr>
            <a:xfrm>
              <a:off x="68613" y="0"/>
              <a:ext cx="589723" cy="597362"/>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63036">
                  <a:alpha val="44706"/>
                </a:srgbClr>
              </a:solidFill>
            </p:spPr>
          </p:sp>
        </p:grpSp>
        <p:sp>
          <p:nvSpPr>
            <p:cNvPr id="6" name="TextBox 6"/>
            <p:cNvSpPr txBox="1"/>
            <p:nvPr/>
          </p:nvSpPr>
          <p:spPr>
            <a:xfrm>
              <a:off x="0" y="-50569"/>
              <a:ext cx="726948" cy="599017"/>
            </a:xfrm>
            <a:prstGeom prst="rect">
              <a:avLst/>
            </a:prstGeom>
          </p:spPr>
          <p:txBody>
            <a:bodyPr lIns="0" tIns="0" rIns="0" bIns="0" rtlCol="0" anchor="t">
              <a:spAutoFit/>
            </a:bodyPr>
            <a:lstStyle/>
            <a:p>
              <a:pPr algn="ctr">
                <a:lnSpc>
                  <a:spcPts val="3924"/>
                </a:lnSpc>
              </a:pPr>
              <a:r>
                <a:rPr lang="en-US" sz="2499">
                  <a:solidFill>
                    <a:srgbClr val="FFFFFF">
                      <a:alpha val="29804"/>
                    </a:srgbClr>
                  </a:solidFill>
                  <a:latin typeface="Open Sauce 1 Heavy"/>
                </a:rPr>
                <a:t>2</a:t>
              </a:r>
            </a:p>
          </p:txBody>
        </p:sp>
      </p:grpSp>
      <p:grpSp>
        <p:nvGrpSpPr>
          <p:cNvPr id="7" name="Group 7"/>
          <p:cNvGrpSpPr>
            <a:grpSpLocks noChangeAspect="1"/>
          </p:cNvGrpSpPr>
          <p:nvPr/>
        </p:nvGrpSpPr>
        <p:grpSpPr>
          <a:xfrm>
            <a:off x="7363504" y="2421125"/>
            <a:ext cx="3790474" cy="3790458"/>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4626" r="-24626"/>
              </a:stretch>
            </a:blipFill>
          </p:spPr>
        </p:sp>
      </p:grpSp>
      <p:grpSp>
        <p:nvGrpSpPr>
          <p:cNvPr id="9" name="Group 9"/>
          <p:cNvGrpSpPr>
            <a:grpSpLocks noChangeAspect="1"/>
          </p:cNvGrpSpPr>
          <p:nvPr/>
        </p:nvGrpSpPr>
        <p:grpSpPr>
          <a:xfrm>
            <a:off x="13119078" y="2421125"/>
            <a:ext cx="3790474" cy="3790458"/>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4999" r="-24999"/>
              </a:stretch>
            </a:blipFill>
          </p:spPr>
        </p:sp>
      </p:grpSp>
      <p:grpSp>
        <p:nvGrpSpPr>
          <p:cNvPr id="11" name="Group 11"/>
          <p:cNvGrpSpPr>
            <a:grpSpLocks noChangeAspect="1"/>
          </p:cNvGrpSpPr>
          <p:nvPr/>
        </p:nvGrpSpPr>
        <p:grpSpPr>
          <a:xfrm>
            <a:off x="1607929" y="2421125"/>
            <a:ext cx="3790474" cy="3790458"/>
            <a:chOff x="0" y="0"/>
            <a:chExt cx="6350000" cy="6349975"/>
          </a:xfrm>
        </p:grpSpPr>
        <p:sp>
          <p:nvSpPr>
            <p:cNvPr id="12" name="Freeform 1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47080" r="-2731"/>
              </a:stretch>
            </a:blipFill>
          </p:spPr>
        </p:sp>
      </p:grpSp>
      <p:sp>
        <p:nvSpPr>
          <p:cNvPr id="13" name="TextBox 13"/>
          <p:cNvSpPr txBox="1"/>
          <p:nvPr/>
        </p:nvSpPr>
        <p:spPr>
          <a:xfrm>
            <a:off x="1028700" y="1030475"/>
            <a:ext cx="17670451" cy="1104900"/>
          </a:xfrm>
          <a:prstGeom prst="rect">
            <a:avLst/>
          </a:prstGeom>
        </p:spPr>
        <p:txBody>
          <a:bodyPr lIns="0" tIns="0" rIns="0" bIns="0" rtlCol="0" anchor="t">
            <a:spAutoFit/>
          </a:bodyPr>
          <a:lstStyle/>
          <a:p>
            <a:pPr marL="0" lvl="0" indent="0" algn="l">
              <a:lnSpc>
                <a:spcPts val="8759"/>
              </a:lnSpc>
            </a:pPr>
            <a:r>
              <a:rPr lang="en-US" sz="7299">
                <a:solidFill>
                  <a:srgbClr val="263036"/>
                </a:solidFill>
                <a:latin typeface="Open Sauce 1 Heavy"/>
              </a:rPr>
              <a:t>TYPES OF CLIMATE CASES</a:t>
            </a:r>
          </a:p>
        </p:txBody>
      </p:sp>
      <p:sp>
        <p:nvSpPr>
          <p:cNvPr id="14" name="TextBox 14"/>
          <p:cNvSpPr txBox="1"/>
          <p:nvPr/>
        </p:nvSpPr>
        <p:spPr>
          <a:xfrm>
            <a:off x="6629640" y="6584941"/>
            <a:ext cx="5258202" cy="1138773"/>
          </a:xfrm>
          <a:prstGeom prst="rect">
            <a:avLst/>
          </a:prstGeom>
        </p:spPr>
        <p:txBody>
          <a:bodyPr wrap="square" lIns="0" tIns="0" rIns="0" bIns="0" rtlCol="0" anchor="t">
            <a:spAutoFit/>
          </a:bodyPr>
          <a:lstStyle/>
          <a:p>
            <a:pPr marL="0" lvl="0" indent="0" algn="ctr">
              <a:spcBef>
                <a:spcPct val="0"/>
              </a:spcBef>
            </a:pPr>
            <a:r>
              <a:rPr lang="en-US" sz="3700" u="none" strike="noStrike" dirty="0">
                <a:solidFill>
                  <a:srgbClr val="D6E1D1"/>
                </a:solidFill>
                <a:latin typeface="Open Sauce 1 Heavy"/>
              </a:rPr>
              <a:t>ADAPTATION &amp;</a:t>
            </a:r>
          </a:p>
          <a:p>
            <a:pPr marL="0" lvl="0" indent="0" algn="ctr">
              <a:spcBef>
                <a:spcPct val="0"/>
              </a:spcBef>
            </a:pPr>
            <a:r>
              <a:rPr lang="en-US" sz="3700" u="none" strike="noStrike" dirty="0">
                <a:solidFill>
                  <a:srgbClr val="D6E1D1"/>
                </a:solidFill>
                <a:latin typeface="Open Sauce 1 Heavy"/>
              </a:rPr>
              <a:t> RISK MANAGEMENT</a:t>
            </a:r>
          </a:p>
        </p:txBody>
      </p:sp>
      <p:sp>
        <p:nvSpPr>
          <p:cNvPr id="15" name="TextBox 15"/>
          <p:cNvSpPr txBox="1"/>
          <p:nvPr/>
        </p:nvSpPr>
        <p:spPr>
          <a:xfrm>
            <a:off x="6829907" y="8027366"/>
            <a:ext cx="4928937" cy="1243418"/>
          </a:xfrm>
          <a:prstGeom prst="rect">
            <a:avLst/>
          </a:prstGeom>
        </p:spPr>
        <p:txBody>
          <a:bodyPr lIns="0" tIns="0" rIns="0" bIns="0" rtlCol="0" anchor="t">
            <a:spAutoFit/>
          </a:bodyPr>
          <a:lstStyle/>
          <a:p>
            <a:pPr marL="0" lvl="0" indent="0" algn="ctr">
              <a:lnSpc>
                <a:spcPts val="3370"/>
              </a:lnSpc>
              <a:spcBef>
                <a:spcPct val="0"/>
              </a:spcBef>
            </a:pPr>
            <a:r>
              <a:rPr lang="en-US" sz="2593">
                <a:solidFill>
                  <a:srgbClr val="263036"/>
                </a:solidFill>
                <a:latin typeface="Open Sauce SemiBold"/>
              </a:rPr>
              <a:t>cases involve</a:t>
            </a:r>
            <a:r>
              <a:rPr lang="en-US" sz="2593" u="none" strike="noStrike">
                <a:solidFill>
                  <a:srgbClr val="263036"/>
                </a:solidFill>
                <a:latin typeface="Open Sauce SemiBold"/>
              </a:rPr>
              <a:t> financial, physical, and other risks posed by a changing climate</a:t>
            </a:r>
          </a:p>
        </p:txBody>
      </p:sp>
      <p:sp>
        <p:nvSpPr>
          <p:cNvPr id="16" name="TextBox 16"/>
          <p:cNvSpPr txBox="1"/>
          <p:nvPr/>
        </p:nvSpPr>
        <p:spPr>
          <a:xfrm>
            <a:off x="13738195" y="6623339"/>
            <a:ext cx="2552240" cy="639445"/>
          </a:xfrm>
          <a:prstGeom prst="rect">
            <a:avLst/>
          </a:prstGeom>
        </p:spPr>
        <p:txBody>
          <a:bodyPr lIns="0" tIns="0" rIns="0" bIns="0" rtlCol="0" anchor="t">
            <a:spAutoFit/>
          </a:bodyPr>
          <a:lstStyle/>
          <a:p>
            <a:pPr marL="0" lvl="0" indent="0" algn="ctr">
              <a:lnSpc>
                <a:spcPts val="5180"/>
              </a:lnSpc>
              <a:spcBef>
                <a:spcPct val="0"/>
              </a:spcBef>
            </a:pPr>
            <a:r>
              <a:rPr lang="en-US" sz="3700" dirty="0">
                <a:solidFill>
                  <a:srgbClr val="D6E1D1"/>
                </a:solidFill>
                <a:latin typeface="Open Sauce 1 Heavy"/>
              </a:rPr>
              <a:t>IMPACTS</a:t>
            </a:r>
          </a:p>
        </p:txBody>
      </p:sp>
      <p:sp>
        <p:nvSpPr>
          <p:cNvPr id="17" name="TextBox 17"/>
          <p:cNvSpPr txBox="1"/>
          <p:nvPr/>
        </p:nvSpPr>
        <p:spPr>
          <a:xfrm>
            <a:off x="12769330" y="7380821"/>
            <a:ext cx="4489970" cy="1662518"/>
          </a:xfrm>
          <a:prstGeom prst="rect">
            <a:avLst/>
          </a:prstGeom>
        </p:spPr>
        <p:txBody>
          <a:bodyPr lIns="0" tIns="0" rIns="0" bIns="0" rtlCol="0" anchor="t">
            <a:spAutoFit/>
          </a:bodyPr>
          <a:lstStyle/>
          <a:p>
            <a:pPr marL="0" lvl="0" indent="0" algn="ctr">
              <a:lnSpc>
                <a:spcPts val="3370"/>
              </a:lnSpc>
              <a:spcBef>
                <a:spcPct val="0"/>
              </a:spcBef>
            </a:pPr>
            <a:r>
              <a:rPr lang="en-US" sz="2593" u="none" strike="noStrike">
                <a:solidFill>
                  <a:srgbClr val="263036"/>
                </a:solidFill>
                <a:latin typeface="Open Sauce SemiBold"/>
              </a:rPr>
              <a:t> cases involve reducing or compensating for harm caused by the effects of climate change</a:t>
            </a:r>
          </a:p>
        </p:txBody>
      </p:sp>
      <p:sp>
        <p:nvSpPr>
          <p:cNvPr id="18" name="TextBox 18"/>
          <p:cNvSpPr txBox="1"/>
          <p:nvPr/>
        </p:nvSpPr>
        <p:spPr>
          <a:xfrm>
            <a:off x="1028700" y="7382625"/>
            <a:ext cx="4948932" cy="1243418"/>
          </a:xfrm>
          <a:prstGeom prst="rect">
            <a:avLst/>
          </a:prstGeom>
        </p:spPr>
        <p:txBody>
          <a:bodyPr lIns="0" tIns="0" rIns="0" bIns="0" rtlCol="0" anchor="t">
            <a:spAutoFit/>
          </a:bodyPr>
          <a:lstStyle/>
          <a:p>
            <a:pPr marL="0" lvl="0" indent="0" algn="ctr">
              <a:lnSpc>
                <a:spcPts val="3370"/>
              </a:lnSpc>
            </a:pPr>
            <a:r>
              <a:rPr lang="en-US" sz="2593">
                <a:solidFill>
                  <a:srgbClr val="263036"/>
                </a:solidFill>
                <a:latin typeface="Open Sauce SemiBold"/>
              </a:rPr>
              <a:t>cases involve the amount of greenhouse gases in the atmosphere </a:t>
            </a:r>
          </a:p>
        </p:txBody>
      </p:sp>
      <p:sp>
        <p:nvSpPr>
          <p:cNvPr id="19" name="TextBox 19"/>
          <p:cNvSpPr txBox="1"/>
          <p:nvPr/>
        </p:nvSpPr>
        <p:spPr>
          <a:xfrm>
            <a:off x="1821775" y="6521834"/>
            <a:ext cx="3362781" cy="609206"/>
          </a:xfrm>
          <a:prstGeom prst="rect">
            <a:avLst/>
          </a:prstGeom>
        </p:spPr>
        <p:txBody>
          <a:bodyPr wrap="square" lIns="0" tIns="0" rIns="0" bIns="0" rtlCol="0" anchor="t">
            <a:spAutoFit/>
          </a:bodyPr>
          <a:lstStyle/>
          <a:p>
            <a:pPr algn="ctr">
              <a:lnSpc>
                <a:spcPts val="5180"/>
              </a:lnSpc>
            </a:pPr>
            <a:r>
              <a:rPr lang="en-US" sz="3700" dirty="0">
                <a:solidFill>
                  <a:srgbClr val="D6E1D1"/>
                </a:solidFill>
                <a:latin typeface="Open Sauce 1 Heavy"/>
              </a:rPr>
              <a:t>MITIGATION</a:t>
            </a:r>
          </a:p>
        </p:txBody>
      </p:sp>
      <p:sp>
        <p:nvSpPr>
          <p:cNvPr id="20" name="TextBox 20"/>
          <p:cNvSpPr txBox="1"/>
          <p:nvPr/>
        </p:nvSpPr>
        <p:spPr>
          <a:xfrm>
            <a:off x="9294376" y="411976"/>
            <a:ext cx="8740110" cy="330200"/>
          </a:xfrm>
          <a:prstGeom prst="rect">
            <a:avLst/>
          </a:prstGeom>
        </p:spPr>
        <p:txBody>
          <a:bodyPr lIns="0" tIns="0" rIns="0" bIns="0" rtlCol="0" anchor="t">
            <a:spAutoFit/>
          </a:bodyPr>
          <a:lstStyle/>
          <a:p>
            <a:pPr marL="0" lvl="1" indent="0" algn="l">
              <a:lnSpc>
                <a:spcPts val="2499"/>
              </a:lnSpc>
              <a:spcBef>
                <a:spcPct val="0"/>
              </a:spcBef>
            </a:pPr>
            <a:r>
              <a:rPr lang="en-US" sz="2499" u="none" strike="noStrike" dirty="0">
                <a:solidFill>
                  <a:srgbClr val="111F26">
                    <a:alpha val="29804"/>
                  </a:srgbClr>
                </a:solidFill>
                <a:latin typeface="Open Sauce 1 Italics"/>
              </a:rPr>
              <a:t>For more, see the </a:t>
            </a:r>
            <a:r>
              <a:rPr lang="en-US" sz="2499" dirty="0">
                <a:solidFill>
                  <a:srgbClr val="111F26">
                    <a:alpha val="29804"/>
                  </a:srgbClr>
                </a:solidFill>
                <a:latin typeface="Open Sauce 1 Italics"/>
                <a:hlinkClick r:id="rId5" tooltip="https://cjp.eli.org/curriculum/overview-climate-litigation">
                  <a:extLst>
                    <a:ext uri="{A12FA001-AC4F-418D-AE19-62706E023703}">
                      <ahyp:hlinkClr xmlns:ahyp="http://schemas.microsoft.com/office/drawing/2018/hyperlinkcolor" val="tx"/>
                    </a:ext>
                  </a:extLst>
                </a:hlinkClick>
              </a:rPr>
              <a:t>Overview of Climate Litigation</a:t>
            </a:r>
            <a:r>
              <a:rPr lang="en-US" sz="2499" dirty="0">
                <a:solidFill>
                  <a:srgbClr val="111F26">
                    <a:alpha val="29804"/>
                  </a:srgbClr>
                </a:solidFill>
                <a:latin typeface="Open Sauce 1 Italics"/>
              </a:rPr>
              <a:t> </a:t>
            </a:r>
            <a:r>
              <a:rPr lang="en-US" sz="2499" u="none" strike="noStrike" dirty="0">
                <a:solidFill>
                  <a:srgbClr val="111F26">
                    <a:alpha val="29804"/>
                  </a:srgbClr>
                </a:solidFill>
                <a:latin typeface="Open Sauce 1 Italics"/>
              </a:rPr>
              <a:t>module.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6E1D1"/>
        </a:solidFill>
        <a:effectLst/>
      </p:bgPr>
    </p:bg>
    <p:spTree>
      <p:nvGrpSpPr>
        <p:cNvPr id="1" name=""/>
        <p:cNvGrpSpPr/>
        <p:nvPr/>
      </p:nvGrpSpPr>
      <p:grpSpPr>
        <a:xfrm>
          <a:off x="0" y="0"/>
          <a:ext cx="0" cy="0"/>
          <a:chOff x="0" y="0"/>
          <a:chExt cx="0" cy="0"/>
        </a:xfrm>
      </p:grpSpPr>
      <p:grpSp>
        <p:nvGrpSpPr>
          <p:cNvPr id="2" name="Group 2"/>
          <p:cNvGrpSpPr/>
          <p:nvPr/>
        </p:nvGrpSpPr>
        <p:grpSpPr>
          <a:xfrm>
            <a:off x="228439" y="256228"/>
            <a:ext cx="13485427" cy="487572"/>
            <a:chOff x="0" y="-50569"/>
            <a:chExt cx="17980569" cy="650095"/>
          </a:xfrm>
        </p:grpSpPr>
        <p:sp>
          <p:nvSpPr>
            <p:cNvPr id="3" name="TextBox 3"/>
            <p:cNvSpPr txBox="1"/>
            <p:nvPr/>
          </p:nvSpPr>
          <p:spPr>
            <a:xfrm>
              <a:off x="808813" y="143384"/>
              <a:ext cx="17171756" cy="456142"/>
            </a:xfrm>
            <a:prstGeom prst="rect">
              <a:avLst/>
            </a:prstGeom>
          </p:spPr>
          <p:txBody>
            <a:bodyPr lIns="0" tIns="0" rIns="0" bIns="0" rtlCol="0" anchor="t">
              <a:spAutoFit/>
            </a:bodyPr>
            <a:lstStyle/>
            <a:p>
              <a:pPr algn="l">
                <a:lnSpc>
                  <a:spcPts val="2499"/>
                </a:lnSpc>
              </a:pPr>
              <a:r>
                <a:rPr lang="en-US" sz="2499" dirty="0">
                  <a:solidFill>
                    <a:srgbClr val="111F26">
                      <a:alpha val="29804"/>
                    </a:srgbClr>
                  </a:solidFill>
                  <a:latin typeface="Open Sauce 1 Semi-Bold"/>
                </a:rPr>
                <a:t>LEGAL LANDSCAPE</a:t>
              </a:r>
            </a:p>
          </p:txBody>
        </p:sp>
        <p:grpSp>
          <p:nvGrpSpPr>
            <p:cNvPr id="4" name="Group 4"/>
            <p:cNvGrpSpPr/>
            <p:nvPr/>
          </p:nvGrpSpPr>
          <p:grpSpPr>
            <a:xfrm>
              <a:off x="68613" y="0"/>
              <a:ext cx="589723" cy="597362"/>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63036">
                  <a:alpha val="44706"/>
                </a:srgbClr>
              </a:solidFill>
            </p:spPr>
          </p:sp>
        </p:grpSp>
        <p:sp>
          <p:nvSpPr>
            <p:cNvPr id="6" name="TextBox 6"/>
            <p:cNvSpPr txBox="1"/>
            <p:nvPr/>
          </p:nvSpPr>
          <p:spPr>
            <a:xfrm>
              <a:off x="0" y="-50569"/>
              <a:ext cx="726948" cy="599017"/>
            </a:xfrm>
            <a:prstGeom prst="rect">
              <a:avLst/>
            </a:prstGeom>
          </p:spPr>
          <p:txBody>
            <a:bodyPr lIns="0" tIns="0" rIns="0" bIns="0" rtlCol="0" anchor="t">
              <a:spAutoFit/>
            </a:bodyPr>
            <a:lstStyle/>
            <a:p>
              <a:pPr algn="ctr">
                <a:lnSpc>
                  <a:spcPts val="3924"/>
                </a:lnSpc>
              </a:pPr>
              <a:r>
                <a:rPr lang="en-US" sz="2499">
                  <a:solidFill>
                    <a:srgbClr val="FFFFFF">
                      <a:alpha val="29804"/>
                    </a:srgbClr>
                  </a:solidFill>
                  <a:latin typeface="Open Sauce 1 Heavy"/>
                </a:rPr>
                <a:t>2</a:t>
              </a:r>
            </a:p>
          </p:txBody>
        </p:sp>
      </p:grpSp>
      <p:sp>
        <p:nvSpPr>
          <p:cNvPr id="7" name="TextBox 7"/>
          <p:cNvSpPr txBox="1"/>
          <p:nvPr/>
        </p:nvSpPr>
        <p:spPr>
          <a:xfrm>
            <a:off x="1028700" y="1019175"/>
            <a:ext cx="17670451" cy="1076325"/>
          </a:xfrm>
          <a:prstGeom prst="rect">
            <a:avLst/>
          </a:prstGeom>
        </p:spPr>
        <p:txBody>
          <a:bodyPr lIns="0" tIns="0" rIns="0" bIns="0" rtlCol="0" anchor="t">
            <a:spAutoFit/>
          </a:bodyPr>
          <a:lstStyle/>
          <a:p>
            <a:pPr marL="0" lvl="0" indent="0" algn="l">
              <a:lnSpc>
                <a:spcPts val="8400"/>
              </a:lnSpc>
            </a:pPr>
            <a:r>
              <a:rPr lang="en-US" sz="7000">
                <a:solidFill>
                  <a:srgbClr val="263036"/>
                </a:solidFill>
                <a:latin typeface="Open Sauce 1 Heavy"/>
              </a:rPr>
              <a:t>LEGAL TOPICS ROADMAP</a:t>
            </a:r>
          </a:p>
        </p:txBody>
      </p:sp>
      <p:grpSp>
        <p:nvGrpSpPr>
          <p:cNvPr id="8" name="Group 8"/>
          <p:cNvGrpSpPr/>
          <p:nvPr/>
        </p:nvGrpSpPr>
        <p:grpSpPr>
          <a:xfrm>
            <a:off x="2308873" y="5175240"/>
            <a:ext cx="6604376" cy="2089483"/>
            <a:chOff x="0" y="0"/>
            <a:chExt cx="8805835" cy="2785978"/>
          </a:xfrm>
        </p:grpSpPr>
        <p:grpSp>
          <p:nvGrpSpPr>
            <p:cNvPr id="9" name="Group 9"/>
            <p:cNvGrpSpPr/>
            <p:nvPr/>
          </p:nvGrpSpPr>
          <p:grpSpPr>
            <a:xfrm>
              <a:off x="0" y="0"/>
              <a:ext cx="8805835" cy="2785978"/>
              <a:chOff x="0" y="0"/>
              <a:chExt cx="5420212" cy="1714839"/>
            </a:xfrm>
          </p:grpSpPr>
          <p:sp>
            <p:nvSpPr>
              <p:cNvPr id="10" name="Freeform 10"/>
              <p:cNvSpPr/>
              <p:nvPr/>
            </p:nvSpPr>
            <p:spPr>
              <a:xfrm>
                <a:off x="0" y="0"/>
                <a:ext cx="5420212" cy="1714839"/>
              </a:xfrm>
              <a:custGeom>
                <a:avLst/>
                <a:gdLst/>
                <a:ahLst/>
                <a:cxnLst/>
                <a:rect l="l" t="t" r="r" b="b"/>
                <a:pathLst>
                  <a:path w="5420212" h="1714839">
                    <a:moveTo>
                      <a:pt x="5295752" y="1714839"/>
                    </a:moveTo>
                    <a:lnTo>
                      <a:pt x="124460" y="1714839"/>
                    </a:lnTo>
                    <a:cubicBezTo>
                      <a:pt x="55880" y="1714839"/>
                      <a:pt x="0" y="1658959"/>
                      <a:pt x="0" y="1590379"/>
                    </a:cubicBezTo>
                    <a:lnTo>
                      <a:pt x="0" y="124460"/>
                    </a:lnTo>
                    <a:cubicBezTo>
                      <a:pt x="0" y="55880"/>
                      <a:pt x="55880" y="0"/>
                      <a:pt x="124460" y="0"/>
                    </a:cubicBezTo>
                    <a:lnTo>
                      <a:pt x="5295752" y="0"/>
                    </a:lnTo>
                    <a:cubicBezTo>
                      <a:pt x="5364332" y="0"/>
                      <a:pt x="5420212" y="55880"/>
                      <a:pt x="5420212" y="124460"/>
                    </a:cubicBezTo>
                    <a:lnTo>
                      <a:pt x="5420212" y="1590379"/>
                    </a:lnTo>
                    <a:cubicBezTo>
                      <a:pt x="5420212" y="1658959"/>
                      <a:pt x="5364332" y="1714839"/>
                      <a:pt x="5295752" y="1714839"/>
                    </a:cubicBezTo>
                    <a:close/>
                  </a:path>
                </a:pathLst>
              </a:custGeom>
              <a:solidFill>
                <a:srgbClr val="313F47"/>
              </a:solidFill>
            </p:spPr>
          </p:sp>
        </p:grpSp>
        <p:sp>
          <p:nvSpPr>
            <p:cNvPr id="11" name="TextBox 11"/>
            <p:cNvSpPr txBox="1"/>
            <p:nvPr/>
          </p:nvSpPr>
          <p:spPr>
            <a:xfrm>
              <a:off x="293928" y="841695"/>
              <a:ext cx="8217979" cy="1054963"/>
            </a:xfrm>
            <a:prstGeom prst="rect">
              <a:avLst/>
            </a:prstGeom>
          </p:spPr>
          <p:txBody>
            <a:bodyPr lIns="0" tIns="0" rIns="0" bIns="0" rtlCol="0" anchor="t">
              <a:spAutoFit/>
            </a:bodyPr>
            <a:lstStyle/>
            <a:p>
              <a:pPr marL="0" lvl="0" indent="0" algn="ctr">
                <a:lnSpc>
                  <a:spcPts val="6514"/>
                </a:lnSpc>
                <a:spcBef>
                  <a:spcPct val="0"/>
                </a:spcBef>
              </a:pPr>
              <a:r>
                <a:rPr lang="en-US" sz="5011">
                  <a:solidFill>
                    <a:srgbClr val="D6E1D1"/>
                  </a:solidFill>
                  <a:latin typeface="Open Sauce 1 Heavy"/>
                </a:rPr>
                <a:t>TORTS</a:t>
              </a:r>
            </a:p>
          </p:txBody>
        </p:sp>
      </p:grpSp>
      <p:grpSp>
        <p:nvGrpSpPr>
          <p:cNvPr id="12" name="Group 12"/>
          <p:cNvGrpSpPr/>
          <p:nvPr/>
        </p:nvGrpSpPr>
        <p:grpSpPr>
          <a:xfrm>
            <a:off x="2308873" y="7636199"/>
            <a:ext cx="6604376" cy="2087236"/>
            <a:chOff x="0" y="0"/>
            <a:chExt cx="8805835" cy="2782982"/>
          </a:xfrm>
        </p:grpSpPr>
        <p:grpSp>
          <p:nvGrpSpPr>
            <p:cNvPr id="13" name="Group 13"/>
            <p:cNvGrpSpPr/>
            <p:nvPr/>
          </p:nvGrpSpPr>
          <p:grpSpPr>
            <a:xfrm>
              <a:off x="0" y="0"/>
              <a:ext cx="8805835" cy="2782982"/>
              <a:chOff x="0" y="0"/>
              <a:chExt cx="5420212" cy="1712995"/>
            </a:xfrm>
          </p:grpSpPr>
          <p:sp>
            <p:nvSpPr>
              <p:cNvPr id="14" name="Freeform 14"/>
              <p:cNvSpPr/>
              <p:nvPr/>
            </p:nvSpPr>
            <p:spPr>
              <a:xfrm>
                <a:off x="0" y="0"/>
                <a:ext cx="5420212" cy="1712995"/>
              </a:xfrm>
              <a:custGeom>
                <a:avLst/>
                <a:gdLst/>
                <a:ahLst/>
                <a:cxnLst/>
                <a:rect l="l" t="t" r="r" b="b"/>
                <a:pathLst>
                  <a:path w="5420212" h="1712995">
                    <a:moveTo>
                      <a:pt x="5295752" y="1712995"/>
                    </a:moveTo>
                    <a:lnTo>
                      <a:pt x="124460" y="1712995"/>
                    </a:lnTo>
                    <a:cubicBezTo>
                      <a:pt x="55880" y="1712995"/>
                      <a:pt x="0" y="1657115"/>
                      <a:pt x="0" y="1588535"/>
                    </a:cubicBezTo>
                    <a:lnTo>
                      <a:pt x="0" y="124460"/>
                    </a:lnTo>
                    <a:cubicBezTo>
                      <a:pt x="0" y="55880"/>
                      <a:pt x="55880" y="0"/>
                      <a:pt x="124460" y="0"/>
                    </a:cubicBezTo>
                    <a:lnTo>
                      <a:pt x="5295752" y="0"/>
                    </a:lnTo>
                    <a:cubicBezTo>
                      <a:pt x="5364332" y="0"/>
                      <a:pt x="5420212" y="55880"/>
                      <a:pt x="5420212" y="124460"/>
                    </a:cubicBezTo>
                    <a:lnTo>
                      <a:pt x="5420212" y="1588535"/>
                    </a:lnTo>
                    <a:cubicBezTo>
                      <a:pt x="5420212" y="1657115"/>
                      <a:pt x="5364332" y="1712995"/>
                      <a:pt x="5295752" y="1712995"/>
                    </a:cubicBezTo>
                    <a:close/>
                  </a:path>
                </a:pathLst>
              </a:custGeom>
              <a:solidFill>
                <a:srgbClr val="313F47"/>
              </a:solidFill>
            </p:spPr>
          </p:sp>
        </p:grpSp>
        <p:sp>
          <p:nvSpPr>
            <p:cNvPr id="15" name="TextBox 15"/>
            <p:cNvSpPr txBox="1"/>
            <p:nvPr/>
          </p:nvSpPr>
          <p:spPr>
            <a:xfrm>
              <a:off x="293928" y="294240"/>
              <a:ext cx="8217979" cy="2144167"/>
            </a:xfrm>
            <a:prstGeom prst="rect">
              <a:avLst/>
            </a:prstGeom>
          </p:spPr>
          <p:txBody>
            <a:bodyPr lIns="0" tIns="0" rIns="0" bIns="0" rtlCol="0" anchor="t">
              <a:spAutoFit/>
            </a:bodyPr>
            <a:lstStyle/>
            <a:p>
              <a:pPr marL="0" lvl="0" indent="0" algn="ctr">
                <a:lnSpc>
                  <a:spcPts val="6514"/>
                </a:lnSpc>
                <a:spcBef>
                  <a:spcPct val="0"/>
                </a:spcBef>
              </a:pPr>
              <a:r>
                <a:rPr lang="en-US" sz="5011">
                  <a:solidFill>
                    <a:srgbClr val="D6E1D1"/>
                  </a:solidFill>
                  <a:latin typeface="Open Sauce 1 Heavy"/>
                </a:rPr>
                <a:t>GOVERNMENT ACTION</a:t>
              </a:r>
            </a:p>
          </p:txBody>
        </p:sp>
      </p:grpSp>
      <p:grpSp>
        <p:nvGrpSpPr>
          <p:cNvPr id="16" name="Group 16"/>
          <p:cNvGrpSpPr/>
          <p:nvPr/>
        </p:nvGrpSpPr>
        <p:grpSpPr>
          <a:xfrm>
            <a:off x="9374751" y="5177488"/>
            <a:ext cx="6604376" cy="2087236"/>
            <a:chOff x="0" y="0"/>
            <a:chExt cx="8805835" cy="2782982"/>
          </a:xfrm>
        </p:grpSpPr>
        <p:grpSp>
          <p:nvGrpSpPr>
            <p:cNvPr id="17" name="Group 17"/>
            <p:cNvGrpSpPr/>
            <p:nvPr/>
          </p:nvGrpSpPr>
          <p:grpSpPr>
            <a:xfrm>
              <a:off x="0" y="0"/>
              <a:ext cx="8805835" cy="2782982"/>
              <a:chOff x="0" y="0"/>
              <a:chExt cx="5420212" cy="1712995"/>
            </a:xfrm>
          </p:grpSpPr>
          <p:sp>
            <p:nvSpPr>
              <p:cNvPr id="18" name="Freeform 18"/>
              <p:cNvSpPr/>
              <p:nvPr/>
            </p:nvSpPr>
            <p:spPr>
              <a:xfrm>
                <a:off x="0" y="0"/>
                <a:ext cx="5420212" cy="1712995"/>
              </a:xfrm>
              <a:custGeom>
                <a:avLst/>
                <a:gdLst/>
                <a:ahLst/>
                <a:cxnLst/>
                <a:rect l="l" t="t" r="r" b="b"/>
                <a:pathLst>
                  <a:path w="5420212" h="1712995">
                    <a:moveTo>
                      <a:pt x="5295752" y="1712995"/>
                    </a:moveTo>
                    <a:lnTo>
                      <a:pt x="124460" y="1712995"/>
                    </a:lnTo>
                    <a:cubicBezTo>
                      <a:pt x="55880" y="1712995"/>
                      <a:pt x="0" y="1657115"/>
                      <a:pt x="0" y="1588535"/>
                    </a:cubicBezTo>
                    <a:lnTo>
                      <a:pt x="0" y="124460"/>
                    </a:lnTo>
                    <a:cubicBezTo>
                      <a:pt x="0" y="55880"/>
                      <a:pt x="55880" y="0"/>
                      <a:pt x="124460" y="0"/>
                    </a:cubicBezTo>
                    <a:lnTo>
                      <a:pt x="5295752" y="0"/>
                    </a:lnTo>
                    <a:cubicBezTo>
                      <a:pt x="5364332" y="0"/>
                      <a:pt x="5420212" y="55880"/>
                      <a:pt x="5420212" y="124460"/>
                    </a:cubicBezTo>
                    <a:lnTo>
                      <a:pt x="5420212" y="1588535"/>
                    </a:lnTo>
                    <a:cubicBezTo>
                      <a:pt x="5420212" y="1657115"/>
                      <a:pt x="5364332" y="1712995"/>
                      <a:pt x="5295752" y="1712995"/>
                    </a:cubicBezTo>
                    <a:close/>
                  </a:path>
                </a:pathLst>
              </a:custGeom>
              <a:solidFill>
                <a:srgbClr val="313F47"/>
              </a:solidFill>
            </p:spPr>
          </p:sp>
        </p:grpSp>
        <p:sp>
          <p:nvSpPr>
            <p:cNvPr id="19" name="TextBox 19"/>
            <p:cNvSpPr txBox="1"/>
            <p:nvPr/>
          </p:nvSpPr>
          <p:spPr>
            <a:xfrm>
              <a:off x="293928" y="294240"/>
              <a:ext cx="8217979" cy="2144167"/>
            </a:xfrm>
            <a:prstGeom prst="rect">
              <a:avLst/>
            </a:prstGeom>
          </p:spPr>
          <p:txBody>
            <a:bodyPr lIns="0" tIns="0" rIns="0" bIns="0" rtlCol="0" anchor="t">
              <a:spAutoFit/>
            </a:bodyPr>
            <a:lstStyle/>
            <a:p>
              <a:pPr marL="0" lvl="0" indent="0" algn="ctr">
                <a:lnSpc>
                  <a:spcPts val="6514"/>
                </a:lnSpc>
                <a:spcBef>
                  <a:spcPct val="0"/>
                </a:spcBef>
              </a:pPr>
              <a:r>
                <a:rPr lang="en-US" sz="5011">
                  <a:solidFill>
                    <a:srgbClr val="D6E1D1"/>
                  </a:solidFill>
                  <a:latin typeface="Open Sauce 1 Heavy"/>
                </a:rPr>
                <a:t>FUNDAMENTAL RIGHTS</a:t>
              </a:r>
            </a:p>
          </p:txBody>
        </p:sp>
      </p:grpSp>
      <p:grpSp>
        <p:nvGrpSpPr>
          <p:cNvPr id="20" name="Group 20"/>
          <p:cNvGrpSpPr/>
          <p:nvPr/>
        </p:nvGrpSpPr>
        <p:grpSpPr>
          <a:xfrm>
            <a:off x="9374751" y="2718776"/>
            <a:ext cx="6604376" cy="2087236"/>
            <a:chOff x="0" y="0"/>
            <a:chExt cx="8805835" cy="2782982"/>
          </a:xfrm>
        </p:grpSpPr>
        <p:grpSp>
          <p:nvGrpSpPr>
            <p:cNvPr id="21" name="Group 21"/>
            <p:cNvGrpSpPr/>
            <p:nvPr/>
          </p:nvGrpSpPr>
          <p:grpSpPr>
            <a:xfrm>
              <a:off x="0" y="0"/>
              <a:ext cx="8805835" cy="2782982"/>
              <a:chOff x="0" y="0"/>
              <a:chExt cx="5420212" cy="1712995"/>
            </a:xfrm>
          </p:grpSpPr>
          <p:sp>
            <p:nvSpPr>
              <p:cNvPr id="22" name="Freeform 22"/>
              <p:cNvSpPr/>
              <p:nvPr/>
            </p:nvSpPr>
            <p:spPr>
              <a:xfrm>
                <a:off x="0" y="0"/>
                <a:ext cx="5420212" cy="1712995"/>
              </a:xfrm>
              <a:custGeom>
                <a:avLst/>
                <a:gdLst/>
                <a:ahLst/>
                <a:cxnLst/>
                <a:rect l="l" t="t" r="r" b="b"/>
                <a:pathLst>
                  <a:path w="5420212" h="1712995">
                    <a:moveTo>
                      <a:pt x="5295752" y="1712995"/>
                    </a:moveTo>
                    <a:lnTo>
                      <a:pt x="124460" y="1712995"/>
                    </a:lnTo>
                    <a:cubicBezTo>
                      <a:pt x="55880" y="1712995"/>
                      <a:pt x="0" y="1657115"/>
                      <a:pt x="0" y="1588535"/>
                    </a:cubicBezTo>
                    <a:lnTo>
                      <a:pt x="0" y="124460"/>
                    </a:lnTo>
                    <a:cubicBezTo>
                      <a:pt x="0" y="55880"/>
                      <a:pt x="55880" y="0"/>
                      <a:pt x="124460" y="0"/>
                    </a:cubicBezTo>
                    <a:lnTo>
                      <a:pt x="5295752" y="0"/>
                    </a:lnTo>
                    <a:cubicBezTo>
                      <a:pt x="5364332" y="0"/>
                      <a:pt x="5420212" y="55880"/>
                      <a:pt x="5420212" y="124460"/>
                    </a:cubicBezTo>
                    <a:lnTo>
                      <a:pt x="5420212" y="1588535"/>
                    </a:lnTo>
                    <a:cubicBezTo>
                      <a:pt x="5420212" y="1657115"/>
                      <a:pt x="5364332" y="1712995"/>
                      <a:pt x="5295752" y="1712995"/>
                    </a:cubicBezTo>
                    <a:close/>
                  </a:path>
                </a:pathLst>
              </a:custGeom>
              <a:solidFill>
                <a:srgbClr val="313F47"/>
              </a:solidFill>
            </p:spPr>
          </p:sp>
        </p:grpSp>
        <p:sp>
          <p:nvSpPr>
            <p:cNvPr id="23" name="TextBox 23"/>
            <p:cNvSpPr txBox="1"/>
            <p:nvPr/>
          </p:nvSpPr>
          <p:spPr>
            <a:xfrm>
              <a:off x="293928" y="294240"/>
              <a:ext cx="8217979" cy="2144167"/>
            </a:xfrm>
            <a:prstGeom prst="rect">
              <a:avLst/>
            </a:prstGeom>
          </p:spPr>
          <p:txBody>
            <a:bodyPr lIns="0" tIns="0" rIns="0" bIns="0" rtlCol="0" anchor="t">
              <a:spAutoFit/>
            </a:bodyPr>
            <a:lstStyle/>
            <a:p>
              <a:pPr marL="0" lvl="0" indent="0" algn="ctr">
                <a:lnSpc>
                  <a:spcPts val="6514"/>
                </a:lnSpc>
                <a:spcBef>
                  <a:spcPct val="0"/>
                </a:spcBef>
              </a:pPr>
              <a:r>
                <a:rPr lang="en-US" sz="5011">
                  <a:solidFill>
                    <a:srgbClr val="D6E1D1"/>
                  </a:solidFill>
                  <a:latin typeface="Open Sauce 1 Heavy"/>
                </a:rPr>
                <a:t>CASE MANAGEMENT</a:t>
              </a:r>
            </a:p>
          </p:txBody>
        </p:sp>
      </p:grpSp>
      <p:grpSp>
        <p:nvGrpSpPr>
          <p:cNvPr id="24" name="Group 24"/>
          <p:cNvGrpSpPr/>
          <p:nvPr/>
        </p:nvGrpSpPr>
        <p:grpSpPr>
          <a:xfrm>
            <a:off x="9374751" y="7636199"/>
            <a:ext cx="6604376" cy="2087236"/>
            <a:chOff x="0" y="0"/>
            <a:chExt cx="8805835" cy="2782982"/>
          </a:xfrm>
        </p:grpSpPr>
        <p:grpSp>
          <p:nvGrpSpPr>
            <p:cNvPr id="25" name="Group 25"/>
            <p:cNvGrpSpPr/>
            <p:nvPr/>
          </p:nvGrpSpPr>
          <p:grpSpPr>
            <a:xfrm>
              <a:off x="0" y="0"/>
              <a:ext cx="8805835" cy="2782982"/>
              <a:chOff x="0" y="0"/>
              <a:chExt cx="5420212" cy="1712995"/>
            </a:xfrm>
          </p:grpSpPr>
          <p:sp>
            <p:nvSpPr>
              <p:cNvPr id="26" name="Freeform 26"/>
              <p:cNvSpPr/>
              <p:nvPr/>
            </p:nvSpPr>
            <p:spPr>
              <a:xfrm>
                <a:off x="0" y="0"/>
                <a:ext cx="5420212" cy="1712995"/>
              </a:xfrm>
              <a:custGeom>
                <a:avLst/>
                <a:gdLst/>
                <a:ahLst/>
                <a:cxnLst/>
                <a:rect l="l" t="t" r="r" b="b"/>
                <a:pathLst>
                  <a:path w="5420212" h="1712995">
                    <a:moveTo>
                      <a:pt x="5295752" y="1712995"/>
                    </a:moveTo>
                    <a:lnTo>
                      <a:pt x="124460" y="1712995"/>
                    </a:lnTo>
                    <a:cubicBezTo>
                      <a:pt x="55880" y="1712995"/>
                      <a:pt x="0" y="1657115"/>
                      <a:pt x="0" y="1588535"/>
                    </a:cubicBezTo>
                    <a:lnTo>
                      <a:pt x="0" y="124460"/>
                    </a:lnTo>
                    <a:cubicBezTo>
                      <a:pt x="0" y="55880"/>
                      <a:pt x="55880" y="0"/>
                      <a:pt x="124460" y="0"/>
                    </a:cubicBezTo>
                    <a:lnTo>
                      <a:pt x="5295752" y="0"/>
                    </a:lnTo>
                    <a:cubicBezTo>
                      <a:pt x="5364332" y="0"/>
                      <a:pt x="5420212" y="55880"/>
                      <a:pt x="5420212" y="124460"/>
                    </a:cubicBezTo>
                    <a:lnTo>
                      <a:pt x="5420212" y="1588535"/>
                    </a:lnTo>
                    <a:cubicBezTo>
                      <a:pt x="5420212" y="1657115"/>
                      <a:pt x="5364332" y="1712995"/>
                      <a:pt x="5295752" y="1712995"/>
                    </a:cubicBezTo>
                    <a:close/>
                  </a:path>
                </a:pathLst>
              </a:custGeom>
              <a:solidFill>
                <a:srgbClr val="313F47"/>
              </a:solidFill>
            </p:spPr>
          </p:sp>
        </p:grpSp>
        <p:sp>
          <p:nvSpPr>
            <p:cNvPr id="27" name="TextBox 27"/>
            <p:cNvSpPr txBox="1"/>
            <p:nvPr/>
          </p:nvSpPr>
          <p:spPr>
            <a:xfrm>
              <a:off x="293928" y="840946"/>
              <a:ext cx="8217979" cy="1053465"/>
            </a:xfrm>
            <a:prstGeom prst="rect">
              <a:avLst/>
            </a:prstGeom>
          </p:spPr>
          <p:txBody>
            <a:bodyPr lIns="0" tIns="0" rIns="0" bIns="0" rtlCol="0" anchor="t">
              <a:spAutoFit/>
            </a:bodyPr>
            <a:lstStyle/>
            <a:p>
              <a:pPr marL="0" lvl="0" indent="0" algn="ctr">
                <a:lnSpc>
                  <a:spcPts val="6514"/>
                </a:lnSpc>
                <a:spcBef>
                  <a:spcPct val="0"/>
                </a:spcBef>
              </a:pPr>
              <a:r>
                <a:rPr lang="en-US" sz="5011">
                  <a:solidFill>
                    <a:srgbClr val="D6E1D1"/>
                  </a:solidFill>
                  <a:latin typeface="Open Sauce 1 Heavy"/>
                </a:rPr>
                <a:t>REMEDIES</a:t>
              </a:r>
            </a:p>
          </p:txBody>
        </p:sp>
      </p:grpSp>
      <p:grpSp>
        <p:nvGrpSpPr>
          <p:cNvPr id="28" name="Group 28"/>
          <p:cNvGrpSpPr/>
          <p:nvPr/>
        </p:nvGrpSpPr>
        <p:grpSpPr>
          <a:xfrm>
            <a:off x="2308873" y="2718776"/>
            <a:ext cx="6604376" cy="2087236"/>
            <a:chOff x="0" y="0"/>
            <a:chExt cx="8805835" cy="2782982"/>
          </a:xfrm>
        </p:grpSpPr>
        <p:grpSp>
          <p:nvGrpSpPr>
            <p:cNvPr id="29" name="Group 29"/>
            <p:cNvGrpSpPr/>
            <p:nvPr/>
          </p:nvGrpSpPr>
          <p:grpSpPr>
            <a:xfrm>
              <a:off x="0" y="0"/>
              <a:ext cx="8805835" cy="2782982"/>
              <a:chOff x="0" y="0"/>
              <a:chExt cx="5420212" cy="1712995"/>
            </a:xfrm>
          </p:grpSpPr>
          <p:sp>
            <p:nvSpPr>
              <p:cNvPr id="30" name="Freeform 30"/>
              <p:cNvSpPr/>
              <p:nvPr/>
            </p:nvSpPr>
            <p:spPr>
              <a:xfrm>
                <a:off x="0" y="0"/>
                <a:ext cx="5420212" cy="1712995"/>
              </a:xfrm>
              <a:custGeom>
                <a:avLst/>
                <a:gdLst/>
                <a:ahLst/>
                <a:cxnLst/>
                <a:rect l="l" t="t" r="r" b="b"/>
                <a:pathLst>
                  <a:path w="5420212" h="1712995">
                    <a:moveTo>
                      <a:pt x="5295752" y="1712995"/>
                    </a:moveTo>
                    <a:lnTo>
                      <a:pt x="124460" y="1712995"/>
                    </a:lnTo>
                    <a:cubicBezTo>
                      <a:pt x="55880" y="1712995"/>
                      <a:pt x="0" y="1657115"/>
                      <a:pt x="0" y="1588535"/>
                    </a:cubicBezTo>
                    <a:lnTo>
                      <a:pt x="0" y="124460"/>
                    </a:lnTo>
                    <a:cubicBezTo>
                      <a:pt x="0" y="55880"/>
                      <a:pt x="55880" y="0"/>
                      <a:pt x="124460" y="0"/>
                    </a:cubicBezTo>
                    <a:lnTo>
                      <a:pt x="5295752" y="0"/>
                    </a:lnTo>
                    <a:cubicBezTo>
                      <a:pt x="5364332" y="0"/>
                      <a:pt x="5420212" y="55880"/>
                      <a:pt x="5420212" y="124460"/>
                    </a:cubicBezTo>
                    <a:lnTo>
                      <a:pt x="5420212" y="1588535"/>
                    </a:lnTo>
                    <a:cubicBezTo>
                      <a:pt x="5420212" y="1657115"/>
                      <a:pt x="5364332" y="1712995"/>
                      <a:pt x="5295752" y="1712995"/>
                    </a:cubicBezTo>
                    <a:close/>
                  </a:path>
                </a:pathLst>
              </a:custGeom>
              <a:solidFill>
                <a:srgbClr val="313F47"/>
              </a:solidFill>
            </p:spPr>
          </p:sp>
        </p:grpSp>
        <p:sp>
          <p:nvSpPr>
            <p:cNvPr id="31" name="TextBox 31"/>
            <p:cNvSpPr txBox="1"/>
            <p:nvPr/>
          </p:nvSpPr>
          <p:spPr>
            <a:xfrm>
              <a:off x="293928" y="840946"/>
              <a:ext cx="8217979" cy="1053465"/>
            </a:xfrm>
            <a:prstGeom prst="rect">
              <a:avLst/>
            </a:prstGeom>
          </p:spPr>
          <p:txBody>
            <a:bodyPr lIns="0" tIns="0" rIns="0" bIns="0" rtlCol="0" anchor="t">
              <a:spAutoFit/>
            </a:bodyPr>
            <a:lstStyle/>
            <a:p>
              <a:pPr marL="0" lvl="0" indent="0" algn="ctr">
                <a:lnSpc>
                  <a:spcPts val="6514"/>
                </a:lnSpc>
                <a:spcBef>
                  <a:spcPct val="0"/>
                </a:spcBef>
              </a:pPr>
              <a:r>
                <a:rPr lang="en-US" sz="5011">
                  <a:solidFill>
                    <a:srgbClr val="D6E1D1"/>
                  </a:solidFill>
                  <a:latin typeface="Open Sauce 1 Heavy"/>
                </a:rPr>
                <a:t>PROCEDURAL</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6E1D1"/>
        </a:solidFill>
        <a:effectLst/>
      </p:bgPr>
    </p:bg>
    <p:spTree>
      <p:nvGrpSpPr>
        <p:cNvPr id="1" name=""/>
        <p:cNvGrpSpPr/>
        <p:nvPr/>
      </p:nvGrpSpPr>
      <p:grpSpPr>
        <a:xfrm>
          <a:off x="0" y="0"/>
          <a:ext cx="0" cy="0"/>
          <a:chOff x="0" y="0"/>
          <a:chExt cx="0" cy="0"/>
        </a:xfrm>
      </p:grpSpPr>
      <p:grpSp>
        <p:nvGrpSpPr>
          <p:cNvPr id="2" name="Group 2"/>
          <p:cNvGrpSpPr/>
          <p:nvPr/>
        </p:nvGrpSpPr>
        <p:grpSpPr>
          <a:xfrm>
            <a:off x="11140258" y="0"/>
            <a:ext cx="7147742" cy="10287000"/>
            <a:chOff x="0" y="0"/>
            <a:chExt cx="1882533" cy="2786953"/>
          </a:xfrm>
        </p:grpSpPr>
        <p:sp>
          <p:nvSpPr>
            <p:cNvPr id="3" name="Freeform 3"/>
            <p:cNvSpPr/>
            <p:nvPr/>
          </p:nvSpPr>
          <p:spPr>
            <a:xfrm>
              <a:off x="0" y="0"/>
              <a:ext cx="1882533" cy="2786953"/>
            </a:xfrm>
            <a:custGeom>
              <a:avLst/>
              <a:gdLst/>
              <a:ahLst/>
              <a:cxnLst/>
              <a:rect l="l" t="t" r="r" b="b"/>
              <a:pathLst>
                <a:path w="1882533" h="2786953">
                  <a:moveTo>
                    <a:pt x="0" y="0"/>
                  </a:moveTo>
                  <a:lnTo>
                    <a:pt x="1882533" y="0"/>
                  </a:lnTo>
                  <a:lnTo>
                    <a:pt x="1882533" y="2786953"/>
                  </a:lnTo>
                  <a:lnTo>
                    <a:pt x="0" y="2786953"/>
                  </a:lnTo>
                  <a:close/>
                </a:path>
              </a:pathLst>
            </a:custGeom>
            <a:solidFill>
              <a:srgbClr val="263036"/>
            </a:solidFill>
          </p:spPr>
        </p:sp>
        <p:sp>
          <p:nvSpPr>
            <p:cNvPr id="4" name="TextBox 4"/>
            <p:cNvSpPr txBox="1"/>
            <p:nvPr/>
          </p:nvSpPr>
          <p:spPr>
            <a:xfrm>
              <a:off x="0" y="47625"/>
              <a:ext cx="1882533" cy="2739328"/>
            </a:xfrm>
            <a:prstGeom prst="rect">
              <a:avLst/>
            </a:prstGeom>
          </p:spPr>
          <p:txBody>
            <a:bodyPr lIns="50800" tIns="50800" rIns="50800" bIns="50800" rtlCol="0" anchor="ctr"/>
            <a:lstStyle/>
            <a:p>
              <a:pPr algn="ctr">
                <a:lnSpc>
                  <a:spcPts val="2499"/>
                </a:lnSpc>
              </a:pPr>
              <a:endParaRPr/>
            </a:p>
          </p:txBody>
        </p:sp>
      </p:grpSp>
      <p:grpSp>
        <p:nvGrpSpPr>
          <p:cNvPr id="5" name="Group 5"/>
          <p:cNvGrpSpPr/>
          <p:nvPr/>
        </p:nvGrpSpPr>
        <p:grpSpPr>
          <a:xfrm>
            <a:off x="14740542" y="8588201"/>
            <a:ext cx="1127366" cy="1684991"/>
            <a:chOff x="0" y="0"/>
            <a:chExt cx="296919" cy="588528"/>
          </a:xfrm>
        </p:grpSpPr>
        <p:sp>
          <p:nvSpPr>
            <p:cNvPr id="6" name="Freeform 6"/>
            <p:cNvSpPr/>
            <p:nvPr/>
          </p:nvSpPr>
          <p:spPr>
            <a:xfrm>
              <a:off x="0" y="0"/>
              <a:ext cx="296919" cy="588528"/>
            </a:xfrm>
            <a:custGeom>
              <a:avLst/>
              <a:gdLst/>
              <a:ahLst/>
              <a:cxnLst/>
              <a:rect l="l" t="t" r="r" b="b"/>
              <a:pathLst>
                <a:path w="296919" h="588528">
                  <a:moveTo>
                    <a:pt x="0" y="0"/>
                  </a:moveTo>
                  <a:lnTo>
                    <a:pt x="296919" y="0"/>
                  </a:lnTo>
                  <a:lnTo>
                    <a:pt x="296919" y="588528"/>
                  </a:lnTo>
                  <a:lnTo>
                    <a:pt x="0" y="588528"/>
                  </a:lnTo>
                  <a:close/>
                </a:path>
              </a:pathLst>
            </a:custGeom>
            <a:solidFill>
              <a:srgbClr val="263036"/>
            </a:solidFill>
          </p:spPr>
        </p:sp>
        <p:sp>
          <p:nvSpPr>
            <p:cNvPr id="7" name="TextBox 7"/>
            <p:cNvSpPr txBox="1"/>
            <p:nvPr/>
          </p:nvSpPr>
          <p:spPr>
            <a:xfrm>
              <a:off x="0" y="47625"/>
              <a:ext cx="296919" cy="540903"/>
            </a:xfrm>
            <a:prstGeom prst="rect">
              <a:avLst/>
            </a:prstGeom>
          </p:spPr>
          <p:txBody>
            <a:bodyPr lIns="50800" tIns="50800" rIns="50800" bIns="50800" rtlCol="0" anchor="ctr"/>
            <a:lstStyle/>
            <a:p>
              <a:pPr algn="ctr">
                <a:lnSpc>
                  <a:spcPts val="2499"/>
                </a:lnSpc>
              </a:pPr>
              <a:endParaRPr/>
            </a:p>
          </p:txBody>
        </p:sp>
      </p:grpSp>
      <p:grpSp>
        <p:nvGrpSpPr>
          <p:cNvPr id="8" name="Group 8"/>
          <p:cNvGrpSpPr/>
          <p:nvPr/>
        </p:nvGrpSpPr>
        <p:grpSpPr>
          <a:xfrm>
            <a:off x="14461133" y="8445027"/>
            <a:ext cx="1052491" cy="936928"/>
            <a:chOff x="0" y="0"/>
            <a:chExt cx="277199" cy="246763"/>
          </a:xfrm>
        </p:grpSpPr>
        <p:sp>
          <p:nvSpPr>
            <p:cNvPr id="9" name="Freeform 9"/>
            <p:cNvSpPr/>
            <p:nvPr/>
          </p:nvSpPr>
          <p:spPr>
            <a:xfrm>
              <a:off x="0" y="0"/>
              <a:ext cx="277199" cy="246763"/>
            </a:xfrm>
            <a:custGeom>
              <a:avLst/>
              <a:gdLst/>
              <a:ahLst/>
              <a:cxnLst/>
              <a:rect l="l" t="t" r="r" b="b"/>
              <a:pathLst>
                <a:path w="277199" h="246763">
                  <a:moveTo>
                    <a:pt x="0" y="0"/>
                  </a:moveTo>
                  <a:lnTo>
                    <a:pt x="277199" y="0"/>
                  </a:lnTo>
                  <a:lnTo>
                    <a:pt x="277199" y="246763"/>
                  </a:lnTo>
                  <a:lnTo>
                    <a:pt x="0" y="246763"/>
                  </a:lnTo>
                  <a:close/>
                </a:path>
              </a:pathLst>
            </a:custGeom>
            <a:solidFill>
              <a:srgbClr val="263036"/>
            </a:solidFill>
          </p:spPr>
        </p:sp>
        <p:sp>
          <p:nvSpPr>
            <p:cNvPr id="10" name="TextBox 10"/>
            <p:cNvSpPr txBox="1"/>
            <p:nvPr/>
          </p:nvSpPr>
          <p:spPr>
            <a:xfrm>
              <a:off x="0" y="47625"/>
              <a:ext cx="277199" cy="199138"/>
            </a:xfrm>
            <a:prstGeom prst="rect">
              <a:avLst/>
            </a:prstGeom>
          </p:spPr>
          <p:txBody>
            <a:bodyPr lIns="50800" tIns="50800" rIns="50800" bIns="50800" rtlCol="0" anchor="ctr"/>
            <a:lstStyle/>
            <a:p>
              <a:pPr algn="ctr">
                <a:lnSpc>
                  <a:spcPts val="2499"/>
                </a:lnSpc>
              </a:pPr>
              <a:endParaRPr/>
            </a:p>
          </p:txBody>
        </p:sp>
      </p:grpSp>
      <p:sp>
        <p:nvSpPr>
          <p:cNvPr id="11" name="Freeform 11"/>
          <p:cNvSpPr/>
          <p:nvPr/>
        </p:nvSpPr>
        <p:spPr>
          <a:xfrm>
            <a:off x="14120535" y="2694707"/>
            <a:ext cx="1052491" cy="5847173"/>
          </a:xfrm>
          <a:custGeom>
            <a:avLst/>
            <a:gdLst/>
            <a:ahLst/>
            <a:cxnLst/>
            <a:rect l="l" t="t" r="r" b="b"/>
            <a:pathLst>
              <a:path w="1052491" h="5847173">
                <a:moveTo>
                  <a:pt x="0" y="0"/>
                </a:moveTo>
                <a:lnTo>
                  <a:pt x="1052491" y="0"/>
                </a:lnTo>
                <a:lnTo>
                  <a:pt x="1052491" y="5847173"/>
                </a:lnTo>
                <a:lnTo>
                  <a:pt x="0" y="58471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Freeform 12"/>
          <p:cNvSpPr/>
          <p:nvPr/>
        </p:nvSpPr>
        <p:spPr>
          <a:xfrm>
            <a:off x="14120535" y="7911326"/>
            <a:ext cx="1107708" cy="1470630"/>
          </a:xfrm>
          <a:custGeom>
            <a:avLst/>
            <a:gdLst/>
            <a:ahLst/>
            <a:cxnLst/>
            <a:rect l="l" t="t" r="r" b="b"/>
            <a:pathLst>
              <a:path w="1052491" h="5847173">
                <a:moveTo>
                  <a:pt x="0" y="0"/>
                </a:moveTo>
                <a:lnTo>
                  <a:pt x="1052491" y="0"/>
                </a:lnTo>
                <a:lnTo>
                  <a:pt x="1052491" y="5847173"/>
                </a:lnTo>
                <a:lnTo>
                  <a:pt x="0" y="5847173"/>
                </a:lnTo>
                <a:lnTo>
                  <a:pt x="0" y="0"/>
                </a:lnTo>
                <a:close/>
              </a:path>
            </a:pathLst>
          </a:custGeom>
          <a:blipFill>
            <a:blip r:embed="rId2">
              <a:extLst>
                <a:ext uri="{96DAC541-7B7A-43D3-8B79-37D633B846F1}">
                  <asvg:svgBlip xmlns:asvg="http://schemas.microsoft.com/office/drawing/2016/SVG/main" r:embed="rId3"/>
                </a:ext>
              </a:extLst>
            </a:blip>
            <a:stretch>
              <a:fillRect r="4984" b="-297596"/>
            </a:stretch>
          </a:blipFill>
        </p:spPr>
      </p:sp>
      <p:grpSp>
        <p:nvGrpSpPr>
          <p:cNvPr id="13" name="Group 13"/>
          <p:cNvGrpSpPr/>
          <p:nvPr/>
        </p:nvGrpSpPr>
        <p:grpSpPr>
          <a:xfrm>
            <a:off x="228439" y="256228"/>
            <a:ext cx="13475488" cy="485949"/>
            <a:chOff x="0" y="-50569"/>
            <a:chExt cx="17967317" cy="647931"/>
          </a:xfrm>
        </p:grpSpPr>
        <p:sp>
          <p:nvSpPr>
            <p:cNvPr id="14" name="TextBox 14"/>
            <p:cNvSpPr txBox="1"/>
            <p:nvPr/>
          </p:nvSpPr>
          <p:spPr>
            <a:xfrm>
              <a:off x="795561" y="118636"/>
              <a:ext cx="17171756" cy="456142"/>
            </a:xfrm>
            <a:prstGeom prst="rect">
              <a:avLst/>
            </a:prstGeom>
          </p:spPr>
          <p:txBody>
            <a:bodyPr lIns="0" tIns="0" rIns="0" bIns="0" rtlCol="0" anchor="t">
              <a:spAutoFit/>
            </a:bodyPr>
            <a:lstStyle/>
            <a:p>
              <a:pPr algn="l">
                <a:lnSpc>
                  <a:spcPts val="2499"/>
                </a:lnSpc>
              </a:pPr>
              <a:r>
                <a:rPr lang="en-US" sz="2499" dirty="0">
                  <a:solidFill>
                    <a:srgbClr val="111F26">
                      <a:alpha val="29804"/>
                    </a:srgbClr>
                  </a:solidFill>
                  <a:latin typeface="Open Sauce 1 Semi-Bold"/>
                </a:rPr>
                <a:t>LEGAL LANDSCAPE</a:t>
              </a:r>
            </a:p>
          </p:txBody>
        </p:sp>
        <p:grpSp>
          <p:nvGrpSpPr>
            <p:cNvPr id="15" name="Group 15"/>
            <p:cNvGrpSpPr/>
            <p:nvPr/>
          </p:nvGrpSpPr>
          <p:grpSpPr>
            <a:xfrm>
              <a:off x="68613" y="0"/>
              <a:ext cx="589723" cy="597362"/>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63036">
                  <a:alpha val="44706"/>
                </a:srgbClr>
              </a:solidFill>
            </p:spPr>
          </p:sp>
        </p:grpSp>
        <p:sp>
          <p:nvSpPr>
            <p:cNvPr id="17" name="TextBox 17"/>
            <p:cNvSpPr txBox="1"/>
            <p:nvPr/>
          </p:nvSpPr>
          <p:spPr>
            <a:xfrm>
              <a:off x="0" y="-50569"/>
              <a:ext cx="726948" cy="599017"/>
            </a:xfrm>
            <a:prstGeom prst="rect">
              <a:avLst/>
            </a:prstGeom>
          </p:spPr>
          <p:txBody>
            <a:bodyPr lIns="0" tIns="0" rIns="0" bIns="0" rtlCol="0" anchor="t">
              <a:spAutoFit/>
            </a:bodyPr>
            <a:lstStyle/>
            <a:p>
              <a:pPr algn="ctr">
                <a:lnSpc>
                  <a:spcPts val="3924"/>
                </a:lnSpc>
              </a:pPr>
              <a:r>
                <a:rPr lang="en-US" sz="2499">
                  <a:solidFill>
                    <a:srgbClr val="FFFFFF">
                      <a:alpha val="29804"/>
                    </a:srgbClr>
                  </a:solidFill>
                  <a:latin typeface="Open Sauce 1 Heavy"/>
                </a:rPr>
                <a:t>2</a:t>
              </a:r>
            </a:p>
          </p:txBody>
        </p:sp>
      </p:grpSp>
      <p:grpSp>
        <p:nvGrpSpPr>
          <p:cNvPr id="18" name="Group 18"/>
          <p:cNvGrpSpPr/>
          <p:nvPr/>
        </p:nvGrpSpPr>
        <p:grpSpPr>
          <a:xfrm>
            <a:off x="1028700" y="3438075"/>
            <a:ext cx="7673920" cy="6301745"/>
            <a:chOff x="0" y="0"/>
            <a:chExt cx="2021115" cy="1659719"/>
          </a:xfrm>
        </p:grpSpPr>
        <p:sp>
          <p:nvSpPr>
            <p:cNvPr id="19" name="Freeform 19"/>
            <p:cNvSpPr/>
            <p:nvPr/>
          </p:nvSpPr>
          <p:spPr>
            <a:xfrm>
              <a:off x="0" y="0"/>
              <a:ext cx="2021115" cy="1659719"/>
            </a:xfrm>
            <a:custGeom>
              <a:avLst/>
              <a:gdLst/>
              <a:ahLst/>
              <a:cxnLst/>
              <a:rect l="l" t="t" r="r" b="b"/>
              <a:pathLst>
                <a:path w="2021115" h="1659719">
                  <a:moveTo>
                    <a:pt x="0" y="0"/>
                  </a:moveTo>
                  <a:lnTo>
                    <a:pt x="2021115" y="0"/>
                  </a:lnTo>
                  <a:lnTo>
                    <a:pt x="2021115" y="1659719"/>
                  </a:lnTo>
                  <a:lnTo>
                    <a:pt x="0" y="1659719"/>
                  </a:lnTo>
                  <a:close/>
                </a:path>
              </a:pathLst>
            </a:custGeom>
            <a:solidFill>
              <a:srgbClr val="006D75">
                <a:alpha val="17647"/>
              </a:srgbClr>
            </a:solidFill>
            <a:ln cap="sq">
              <a:noFill/>
              <a:prstDash val="solid"/>
              <a:miter/>
            </a:ln>
          </p:spPr>
        </p:sp>
        <p:sp>
          <p:nvSpPr>
            <p:cNvPr id="20" name="TextBox 20"/>
            <p:cNvSpPr txBox="1"/>
            <p:nvPr/>
          </p:nvSpPr>
          <p:spPr>
            <a:xfrm>
              <a:off x="0" y="47625"/>
              <a:ext cx="2021115" cy="1612094"/>
            </a:xfrm>
            <a:prstGeom prst="rect">
              <a:avLst/>
            </a:prstGeom>
          </p:spPr>
          <p:txBody>
            <a:bodyPr lIns="50800" tIns="50800" rIns="50800" bIns="50800" rtlCol="0" anchor="ctr"/>
            <a:lstStyle/>
            <a:p>
              <a:pPr algn="ctr">
                <a:lnSpc>
                  <a:spcPts val="2499"/>
                </a:lnSpc>
              </a:pPr>
              <a:endParaRPr/>
            </a:p>
          </p:txBody>
        </p:sp>
      </p:grpSp>
      <p:grpSp>
        <p:nvGrpSpPr>
          <p:cNvPr id="21" name="Group 21"/>
          <p:cNvGrpSpPr/>
          <p:nvPr/>
        </p:nvGrpSpPr>
        <p:grpSpPr>
          <a:xfrm>
            <a:off x="1028700" y="2808045"/>
            <a:ext cx="7673920" cy="799446"/>
            <a:chOff x="0" y="0"/>
            <a:chExt cx="2021115" cy="210554"/>
          </a:xfrm>
        </p:grpSpPr>
        <p:sp>
          <p:nvSpPr>
            <p:cNvPr id="22" name="Freeform 22"/>
            <p:cNvSpPr/>
            <p:nvPr/>
          </p:nvSpPr>
          <p:spPr>
            <a:xfrm>
              <a:off x="0" y="0"/>
              <a:ext cx="2021115" cy="210554"/>
            </a:xfrm>
            <a:custGeom>
              <a:avLst/>
              <a:gdLst/>
              <a:ahLst/>
              <a:cxnLst/>
              <a:rect l="l" t="t" r="r" b="b"/>
              <a:pathLst>
                <a:path w="2021115" h="210554">
                  <a:moveTo>
                    <a:pt x="0" y="0"/>
                  </a:moveTo>
                  <a:lnTo>
                    <a:pt x="2021115" y="0"/>
                  </a:lnTo>
                  <a:lnTo>
                    <a:pt x="2021115" y="210554"/>
                  </a:lnTo>
                  <a:lnTo>
                    <a:pt x="0" y="210554"/>
                  </a:lnTo>
                  <a:close/>
                </a:path>
              </a:pathLst>
            </a:custGeom>
            <a:solidFill>
              <a:srgbClr val="006D75"/>
            </a:solidFill>
          </p:spPr>
        </p:sp>
        <p:sp>
          <p:nvSpPr>
            <p:cNvPr id="23" name="TextBox 23"/>
            <p:cNvSpPr txBox="1"/>
            <p:nvPr/>
          </p:nvSpPr>
          <p:spPr>
            <a:xfrm>
              <a:off x="0" y="47625"/>
              <a:ext cx="2021115" cy="162929"/>
            </a:xfrm>
            <a:prstGeom prst="rect">
              <a:avLst/>
            </a:prstGeom>
          </p:spPr>
          <p:txBody>
            <a:bodyPr lIns="50800" tIns="50800" rIns="50800" bIns="50800" rtlCol="0" anchor="ctr"/>
            <a:lstStyle/>
            <a:p>
              <a:pPr algn="ctr">
                <a:lnSpc>
                  <a:spcPts val="2499"/>
                </a:lnSpc>
              </a:pPr>
              <a:endParaRPr/>
            </a:p>
          </p:txBody>
        </p:sp>
      </p:grpSp>
      <p:grpSp>
        <p:nvGrpSpPr>
          <p:cNvPr id="24" name="Group 24"/>
          <p:cNvGrpSpPr/>
          <p:nvPr/>
        </p:nvGrpSpPr>
        <p:grpSpPr>
          <a:xfrm>
            <a:off x="11654442" y="9039720"/>
            <a:ext cx="3086100" cy="1247280"/>
            <a:chOff x="0" y="0"/>
            <a:chExt cx="812800" cy="328502"/>
          </a:xfrm>
        </p:grpSpPr>
        <p:sp>
          <p:nvSpPr>
            <p:cNvPr id="25" name="Freeform 25"/>
            <p:cNvSpPr/>
            <p:nvPr/>
          </p:nvSpPr>
          <p:spPr>
            <a:xfrm>
              <a:off x="0" y="0"/>
              <a:ext cx="812800" cy="328502"/>
            </a:xfrm>
            <a:custGeom>
              <a:avLst/>
              <a:gdLst/>
              <a:ahLst/>
              <a:cxnLst/>
              <a:rect l="l" t="t" r="r" b="b"/>
              <a:pathLst>
                <a:path w="812800" h="328502">
                  <a:moveTo>
                    <a:pt x="0" y="0"/>
                  </a:moveTo>
                  <a:lnTo>
                    <a:pt x="812800" y="0"/>
                  </a:lnTo>
                  <a:lnTo>
                    <a:pt x="812800" y="328502"/>
                  </a:lnTo>
                  <a:lnTo>
                    <a:pt x="0" y="328502"/>
                  </a:lnTo>
                  <a:close/>
                </a:path>
              </a:pathLst>
            </a:custGeom>
            <a:solidFill>
              <a:srgbClr val="263036"/>
            </a:solidFill>
          </p:spPr>
        </p:sp>
        <p:sp>
          <p:nvSpPr>
            <p:cNvPr id="26" name="TextBox 26"/>
            <p:cNvSpPr txBox="1"/>
            <p:nvPr/>
          </p:nvSpPr>
          <p:spPr>
            <a:xfrm>
              <a:off x="0" y="47625"/>
              <a:ext cx="812800" cy="280877"/>
            </a:xfrm>
            <a:prstGeom prst="rect">
              <a:avLst/>
            </a:prstGeom>
          </p:spPr>
          <p:txBody>
            <a:bodyPr lIns="50800" tIns="50800" rIns="50800" bIns="50800" rtlCol="0" anchor="ctr"/>
            <a:lstStyle/>
            <a:p>
              <a:pPr algn="ctr">
                <a:lnSpc>
                  <a:spcPts val="2499"/>
                </a:lnSpc>
              </a:pPr>
              <a:endParaRPr/>
            </a:p>
          </p:txBody>
        </p:sp>
      </p:grpSp>
      <p:sp>
        <p:nvSpPr>
          <p:cNvPr id="27" name="TextBox 27"/>
          <p:cNvSpPr txBox="1"/>
          <p:nvPr/>
        </p:nvSpPr>
        <p:spPr>
          <a:xfrm>
            <a:off x="15213830" y="3181770"/>
            <a:ext cx="2053732" cy="913765"/>
          </a:xfrm>
          <a:prstGeom prst="rect">
            <a:avLst/>
          </a:prstGeom>
        </p:spPr>
        <p:txBody>
          <a:bodyPr lIns="0" tIns="0" rIns="0" bIns="0" rtlCol="0" anchor="t">
            <a:spAutoFit/>
          </a:bodyPr>
          <a:lstStyle/>
          <a:p>
            <a:pPr>
              <a:lnSpc>
                <a:spcPts val="2420"/>
              </a:lnSpc>
            </a:pPr>
            <a:r>
              <a:rPr lang="en-US" sz="2200">
                <a:solidFill>
                  <a:srgbClr val="D6E1D1"/>
                </a:solidFill>
                <a:latin typeface="Open Sauce 1"/>
              </a:rPr>
              <a:t>Plaintiffs file complaint in state court</a:t>
            </a:r>
          </a:p>
        </p:txBody>
      </p:sp>
      <p:sp>
        <p:nvSpPr>
          <p:cNvPr id="28" name="TextBox 28"/>
          <p:cNvSpPr txBox="1"/>
          <p:nvPr/>
        </p:nvSpPr>
        <p:spPr>
          <a:xfrm>
            <a:off x="11601503" y="3719932"/>
            <a:ext cx="2471421" cy="1218565"/>
          </a:xfrm>
          <a:prstGeom prst="rect">
            <a:avLst/>
          </a:prstGeom>
        </p:spPr>
        <p:txBody>
          <a:bodyPr lIns="0" tIns="0" rIns="0" bIns="0" rtlCol="0" anchor="t">
            <a:spAutoFit/>
          </a:bodyPr>
          <a:lstStyle/>
          <a:p>
            <a:pPr marL="0" lvl="0" indent="0" algn="r">
              <a:lnSpc>
                <a:spcPts val="2420"/>
              </a:lnSpc>
              <a:spcBef>
                <a:spcPct val="0"/>
              </a:spcBef>
            </a:pPr>
            <a:r>
              <a:rPr lang="en-US" sz="2200" u="none" strike="noStrike">
                <a:solidFill>
                  <a:srgbClr val="D6E1D1"/>
                </a:solidFill>
                <a:latin typeface="Open Sauce 1"/>
              </a:rPr>
              <a:t>Defendants remove to federal district court (automatic)​</a:t>
            </a:r>
          </a:p>
        </p:txBody>
      </p:sp>
      <p:sp>
        <p:nvSpPr>
          <p:cNvPr id="29" name="TextBox 29"/>
          <p:cNvSpPr txBox="1"/>
          <p:nvPr/>
        </p:nvSpPr>
        <p:spPr>
          <a:xfrm>
            <a:off x="15213830" y="4694019"/>
            <a:ext cx="2217180" cy="1218565"/>
          </a:xfrm>
          <a:prstGeom prst="rect">
            <a:avLst/>
          </a:prstGeom>
        </p:spPr>
        <p:txBody>
          <a:bodyPr lIns="0" tIns="0" rIns="0" bIns="0" rtlCol="0" anchor="t">
            <a:spAutoFit/>
          </a:bodyPr>
          <a:lstStyle/>
          <a:p>
            <a:pPr marL="0" lvl="0" indent="0">
              <a:lnSpc>
                <a:spcPts val="2420"/>
              </a:lnSpc>
              <a:spcBef>
                <a:spcPct val="0"/>
              </a:spcBef>
            </a:pPr>
            <a:r>
              <a:rPr lang="en-US" sz="2200">
                <a:solidFill>
                  <a:srgbClr val="D6E1D1"/>
                </a:solidFill>
                <a:latin typeface="Open Sauce 1"/>
              </a:rPr>
              <a:t>Plaintiffs ask federal district court to remand to state court​</a:t>
            </a:r>
          </a:p>
        </p:txBody>
      </p:sp>
      <p:sp>
        <p:nvSpPr>
          <p:cNvPr id="30" name="TextBox 30"/>
          <p:cNvSpPr txBox="1"/>
          <p:nvPr/>
        </p:nvSpPr>
        <p:spPr>
          <a:xfrm>
            <a:off x="12300017" y="5567057"/>
            <a:ext cx="1741985" cy="1218565"/>
          </a:xfrm>
          <a:prstGeom prst="rect">
            <a:avLst/>
          </a:prstGeom>
        </p:spPr>
        <p:txBody>
          <a:bodyPr lIns="0" tIns="0" rIns="0" bIns="0" rtlCol="0" anchor="t">
            <a:spAutoFit/>
          </a:bodyPr>
          <a:lstStyle/>
          <a:p>
            <a:pPr marL="0" lvl="0" indent="0" algn="r">
              <a:lnSpc>
                <a:spcPts val="2420"/>
              </a:lnSpc>
              <a:spcBef>
                <a:spcPct val="0"/>
              </a:spcBef>
            </a:pPr>
            <a:r>
              <a:rPr lang="en-US" sz="2200">
                <a:solidFill>
                  <a:srgbClr val="D6E1D1"/>
                </a:solidFill>
                <a:latin typeface="Open Sauce 1"/>
              </a:rPr>
              <a:t>Federal district court remands to state court</a:t>
            </a:r>
          </a:p>
        </p:txBody>
      </p:sp>
      <p:sp>
        <p:nvSpPr>
          <p:cNvPr id="31" name="TextBox 31"/>
          <p:cNvSpPr txBox="1"/>
          <p:nvPr/>
        </p:nvSpPr>
        <p:spPr>
          <a:xfrm>
            <a:off x="15254935" y="6439445"/>
            <a:ext cx="2176075" cy="1218565"/>
          </a:xfrm>
          <a:prstGeom prst="rect">
            <a:avLst/>
          </a:prstGeom>
        </p:spPr>
        <p:txBody>
          <a:bodyPr lIns="0" tIns="0" rIns="0" bIns="0" rtlCol="0" anchor="t">
            <a:spAutoFit/>
          </a:bodyPr>
          <a:lstStyle/>
          <a:p>
            <a:pPr marL="0" lvl="0" indent="0">
              <a:lnSpc>
                <a:spcPts val="2420"/>
              </a:lnSpc>
              <a:spcBef>
                <a:spcPct val="0"/>
              </a:spcBef>
            </a:pPr>
            <a:r>
              <a:rPr lang="en-US" sz="2200">
                <a:solidFill>
                  <a:srgbClr val="D6E1D1"/>
                </a:solidFill>
                <a:latin typeface="Open Sauce 1"/>
              </a:rPr>
              <a:t>Defendants appeal to federal court of appeals</a:t>
            </a:r>
          </a:p>
        </p:txBody>
      </p:sp>
      <p:sp>
        <p:nvSpPr>
          <p:cNvPr id="32" name="TextBox 32"/>
          <p:cNvSpPr txBox="1"/>
          <p:nvPr/>
        </p:nvSpPr>
        <p:spPr>
          <a:xfrm>
            <a:off x="11951993" y="7163930"/>
            <a:ext cx="2093637" cy="1523365"/>
          </a:xfrm>
          <a:prstGeom prst="rect">
            <a:avLst/>
          </a:prstGeom>
        </p:spPr>
        <p:txBody>
          <a:bodyPr lIns="0" tIns="0" rIns="0" bIns="0" rtlCol="0" anchor="t">
            <a:spAutoFit/>
          </a:bodyPr>
          <a:lstStyle/>
          <a:p>
            <a:pPr marL="0" lvl="0" indent="0" algn="r">
              <a:lnSpc>
                <a:spcPts val="2420"/>
              </a:lnSpc>
              <a:spcBef>
                <a:spcPct val="0"/>
              </a:spcBef>
            </a:pPr>
            <a:r>
              <a:rPr lang="en-US" sz="2200">
                <a:solidFill>
                  <a:srgbClr val="D6E1D1"/>
                </a:solidFill>
                <a:latin typeface="Open Sauce 1"/>
              </a:rPr>
              <a:t>Federal court of appeals affirms district court’s remand order</a:t>
            </a:r>
          </a:p>
        </p:txBody>
      </p:sp>
      <p:sp>
        <p:nvSpPr>
          <p:cNvPr id="33" name="TextBox 33"/>
          <p:cNvSpPr txBox="1"/>
          <p:nvPr/>
        </p:nvSpPr>
        <p:spPr>
          <a:xfrm>
            <a:off x="15282233" y="8218734"/>
            <a:ext cx="2121477" cy="1828165"/>
          </a:xfrm>
          <a:prstGeom prst="rect">
            <a:avLst/>
          </a:prstGeom>
        </p:spPr>
        <p:txBody>
          <a:bodyPr lIns="0" tIns="0" rIns="0" bIns="0" rtlCol="0" anchor="t">
            <a:spAutoFit/>
          </a:bodyPr>
          <a:lstStyle/>
          <a:p>
            <a:pPr marL="0" lvl="0" indent="0">
              <a:lnSpc>
                <a:spcPts val="2420"/>
              </a:lnSpc>
              <a:spcBef>
                <a:spcPct val="0"/>
              </a:spcBef>
            </a:pPr>
            <a:r>
              <a:rPr lang="en-US" sz="2200">
                <a:solidFill>
                  <a:srgbClr val="D6E1D1"/>
                </a:solidFill>
                <a:latin typeface="Open Sauce 1"/>
              </a:rPr>
              <a:t>Defendants petition Supreme Court to review court of appeals decision</a:t>
            </a:r>
          </a:p>
        </p:txBody>
      </p:sp>
      <p:sp>
        <p:nvSpPr>
          <p:cNvPr id="34" name="TextBox 34"/>
          <p:cNvSpPr txBox="1"/>
          <p:nvPr/>
        </p:nvSpPr>
        <p:spPr>
          <a:xfrm>
            <a:off x="11634755" y="1745615"/>
            <a:ext cx="6211574" cy="728345"/>
          </a:xfrm>
          <a:prstGeom prst="rect">
            <a:avLst/>
          </a:prstGeom>
        </p:spPr>
        <p:txBody>
          <a:bodyPr lIns="0" tIns="0" rIns="0" bIns="0" rtlCol="0" anchor="t">
            <a:spAutoFit/>
          </a:bodyPr>
          <a:lstStyle/>
          <a:p>
            <a:pPr algn="ctr">
              <a:lnSpc>
                <a:spcPts val="2859"/>
              </a:lnSpc>
            </a:pPr>
            <a:r>
              <a:rPr lang="en-US" sz="2599">
                <a:solidFill>
                  <a:srgbClr val="D6E1D1"/>
                </a:solidFill>
                <a:latin typeface="Open Sauce SemiBold"/>
              </a:rPr>
              <a:t>Typical Sequence for Municipalities v. Fossil Fuel Companies Cases</a:t>
            </a:r>
          </a:p>
        </p:txBody>
      </p:sp>
      <p:sp>
        <p:nvSpPr>
          <p:cNvPr id="35" name="TextBox 35"/>
          <p:cNvSpPr txBox="1"/>
          <p:nvPr/>
        </p:nvSpPr>
        <p:spPr>
          <a:xfrm>
            <a:off x="1028700" y="1019175"/>
            <a:ext cx="10075657" cy="1076325"/>
          </a:xfrm>
          <a:prstGeom prst="rect">
            <a:avLst/>
          </a:prstGeom>
        </p:spPr>
        <p:txBody>
          <a:bodyPr lIns="0" tIns="0" rIns="0" bIns="0" rtlCol="0" anchor="t">
            <a:spAutoFit/>
          </a:bodyPr>
          <a:lstStyle/>
          <a:p>
            <a:pPr marL="0" lvl="0" indent="0" algn="l">
              <a:lnSpc>
                <a:spcPts val="8400"/>
              </a:lnSpc>
            </a:pPr>
            <a:r>
              <a:rPr lang="en-US" sz="7000">
                <a:solidFill>
                  <a:srgbClr val="263036"/>
                </a:solidFill>
                <a:latin typeface="Open Sauce 1 Heavy"/>
              </a:rPr>
              <a:t>PROCEDURAL ISSUES </a:t>
            </a:r>
          </a:p>
        </p:txBody>
      </p:sp>
      <p:sp>
        <p:nvSpPr>
          <p:cNvPr id="36" name="TextBox 36"/>
          <p:cNvSpPr txBox="1"/>
          <p:nvPr/>
        </p:nvSpPr>
        <p:spPr>
          <a:xfrm>
            <a:off x="2883999" y="2980756"/>
            <a:ext cx="3963322" cy="530224"/>
          </a:xfrm>
          <a:prstGeom prst="rect">
            <a:avLst/>
          </a:prstGeom>
        </p:spPr>
        <p:txBody>
          <a:bodyPr lIns="0" tIns="0" rIns="0" bIns="0" rtlCol="0" anchor="t">
            <a:spAutoFit/>
          </a:bodyPr>
          <a:lstStyle/>
          <a:p>
            <a:pPr algn="ctr">
              <a:lnSpc>
                <a:spcPts val="3999"/>
              </a:lnSpc>
              <a:spcBef>
                <a:spcPct val="0"/>
              </a:spcBef>
            </a:pPr>
            <a:r>
              <a:rPr lang="en-US" sz="3999">
                <a:solidFill>
                  <a:srgbClr val="D6E1D1"/>
                </a:solidFill>
                <a:latin typeface="Open Sauce SemiBold Bold"/>
              </a:rPr>
              <a:t>WHAT COURT?</a:t>
            </a:r>
          </a:p>
        </p:txBody>
      </p:sp>
      <p:sp>
        <p:nvSpPr>
          <p:cNvPr id="37" name="TextBox 37"/>
          <p:cNvSpPr txBox="1"/>
          <p:nvPr/>
        </p:nvSpPr>
        <p:spPr>
          <a:xfrm>
            <a:off x="1495939" y="3864666"/>
            <a:ext cx="6739443" cy="5473644"/>
          </a:xfrm>
          <a:prstGeom prst="rect">
            <a:avLst/>
          </a:prstGeom>
        </p:spPr>
        <p:txBody>
          <a:bodyPr lIns="0" tIns="0" rIns="0" bIns="0" rtlCol="0" anchor="t">
            <a:spAutoFit/>
          </a:bodyPr>
          <a:lstStyle/>
          <a:p>
            <a:pPr marL="608985" lvl="1" indent="-304492" algn="l">
              <a:lnSpc>
                <a:spcPts val="3666"/>
              </a:lnSpc>
              <a:buFont typeface="Arial"/>
              <a:buChar char="•"/>
            </a:pPr>
            <a:r>
              <a:rPr lang="en-US" sz="2820" u="none" strike="noStrike">
                <a:solidFill>
                  <a:srgbClr val="000000"/>
                </a:solidFill>
                <a:latin typeface="Open Sauce 2"/>
              </a:rPr>
              <a:t>Many high-profile climate cases have been </a:t>
            </a:r>
            <a:r>
              <a:rPr lang="en-US" sz="2820" u="none" strike="noStrike">
                <a:solidFill>
                  <a:srgbClr val="000000"/>
                </a:solidFill>
                <a:latin typeface="Open Sauce 2 Bold"/>
              </a:rPr>
              <a:t>back and forth between state and federal court</a:t>
            </a:r>
            <a:r>
              <a:rPr lang="en-US" sz="2820" u="none" strike="noStrike">
                <a:solidFill>
                  <a:srgbClr val="000000"/>
                </a:solidFill>
                <a:latin typeface="Open Sauce 2"/>
              </a:rPr>
              <a:t>. </a:t>
            </a:r>
          </a:p>
          <a:p>
            <a:pPr algn="l">
              <a:lnSpc>
                <a:spcPts val="3666"/>
              </a:lnSpc>
              <a:spcBef>
                <a:spcPct val="0"/>
              </a:spcBef>
            </a:pPr>
            <a:endParaRPr lang="en-US" sz="2820" u="none" strike="noStrike">
              <a:solidFill>
                <a:srgbClr val="000000"/>
              </a:solidFill>
              <a:latin typeface="Open Sauce 2"/>
            </a:endParaRPr>
          </a:p>
          <a:p>
            <a:pPr marL="608985" lvl="1" indent="-304492" algn="l">
              <a:lnSpc>
                <a:spcPts val="3666"/>
              </a:lnSpc>
              <a:spcBef>
                <a:spcPct val="0"/>
              </a:spcBef>
              <a:buFont typeface="Arial"/>
              <a:buChar char="•"/>
            </a:pPr>
            <a:r>
              <a:rPr lang="en-US" sz="2820" u="none" strike="noStrike">
                <a:solidFill>
                  <a:srgbClr val="000000"/>
                </a:solidFill>
                <a:latin typeface="Open Sauce 2"/>
              </a:rPr>
              <a:t>State and local government plaintiffs argue their state-law claims belong in state court</a:t>
            </a:r>
          </a:p>
          <a:p>
            <a:pPr algn="l">
              <a:lnSpc>
                <a:spcPts val="3666"/>
              </a:lnSpc>
              <a:spcBef>
                <a:spcPct val="0"/>
              </a:spcBef>
            </a:pPr>
            <a:endParaRPr lang="en-US" sz="2820" u="none" strike="noStrike">
              <a:solidFill>
                <a:srgbClr val="000000"/>
              </a:solidFill>
              <a:latin typeface="Open Sauce 2"/>
            </a:endParaRPr>
          </a:p>
          <a:p>
            <a:pPr marL="608985" lvl="1" indent="-304492" algn="l">
              <a:lnSpc>
                <a:spcPts val="3666"/>
              </a:lnSpc>
              <a:spcBef>
                <a:spcPct val="0"/>
              </a:spcBef>
              <a:buFont typeface="Arial"/>
              <a:buChar char="•"/>
            </a:pPr>
            <a:r>
              <a:rPr lang="en-US" sz="2820" u="none" strike="noStrike">
                <a:solidFill>
                  <a:srgbClr val="000000"/>
                </a:solidFill>
                <a:latin typeface="Open Sauce 2"/>
              </a:rPr>
              <a:t>Fossil fuel company defendants argue that climate change is a global problem that requires a coordinated federal response</a:t>
            </a:r>
          </a:p>
        </p:txBody>
      </p:sp>
      <p:sp>
        <p:nvSpPr>
          <p:cNvPr id="38" name="TextBox 38"/>
          <p:cNvSpPr txBox="1"/>
          <p:nvPr/>
        </p:nvSpPr>
        <p:spPr>
          <a:xfrm>
            <a:off x="11182968" y="237490"/>
            <a:ext cx="6927625" cy="718145"/>
          </a:xfrm>
          <a:prstGeom prst="rect">
            <a:avLst/>
          </a:prstGeom>
        </p:spPr>
        <p:txBody>
          <a:bodyPr lIns="0" tIns="0" rIns="0" bIns="0" rtlCol="0" anchor="t">
            <a:spAutoFit/>
          </a:bodyPr>
          <a:lstStyle/>
          <a:p>
            <a:pPr marL="0" lvl="0" indent="0" algn="r">
              <a:lnSpc>
                <a:spcPts val="2750"/>
              </a:lnSpc>
            </a:pPr>
            <a:r>
              <a:rPr lang="en-US" sz="2500" u="none" strike="noStrike" dirty="0">
                <a:solidFill>
                  <a:srgbClr val="D6E1D1">
                    <a:alpha val="33725"/>
                  </a:srgbClr>
                </a:solidFill>
                <a:latin typeface="Open Sauce 2 Italics"/>
              </a:rPr>
              <a:t>For more, see </a:t>
            </a:r>
            <a:r>
              <a:rPr lang="en-US" sz="2500" dirty="0">
                <a:solidFill>
                  <a:srgbClr val="D6E1D1">
                    <a:alpha val="33725"/>
                  </a:srgbClr>
                </a:solidFill>
                <a:latin typeface="Open Sauce 2 Italics"/>
              </a:rPr>
              <a:t>the </a:t>
            </a:r>
            <a:r>
              <a:rPr lang="en-US" sz="2500" dirty="0">
                <a:solidFill>
                  <a:srgbClr val="D6E1D1">
                    <a:alpha val="33725"/>
                  </a:srgbClr>
                </a:solidFill>
                <a:latin typeface="Open Sauce 2 Italics"/>
                <a:hlinkClick r:id="rId4" tooltip="https://cjp.eli.org/curriculum/procedural-techniques-available-climate-litigation">
                  <a:extLst>
                    <a:ext uri="{A12FA001-AC4F-418D-AE19-62706E023703}">
                      <ahyp:hlinkClr xmlns:ahyp="http://schemas.microsoft.com/office/drawing/2018/hyperlinkcolor" val="tx"/>
                    </a:ext>
                  </a:extLst>
                </a:hlinkClick>
              </a:rPr>
              <a:t>Procedural Techniques</a:t>
            </a:r>
            <a:r>
              <a:rPr lang="en-US" sz="2500" dirty="0">
                <a:solidFill>
                  <a:srgbClr val="D6E1D1">
                    <a:alpha val="33725"/>
                  </a:srgbClr>
                </a:solidFill>
                <a:latin typeface="Open Sauce 2 Italics"/>
              </a:rPr>
              <a:t> and </a:t>
            </a:r>
            <a:r>
              <a:rPr lang="en-US" sz="2500" dirty="0">
                <a:solidFill>
                  <a:srgbClr val="D6E1D1">
                    <a:alpha val="33725"/>
                  </a:srgbClr>
                </a:solidFill>
                <a:latin typeface="Open Sauce 2 Italics"/>
                <a:hlinkClick r:id="rId5" tooltip="https://cjp.eli.org/curriculum/overview-climate-litigation">
                  <a:extLst>
                    <a:ext uri="{A12FA001-AC4F-418D-AE19-62706E023703}">
                      <ahyp:hlinkClr xmlns:ahyp="http://schemas.microsoft.com/office/drawing/2018/hyperlinkcolor" val="tx"/>
                    </a:ext>
                  </a:extLst>
                </a:hlinkClick>
              </a:rPr>
              <a:t>Overview of Climate Litigation</a:t>
            </a:r>
            <a:r>
              <a:rPr lang="en-US" sz="2500" dirty="0">
                <a:solidFill>
                  <a:srgbClr val="D6E1D1">
                    <a:alpha val="33725"/>
                  </a:srgbClr>
                </a:solidFill>
                <a:latin typeface="Open Sauce 2 Italics"/>
              </a:rPr>
              <a:t> modules</a:t>
            </a:r>
            <a:r>
              <a:rPr lang="en-US" sz="2500" u="none" strike="noStrike" dirty="0">
                <a:solidFill>
                  <a:srgbClr val="D6E1D1">
                    <a:alpha val="33725"/>
                  </a:srgbClr>
                </a:solidFill>
                <a:latin typeface="Open Sauce 2 Italics"/>
              </a:rPr>
              <a:t>.</a:t>
            </a:r>
          </a:p>
        </p:txBody>
      </p:sp>
      <p:grpSp>
        <p:nvGrpSpPr>
          <p:cNvPr id="39" name="Group 39"/>
          <p:cNvGrpSpPr/>
          <p:nvPr/>
        </p:nvGrpSpPr>
        <p:grpSpPr>
          <a:xfrm>
            <a:off x="11627959" y="8809488"/>
            <a:ext cx="3086100" cy="1237411"/>
            <a:chOff x="0" y="0"/>
            <a:chExt cx="812800" cy="325902"/>
          </a:xfrm>
        </p:grpSpPr>
        <p:sp>
          <p:nvSpPr>
            <p:cNvPr id="40" name="Freeform 40"/>
            <p:cNvSpPr/>
            <p:nvPr/>
          </p:nvSpPr>
          <p:spPr>
            <a:xfrm>
              <a:off x="0" y="0"/>
              <a:ext cx="812800" cy="325902"/>
            </a:xfrm>
            <a:custGeom>
              <a:avLst/>
              <a:gdLst/>
              <a:ahLst/>
              <a:cxnLst/>
              <a:rect l="l" t="t" r="r" b="b"/>
              <a:pathLst>
                <a:path w="812800" h="325902">
                  <a:moveTo>
                    <a:pt x="0" y="0"/>
                  </a:moveTo>
                  <a:lnTo>
                    <a:pt x="812800" y="0"/>
                  </a:lnTo>
                  <a:lnTo>
                    <a:pt x="812800" y="325902"/>
                  </a:lnTo>
                  <a:lnTo>
                    <a:pt x="0" y="325902"/>
                  </a:lnTo>
                  <a:close/>
                </a:path>
              </a:pathLst>
            </a:custGeom>
            <a:solidFill>
              <a:srgbClr val="263036"/>
            </a:solidFill>
          </p:spPr>
        </p:sp>
        <p:sp>
          <p:nvSpPr>
            <p:cNvPr id="41" name="TextBox 41"/>
            <p:cNvSpPr txBox="1"/>
            <p:nvPr/>
          </p:nvSpPr>
          <p:spPr>
            <a:xfrm>
              <a:off x="0" y="47625"/>
              <a:ext cx="812800" cy="278277"/>
            </a:xfrm>
            <a:prstGeom prst="rect">
              <a:avLst/>
            </a:prstGeom>
          </p:spPr>
          <p:txBody>
            <a:bodyPr lIns="50800" tIns="50800" rIns="50800" bIns="50800" rtlCol="0" anchor="ctr"/>
            <a:lstStyle/>
            <a:p>
              <a:pPr algn="ctr">
                <a:lnSpc>
                  <a:spcPts val="2499"/>
                </a:lnSpc>
              </a:pP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6E1D1"/>
        </a:solidFill>
        <a:effectLst/>
      </p:bgPr>
    </p:bg>
    <p:spTree>
      <p:nvGrpSpPr>
        <p:cNvPr id="1" name=""/>
        <p:cNvGrpSpPr/>
        <p:nvPr/>
      </p:nvGrpSpPr>
      <p:grpSpPr>
        <a:xfrm>
          <a:off x="0" y="0"/>
          <a:ext cx="0" cy="0"/>
          <a:chOff x="0" y="0"/>
          <a:chExt cx="0" cy="0"/>
        </a:xfrm>
      </p:grpSpPr>
      <p:grpSp>
        <p:nvGrpSpPr>
          <p:cNvPr id="2" name="Group 2"/>
          <p:cNvGrpSpPr/>
          <p:nvPr/>
        </p:nvGrpSpPr>
        <p:grpSpPr>
          <a:xfrm>
            <a:off x="228439" y="294155"/>
            <a:ext cx="13491311" cy="448022"/>
            <a:chOff x="0" y="0"/>
            <a:chExt cx="17988415" cy="597362"/>
          </a:xfrm>
        </p:grpSpPr>
        <p:sp>
          <p:nvSpPr>
            <p:cNvPr id="3" name="TextBox 3"/>
            <p:cNvSpPr txBox="1"/>
            <p:nvPr/>
          </p:nvSpPr>
          <p:spPr>
            <a:xfrm>
              <a:off x="816659" y="94423"/>
              <a:ext cx="17171756" cy="456142"/>
            </a:xfrm>
            <a:prstGeom prst="rect">
              <a:avLst/>
            </a:prstGeom>
          </p:spPr>
          <p:txBody>
            <a:bodyPr lIns="0" tIns="0" rIns="0" bIns="0" rtlCol="0" anchor="t">
              <a:spAutoFit/>
            </a:bodyPr>
            <a:lstStyle/>
            <a:p>
              <a:pPr algn="l">
                <a:lnSpc>
                  <a:spcPts val="2499"/>
                </a:lnSpc>
              </a:pPr>
              <a:r>
                <a:rPr lang="en-US" sz="2499">
                  <a:solidFill>
                    <a:srgbClr val="111F26">
                      <a:alpha val="29804"/>
                    </a:srgbClr>
                  </a:solidFill>
                  <a:latin typeface="Open Sauce 1 Semi-Bold"/>
                </a:rPr>
                <a:t>LEGAL LANDSCAPE</a:t>
              </a:r>
            </a:p>
          </p:txBody>
        </p:sp>
        <p:grpSp>
          <p:nvGrpSpPr>
            <p:cNvPr id="4" name="Group 4"/>
            <p:cNvGrpSpPr/>
            <p:nvPr/>
          </p:nvGrpSpPr>
          <p:grpSpPr>
            <a:xfrm>
              <a:off x="68613" y="0"/>
              <a:ext cx="589723" cy="597362"/>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63036">
                  <a:alpha val="44706"/>
                </a:srgbClr>
              </a:solidFill>
            </p:spPr>
          </p:sp>
        </p:grpSp>
        <p:sp>
          <p:nvSpPr>
            <p:cNvPr id="6" name="TextBox 6"/>
            <p:cNvSpPr txBox="1"/>
            <p:nvPr/>
          </p:nvSpPr>
          <p:spPr>
            <a:xfrm>
              <a:off x="0" y="-50569"/>
              <a:ext cx="726948" cy="599017"/>
            </a:xfrm>
            <a:prstGeom prst="rect">
              <a:avLst/>
            </a:prstGeom>
          </p:spPr>
          <p:txBody>
            <a:bodyPr lIns="0" tIns="0" rIns="0" bIns="0" rtlCol="0" anchor="t">
              <a:spAutoFit/>
            </a:bodyPr>
            <a:lstStyle/>
            <a:p>
              <a:pPr algn="ctr">
                <a:lnSpc>
                  <a:spcPts val="3924"/>
                </a:lnSpc>
              </a:pPr>
              <a:r>
                <a:rPr lang="en-US" sz="2499">
                  <a:solidFill>
                    <a:srgbClr val="FFFFFF">
                      <a:alpha val="29804"/>
                    </a:srgbClr>
                  </a:solidFill>
                  <a:latin typeface="Open Sauce 1 Heavy"/>
                </a:rPr>
                <a:t>2</a:t>
              </a:r>
            </a:p>
          </p:txBody>
        </p:sp>
      </p:grpSp>
      <p:sp>
        <p:nvSpPr>
          <p:cNvPr id="7" name="TextBox 7"/>
          <p:cNvSpPr txBox="1"/>
          <p:nvPr/>
        </p:nvSpPr>
        <p:spPr>
          <a:xfrm>
            <a:off x="1028700" y="1019175"/>
            <a:ext cx="17670451" cy="1076325"/>
          </a:xfrm>
          <a:prstGeom prst="rect">
            <a:avLst/>
          </a:prstGeom>
        </p:spPr>
        <p:txBody>
          <a:bodyPr lIns="0" tIns="0" rIns="0" bIns="0" rtlCol="0" anchor="t">
            <a:spAutoFit/>
          </a:bodyPr>
          <a:lstStyle/>
          <a:p>
            <a:pPr marL="0" lvl="0" indent="0" algn="l">
              <a:lnSpc>
                <a:spcPts val="8400"/>
              </a:lnSpc>
            </a:pPr>
            <a:r>
              <a:rPr lang="en-US" sz="7000">
                <a:solidFill>
                  <a:srgbClr val="263036"/>
                </a:solidFill>
                <a:latin typeface="Open Sauce 1 Heavy"/>
              </a:rPr>
              <a:t>PROCEDURAL ISSUES </a:t>
            </a:r>
          </a:p>
        </p:txBody>
      </p:sp>
      <p:sp>
        <p:nvSpPr>
          <p:cNvPr id="8" name="TextBox 8"/>
          <p:cNvSpPr txBox="1"/>
          <p:nvPr/>
        </p:nvSpPr>
        <p:spPr>
          <a:xfrm>
            <a:off x="1028700" y="2085975"/>
            <a:ext cx="9729597" cy="704850"/>
          </a:xfrm>
          <a:prstGeom prst="rect">
            <a:avLst/>
          </a:prstGeom>
        </p:spPr>
        <p:txBody>
          <a:bodyPr lIns="0" tIns="0" rIns="0" bIns="0" rtlCol="0" anchor="t">
            <a:spAutoFit/>
          </a:bodyPr>
          <a:lstStyle/>
          <a:p>
            <a:pPr>
              <a:lnSpc>
                <a:spcPts val="5519"/>
              </a:lnSpc>
            </a:pPr>
            <a:r>
              <a:rPr lang="en-US" sz="4599">
                <a:solidFill>
                  <a:srgbClr val="263036"/>
                </a:solidFill>
                <a:latin typeface="Open Sauce SemiBold Bold Italics"/>
              </a:rPr>
              <a:t>JURISDICTION HIGHLIGHT</a:t>
            </a:r>
          </a:p>
        </p:txBody>
      </p:sp>
      <p:sp>
        <p:nvSpPr>
          <p:cNvPr id="9" name="TextBox 9"/>
          <p:cNvSpPr txBox="1"/>
          <p:nvPr/>
        </p:nvSpPr>
        <p:spPr>
          <a:xfrm>
            <a:off x="10159565" y="313205"/>
            <a:ext cx="7834612" cy="698500"/>
          </a:xfrm>
          <a:prstGeom prst="rect">
            <a:avLst/>
          </a:prstGeom>
        </p:spPr>
        <p:txBody>
          <a:bodyPr lIns="0" tIns="0" rIns="0" bIns="0" rtlCol="0" anchor="t">
            <a:spAutoFit/>
          </a:bodyPr>
          <a:lstStyle/>
          <a:p>
            <a:pPr marL="0" lvl="1" indent="0" algn="r">
              <a:lnSpc>
                <a:spcPts val="2749"/>
              </a:lnSpc>
            </a:pPr>
            <a:r>
              <a:rPr lang="en-US" sz="2499" u="none" strike="noStrike" dirty="0">
                <a:solidFill>
                  <a:srgbClr val="111F26">
                    <a:alpha val="29804"/>
                  </a:srgbClr>
                </a:solidFill>
                <a:latin typeface="Open Sauce 1 Italics"/>
              </a:rPr>
              <a:t>For more, see </a:t>
            </a:r>
            <a:r>
              <a:rPr lang="en-US" sz="2499" dirty="0">
                <a:solidFill>
                  <a:srgbClr val="111F26">
                    <a:alpha val="29804"/>
                  </a:srgbClr>
                </a:solidFill>
                <a:latin typeface="Open Sauce 1 Italics"/>
              </a:rPr>
              <a:t>the </a:t>
            </a:r>
            <a:r>
              <a:rPr lang="en-US" sz="2499" dirty="0">
                <a:solidFill>
                  <a:srgbClr val="111F26">
                    <a:alpha val="29804"/>
                  </a:srgbClr>
                </a:solidFill>
                <a:latin typeface="Open Sauce 1 Italics"/>
                <a:hlinkClick r:id="rId2" tooltip="https://cjp.eli.org/curriculum/procedural-techniques-available-climate-litigation">
                  <a:extLst>
                    <a:ext uri="{A12FA001-AC4F-418D-AE19-62706E023703}">
                      <ahyp:hlinkClr xmlns:ahyp="http://schemas.microsoft.com/office/drawing/2018/hyperlinkcolor" val="tx"/>
                    </a:ext>
                  </a:extLst>
                </a:hlinkClick>
              </a:rPr>
              <a:t>Procedural Techniques</a:t>
            </a:r>
            <a:r>
              <a:rPr lang="en-US" sz="2499" dirty="0">
                <a:solidFill>
                  <a:srgbClr val="111F26">
                    <a:alpha val="29804"/>
                  </a:srgbClr>
                </a:solidFill>
                <a:latin typeface="Open Sauce 1 Italics"/>
              </a:rPr>
              <a:t> and </a:t>
            </a:r>
            <a:r>
              <a:rPr lang="en-US" sz="2499" dirty="0">
                <a:solidFill>
                  <a:srgbClr val="111F26">
                    <a:alpha val="29804"/>
                  </a:srgbClr>
                </a:solidFill>
                <a:latin typeface="Open Sauce 1 Italics"/>
                <a:hlinkClick r:id="rId3" tooltip="https://cjp.eli.org/curriculum/overview-climate-litigation">
                  <a:extLst>
                    <a:ext uri="{A12FA001-AC4F-418D-AE19-62706E023703}">
                      <ahyp:hlinkClr xmlns:ahyp="http://schemas.microsoft.com/office/drawing/2018/hyperlinkcolor" val="tx"/>
                    </a:ext>
                  </a:extLst>
                </a:hlinkClick>
              </a:rPr>
              <a:t>Overview of Climate Litigation</a:t>
            </a:r>
            <a:r>
              <a:rPr lang="en-US" sz="2499" dirty="0">
                <a:solidFill>
                  <a:srgbClr val="111F26">
                    <a:alpha val="29804"/>
                  </a:srgbClr>
                </a:solidFill>
                <a:latin typeface="Open Sauce 1 Italics"/>
              </a:rPr>
              <a:t> </a:t>
            </a:r>
            <a:r>
              <a:rPr lang="en-US" sz="2499" u="none" strike="noStrike" dirty="0">
                <a:solidFill>
                  <a:srgbClr val="111F26">
                    <a:alpha val="29804"/>
                  </a:srgbClr>
                </a:solidFill>
                <a:latin typeface="Open Sauce 1 Italics"/>
              </a:rPr>
              <a:t>modules.</a:t>
            </a:r>
          </a:p>
        </p:txBody>
      </p:sp>
      <p:grpSp>
        <p:nvGrpSpPr>
          <p:cNvPr id="10" name="Group 10"/>
          <p:cNvGrpSpPr/>
          <p:nvPr/>
        </p:nvGrpSpPr>
        <p:grpSpPr>
          <a:xfrm>
            <a:off x="9845680" y="3076575"/>
            <a:ext cx="7413620" cy="6694400"/>
            <a:chOff x="0" y="0"/>
            <a:chExt cx="9884827" cy="8925866"/>
          </a:xfrm>
        </p:grpSpPr>
        <p:grpSp>
          <p:nvGrpSpPr>
            <p:cNvPr id="11" name="Group 11"/>
            <p:cNvGrpSpPr/>
            <p:nvPr/>
          </p:nvGrpSpPr>
          <p:grpSpPr>
            <a:xfrm>
              <a:off x="0" y="0"/>
              <a:ext cx="9884827" cy="8925866"/>
              <a:chOff x="0" y="0"/>
              <a:chExt cx="3917319" cy="3537286"/>
            </a:xfrm>
          </p:grpSpPr>
          <p:sp>
            <p:nvSpPr>
              <p:cNvPr id="12" name="Freeform 12"/>
              <p:cNvSpPr/>
              <p:nvPr/>
            </p:nvSpPr>
            <p:spPr>
              <a:xfrm>
                <a:off x="0" y="0"/>
                <a:ext cx="3917319" cy="3537286"/>
              </a:xfrm>
              <a:custGeom>
                <a:avLst/>
                <a:gdLst/>
                <a:ahLst/>
                <a:cxnLst/>
                <a:rect l="l" t="t" r="r" b="b"/>
                <a:pathLst>
                  <a:path w="3917319" h="3537286">
                    <a:moveTo>
                      <a:pt x="53258" y="0"/>
                    </a:moveTo>
                    <a:lnTo>
                      <a:pt x="3864061" y="0"/>
                    </a:lnTo>
                    <a:cubicBezTo>
                      <a:pt x="3893474" y="0"/>
                      <a:pt x="3917319" y="23845"/>
                      <a:pt x="3917319" y="53258"/>
                    </a:cubicBezTo>
                    <a:lnTo>
                      <a:pt x="3917319" y="3484028"/>
                    </a:lnTo>
                    <a:cubicBezTo>
                      <a:pt x="3917319" y="3498153"/>
                      <a:pt x="3911708" y="3511700"/>
                      <a:pt x="3901720" y="3521687"/>
                    </a:cubicBezTo>
                    <a:cubicBezTo>
                      <a:pt x="3891732" y="3531675"/>
                      <a:pt x="3878186" y="3537286"/>
                      <a:pt x="3864061" y="3537286"/>
                    </a:cubicBezTo>
                    <a:lnTo>
                      <a:pt x="53258" y="3537286"/>
                    </a:lnTo>
                    <a:cubicBezTo>
                      <a:pt x="23845" y="3537286"/>
                      <a:pt x="0" y="3513442"/>
                      <a:pt x="0" y="3484028"/>
                    </a:cubicBezTo>
                    <a:lnTo>
                      <a:pt x="0" y="53258"/>
                    </a:lnTo>
                    <a:cubicBezTo>
                      <a:pt x="0" y="39133"/>
                      <a:pt x="5611" y="25587"/>
                      <a:pt x="15599" y="15599"/>
                    </a:cubicBezTo>
                    <a:cubicBezTo>
                      <a:pt x="25587" y="5611"/>
                      <a:pt x="39133" y="0"/>
                      <a:pt x="53258" y="0"/>
                    </a:cubicBezTo>
                    <a:close/>
                  </a:path>
                </a:pathLst>
              </a:custGeom>
              <a:solidFill>
                <a:srgbClr val="263036"/>
              </a:solidFill>
            </p:spPr>
          </p:sp>
          <p:sp>
            <p:nvSpPr>
              <p:cNvPr id="13" name="TextBox 13"/>
              <p:cNvSpPr txBox="1"/>
              <p:nvPr/>
            </p:nvSpPr>
            <p:spPr>
              <a:xfrm>
                <a:off x="0" y="47625"/>
                <a:ext cx="3917319" cy="3489661"/>
              </a:xfrm>
              <a:prstGeom prst="rect">
                <a:avLst/>
              </a:prstGeom>
            </p:spPr>
            <p:txBody>
              <a:bodyPr lIns="25321" tIns="25321" rIns="25321" bIns="25321" rtlCol="0" anchor="ctr"/>
              <a:lstStyle/>
              <a:p>
                <a:pPr algn="ctr">
                  <a:lnSpc>
                    <a:spcPts val="2499"/>
                  </a:lnSpc>
                </a:pPr>
                <a:endParaRPr/>
              </a:p>
            </p:txBody>
          </p:sp>
        </p:grpSp>
        <p:sp>
          <p:nvSpPr>
            <p:cNvPr id="14" name="TextBox 14"/>
            <p:cNvSpPr txBox="1"/>
            <p:nvPr/>
          </p:nvSpPr>
          <p:spPr>
            <a:xfrm>
              <a:off x="993810" y="2054716"/>
              <a:ext cx="8481765" cy="5447315"/>
            </a:xfrm>
            <a:prstGeom prst="rect">
              <a:avLst/>
            </a:prstGeom>
          </p:spPr>
          <p:txBody>
            <a:bodyPr lIns="0" tIns="0" rIns="0" bIns="0" rtlCol="0" anchor="t">
              <a:spAutoFit/>
            </a:bodyPr>
            <a:lstStyle/>
            <a:p>
              <a:pPr>
                <a:lnSpc>
                  <a:spcPts val="3244"/>
                </a:lnSpc>
              </a:pPr>
              <a:r>
                <a:rPr lang="en-US" sz="2495">
                  <a:solidFill>
                    <a:srgbClr val="FFFFFF"/>
                  </a:solidFill>
                  <a:latin typeface="Open Sauce SemiBold"/>
                </a:rPr>
                <a:t>This is an </a:t>
              </a:r>
              <a:r>
                <a:rPr lang="en-US" sz="2495">
                  <a:solidFill>
                    <a:srgbClr val="62C7CE"/>
                  </a:solidFill>
                  <a:latin typeface="Open Sauce SemiBold"/>
                </a:rPr>
                <a:t>unprecedented case</a:t>
              </a:r>
              <a:r>
                <a:rPr lang="en-US" sz="2495">
                  <a:solidFill>
                    <a:srgbClr val="FFFFFF"/>
                  </a:solidFill>
                  <a:latin typeface="Open Sauce SemiBold"/>
                </a:rPr>
                <a:t> for any court, let alone a state court trial judge. But it is </a:t>
              </a:r>
              <a:r>
                <a:rPr lang="en-US" sz="2495">
                  <a:solidFill>
                    <a:srgbClr val="62C7CE"/>
                  </a:solidFill>
                  <a:latin typeface="Open Sauce SemiBold"/>
                </a:rPr>
                <a:t>still a tort case</a:t>
              </a:r>
              <a:r>
                <a:rPr lang="en-US" sz="2495">
                  <a:solidFill>
                    <a:srgbClr val="FFFFFF"/>
                  </a:solidFill>
                  <a:latin typeface="Open Sauce SemiBold"/>
                </a:rPr>
                <a:t>. . . Here, the </a:t>
              </a:r>
              <a:r>
                <a:rPr lang="en-US" sz="2495">
                  <a:solidFill>
                    <a:srgbClr val="62C7CE"/>
                  </a:solidFill>
                  <a:latin typeface="Open Sauce SemiBold"/>
                </a:rPr>
                <a:t>causes of action may seem new, but in fact are common</a:t>
              </a:r>
              <a:r>
                <a:rPr lang="en-US" sz="2495">
                  <a:solidFill>
                    <a:srgbClr val="FFFFFF"/>
                  </a:solidFill>
                  <a:latin typeface="Open Sauce SemiBold"/>
                </a:rPr>
                <a:t>. They just seem new—due to the unprecedented allegations involving causes and effects of fossil fuels and climate change. </a:t>
              </a:r>
              <a:r>
                <a:rPr lang="en-US" sz="2495">
                  <a:solidFill>
                    <a:srgbClr val="62C7CE"/>
                  </a:solidFill>
                  <a:latin typeface="Open Sauce SemiBold"/>
                </a:rPr>
                <a:t>Common law historically tries to adapt</a:t>
              </a:r>
              <a:r>
                <a:rPr lang="en-US" sz="2495">
                  <a:solidFill>
                    <a:srgbClr val="FFFFFF"/>
                  </a:solidFill>
                  <a:latin typeface="Open Sauce SemiBold"/>
                </a:rPr>
                <a:t> to such new circumstances. </a:t>
              </a:r>
            </a:p>
          </p:txBody>
        </p:sp>
        <p:sp>
          <p:nvSpPr>
            <p:cNvPr id="15" name="Freeform 15"/>
            <p:cNvSpPr/>
            <p:nvPr/>
          </p:nvSpPr>
          <p:spPr>
            <a:xfrm>
              <a:off x="418514" y="2083291"/>
              <a:ext cx="485102" cy="368677"/>
            </a:xfrm>
            <a:custGeom>
              <a:avLst/>
              <a:gdLst/>
              <a:ahLst/>
              <a:cxnLst/>
              <a:rect l="l" t="t" r="r" b="b"/>
              <a:pathLst>
                <a:path w="485102" h="368677">
                  <a:moveTo>
                    <a:pt x="0" y="0"/>
                  </a:moveTo>
                  <a:lnTo>
                    <a:pt x="485102" y="0"/>
                  </a:lnTo>
                  <a:lnTo>
                    <a:pt x="485102" y="368678"/>
                  </a:lnTo>
                  <a:lnTo>
                    <a:pt x="0" y="3686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16"/>
            <p:cNvSpPr/>
            <p:nvPr/>
          </p:nvSpPr>
          <p:spPr>
            <a:xfrm flipH="1" flipV="1">
              <a:off x="4457312" y="7133354"/>
              <a:ext cx="485102" cy="368677"/>
            </a:xfrm>
            <a:custGeom>
              <a:avLst/>
              <a:gdLst/>
              <a:ahLst/>
              <a:cxnLst/>
              <a:rect l="l" t="t" r="r" b="b"/>
              <a:pathLst>
                <a:path w="485102" h="368677">
                  <a:moveTo>
                    <a:pt x="485101" y="368677"/>
                  </a:moveTo>
                  <a:lnTo>
                    <a:pt x="0" y="368677"/>
                  </a:lnTo>
                  <a:lnTo>
                    <a:pt x="0" y="0"/>
                  </a:lnTo>
                  <a:lnTo>
                    <a:pt x="485101" y="0"/>
                  </a:lnTo>
                  <a:lnTo>
                    <a:pt x="485101" y="368677"/>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TextBox 17"/>
            <p:cNvSpPr txBox="1"/>
            <p:nvPr/>
          </p:nvSpPr>
          <p:spPr>
            <a:xfrm>
              <a:off x="1602839" y="721147"/>
              <a:ext cx="6679149" cy="787052"/>
            </a:xfrm>
            <a:prstGeom prst="rect">
              <a:avLst/>
            </a:prstGeom>
          </p:spPr>
          <p:txBody>
            <a:bodyPr lIns="0" tIns="0" rIns="0" bIns="0" rtlCol="0" anchor="t">
              <a:spAutoFit/>
            </a:bodyPr>
            <a:lstStyle/>
            <a:p>
              <a:pPr algn="ctr">
                <a:lnSpc>
                  <a:spcPts val="4266"/>
                </a:lnSpc>
              </a:pPr>
              <a:r>
                <a:rPr lang="en-US" sz="4444">
                  <a:solidFill>
                    <a:srgbClr val="B2D235"/>
                  </a:solidFill>
                  <a:latin typeface="Open Sauce SemiBold Bold"/>
                </a:rPr>
                <a:t>STATE COURT</a:t>
              </a:r>
            </a:p>
          </p:txBody>
        </p:sp>
      </p:grpSp>
      <p:sp>
        <p:nvSpPr>
          <p:cNvPr id="18" name="TextBox 18"/>
          <p:cNvSpPr txBox="1"/>
          <p:nvPr/>
        </p:nvSpPr>
        <p:spPr>
          <a:xfrm>
            <a:off x="9924802" y="8947224"/>
            <a:ext cx="7255376" cy="641201"/>
          </a:xfrm>
          <a:prstGeom prst="rect">
            <a:avLst/>
          </a:prstGeom>
        </p:spPr>
        <p:txBody>
          <a:bodyPr wrap="square" lIns="0" tIns="0" rIns="0" bIns="0" rtlCol="0" anchor="t">
            <a:spAutoFit/>
          </a:bodyPr>
          <a:lstStyle/>
          <a:p>
            <a:pPr algn="ctr">
              <a:lnSpc>
                <a:spcPts val="2500"/>
              </a:lnSpc>
            </a:pPr>
            <a:r>
              <a:rPr lang="en-US" sz="2084" u="sng" dirty="0">
                <a:solidFill>
                  <a:srgbClr val="62C7CE"/>
                </a:solidFill>
                <a:latin typeface="Open Sauce 1 Italics"/>
                <a:hlinkClick r:id="rId6" tooltip="http://climatecasechart.com/case/city-of-hoboken-v-exxon-mobil-corp/">
                  <a:extLst>
                    <a:ext uri="{A12FA001-AC4F-418D-AE19-62706E023703}">
                      <ahyp:hlinkClr xmlns:ahyp="http://schemas.microsoft.com/office/drawing/2018/hyperlinkcolor" val="tx"/>
                    </a:ext>
                  </a:extLst>
                </a:hlinkClick>
              </a:rPr>
              <a:t>City &amp; </a:t>
            </a:r>
            <a:r>
              <a:rPr lang="en-US" sz="2084" u="sng" dirty="0" err="1">
                <a:solidFill>
                  <a:srgbClr val="62C7CE"/>
                </a:solidFill>
                <a:latin typeface="Open Sauce 1 Italics"/>
                <a:hlinkClick r:id="rId6" tooltip="http://climatecasechart.com/case/city-of-hoboken-v-exxon-mobil-corp/">
                  <a:extLst>
                    <a:ext uri="{A12FA001-AC4F-418D-AE19-62706E023703}">
                      <ahyp:hlinkClr xmlns:ahyp="http://schemas.microsoft.com/office/drawing/2018/hyperlinkcolor" val="tx"/>
                    </a:ext>
                  </a:extLst>
                </a:hlinkClick>
              </a:rPr>
              <a:t>Cty</a:t>
            </a:r>
            <a:r>
              <a:rPr lang="en-US" sz="2084" u="sng" dirty="0">
                <a:solidFill>
                  <a:srgbClr val="62C7CE"/>
                </a:solidFill>
                <a:latin typeface="Open Sauce 1 Italics"/>
                <a:hlinkClick r:id="rId6" tooltip="http://climatecasechart.com/case/city-of-hoboken-v-exxon-mobil-corp/">
                  <a:extLst>
                    <a:ext uri="{A12FA001-AC4F-418D-AE19-62706E023703}">
                      <ahyp:hlinkClr xmlns:ahyp="http://schemas.microsoft.com/office/drawing/2018/hyperlinkcolor" val="tx"/>
                    </a:ext>
                  </a:extLst>
                </a:hlinkClick>
              </a:rPr>
              <a:t>. of Honolulu &amp; BWS v. Sunoco, LP, No. 1CCV-20-0000380, 2, 7 (Haw. 1st Cir. Ct. Feb. 22, 2022)</a:t>
            </a:r>
          </a:p>
        </p:txBody>
      </p:sp>
      <p:grpSp>
        <p:nvGrpSpPr>
          <p:cNvPr id="19" name="Group 19"/>
          <p:cNvGrpSpPr/>
          <p:nvPr/>
        </p:nvGrpSpPr>
        <p:grpSpPr>
          <a:xfrm>
            <a:off x="1028700" y="3076575"/>
            <a:ext cx="7403049" cy="6609437"/>
            <a:chOff x="0" y="0"/>
            <a:chExt cx="9870732" cy="8812583"/>
          </a:xfrm>
        </p:grpSpPr>
        <p:grpSp>
          <p:nvGrpSpPr>
            <p:cNvPr id="20" name="Group 20"/>
            <p:cNvGrpSpPr/>
            <p:nvPr/>
          </p:nvGrpSpPr>
          <p:grpSpPr>
            <a:xfrm>
              <a:off x="0" y="0"/>
              <a:ext cx="9870732" cy="8812583"/>
              <a:chOff x="0" y="0"/>
              <a:chExt cx="2806711" cy="2505830"/>
            </a:xfrm>
          </p:grpSpPr>
          <p:sp>
            <p:nvSpPr>
              <p:cNvPr id="21" name="Freeform 21"/>
              <p:cNvSpPr/>
              <p:nvPr/>
            </p:nvSpPr>
            <p:spPr>
              <a:xfrm>
                <a:off x="0" y="0"/>
                <a:ext cx="2806711" cy="2505830"/>
              </a:xfrm>
              <a:custGeom>
                <a:avLst/>
                <a:gdLst/>
                <a:ahLst/>
                <a:cxnLst/>
                <a:rect l="l" t="t" r="r" b="b"/>
                <a:pathLst>
                  <a:path w="2806711" h="2505830">
                    <a:moveTo>
                      <a:pt x="53335" y="0"/>
                    </a:moveTo>
                    <a:lnTo>
                      <a:pt x="2753377" y="0"/>
                    </a:lnTo>
                    <a:cubicBezTo>
                      <a:pt x="2767522" y="0"/>
                      <a:pt x="2781088" y="5619"/>
                      <a:pt x="2791090" y="15621"/>
                    </a:cubicBezTo>
                    <a:cubicBezTo>
                      <a:pt x="2801092" y="25623"/>
                      <a:pt x="2806711" y="39189"/>
                      <a:pt x="2806711" y="53335"/>
                    </a:cubicBezTo>
                    <a:lnTo>
                      <a:pt x="2806711" y="2452495"/>
                    </a:lnTo>
                    <a:cubicBezTo>
                      <a:pt x="2806711" y="2466641"/>
                      <a:pt x="2801092" y="2480207"/>
                      <a:pt x="2791090" y="2490209"/>
                    </a:cubicBezTo>
                    <a:cubicBezTo>
                      <a:pt x="2781088" y="2500211"/>
                      <a:pt x="2767522" y="2505830"/>
                      <a:pt x="2753377" y="2505830"/>
                    </a:cubicBezTo>
                    <a:lnTo>
                      <a:pt x="53335" y="2505830"/>
                    </a:lnTo>
                    <a:cubicBezTo>
                      <a:pt x="39189" y="2505830"/>
                      <a:pt x="25623" y="2500211"/>
                      <a:pt x="15621" y="2490209"/>
                    </a:cubicBezTo>
                    <a:cubicBezTo>
                      <a:pt x="5619" y="2480207"/>
                      <a:pt x="0" y="2466641"/>
                      <a:pt x="0" y="2452495"/>
                    </a:cubicBezTo>
                    <a:lnTo>
                      <a:pt x="0" y="53335"/>
                    </a:lnTo>
                    <a:cubicBezTo>
                      <a:pt x="0" y="39189"/>
                      <a:pt x="5619" y="25623"/>
                      <a:pt x="15621" y="15621"/>
                    </a:cubicBezTo>
                    <a:cubicBezTo>
                      <a:pt x="25623" y="5619"/>
                      <a:pt x="39189" y="0"/>
                      <a:pt x="53335" y="0"/>
                    </a:cubicBezTo>
                    <a:close/>
                  </a:path>
                </a:pathLst>
              </a:custGeom>
              <a:solidFill>
                <a:srgbClr val="263036"/>
              </a:solidFill>
            </p:spPr>
          </p:sp>
          <p:sp>
            <p:nvSpPr>
              <p:cNvPr id="22" name="TextBox 22"/>
              <p:cNvSpPr txBox="1"/>
              <p:nvPr/>
            </p:nvSpPr>
            <p:spPr>
              <a:xfrm>
                <a:off x="0" y="47625"/>
                <a:ext cx="2806711" cy="2458205"/>
              </a:xfrm>
              <a:prstGeom prst="rect">
                <a:avLst/>
              </a:prstGeom>
            </p:spPr>
            <p:txBody>
              <a:bodyPr lIns="35290" tIns="35290" rIns="35290" bIns="35290" rtlCol="0" anchor="ctr"/>
              <a:lstStyle/>
              <a:p>
                <a:pPr algn="ctr">
                  <a:lnSpc>
                    <a:spcPts val="2500"/>
                  </a:lnSpc>
                </a:pPr>
                <a:endParaRPr/>
              </a:p>
            </p:txBody>
          </p:sp>
        </p:grpSp>
        <p:sp>
          <p:nvSpPr>
            <p:cNvPr id="23" name="TextBox 23"/>
            <p:cNvSpPr txBox="1"/>
            <p:nvPr/>
          </p:nvSpPr>
          <p:spPr>
            <a:xfrm>
              <a:off x="435629" y="7827532"/>
              <a:ext cx="8868769" cy="854935"/>
            </a:xfrm>
            <a:prstGeom prst="rect">
              <a:avLst/>
            </a:prstGeom>
          </p:spPr>
          <p:txBody>
            <a:bodyPr lIns="0" tIns="0" rIns="0" bIns="0" rtlCol="0" anchor="t">
              <a:spAutoFit/>
            </a:bodyPr>
            <a:lstStyle/>
            <a:p>
              <a:pPr algn="ctr">
                <a:lnSpc>
                  <a:spcPts val="2500"/>
                </a:lnSpc>
              </a:pPr>
              <a:r>
                <a:rPr lang="en-US" sz="2084" u="sng" dirty="0">
                  <a:solidFill>
                    <a:srgbClr val="62C7CE"/>
                  </a:solidFill>
                  <a:latin typeface="Open Sauce 1 Italics"/>
                  <a:hlinkClick r:id="rId6" tooltip="http://climatecasechart.com/case/city-of-hoboken-v-exxon-mobil-corp/">
                    <a:extLst>
                      <a:ext uri="{A12FA001-AC4F-418D-AE19-62706E023703}">
                        <ahyp:hlinkClr xmlns:ahyp="http://schemas.microsoft.com/office/drawing/2018/hyperlinkcolor" val="tx"/>
                      </a:ext>
                    </a:extLst>
                  </a:hlinkClick>
                </a:rPr>
                <a:t>City of Hoboken v. Chevron Corp., No. 21-2728, 36 (3d Cir. Aug. 17, 2022)</a:t>
              </a:r>
            </a:p>
          </p:txBody>
        </p:sp>
        <p:sp>
          <p:nvSpPr>
            <p:cNvPr id="24" name="TextBox 24"/>
            <p:cNvSpPr txBox="1"/>
            <p:nvPr/>
          </p:nvSpPr>
          <p:spPr>
            <a:xfrm>
              <a:off x="811336" y="1998075"/>
              <a:ext cx="8515149" cy="4901142"/>
            </a:xfrm>
            <a:prstGeom prst="rect">
              <a:avLst/>
            </a:prstGeom>
          </p:spPr>
          <p:txBody>
            <a:bodyPr lIns="0" tIns="0" rIns="0" bIns="0" rtlCol="0" anchor="t">
              <a:spAutoFit/>
            </a:bodyPr>
            <a:lstStyle/>
            <a:p>
              <a:pPr>
                <a:lnSpc>
                  <a:spcPts val="3249"/>
                </a:lnSpc>
              </a:pPr>
              <a:r>
                <a:rPr lang="en-US" sz="2499" dirty="0">
                  <a:solidFill>
                    <a:srgbClr val="FFFFFF"/>
                  </a:solidFill>
                  <a:latin typeface="Open Sauce SemiBold"/>
                </a:rPr>
                <a:t>Climate change is an important problem with national and global implications. But </a:t>
              </a:r>
              <a:r>
                <a:rPr lang="en-US" sz="2499" dirty="0">
                  <a:solidFill>
                    <a:srgbClr val="62C7CE"/>
                  </a:solidFill>
                  <a:latin typeface="Open Sauce SemiBold"/>
                </a:rPr>
                <a:t>federal courts cannot hear cases just because they are important</a:t>
              </a:r>
              <a:r>
                <a:rPr lang="en-US" sz="2499" dirty="0">
                  <a:solidFill>
                    <a:srgbClr val="FFFFFF"/>
                  </a:solidFill>
                  <a:latin typeface="Open Sauce SemiBold"/>
                </a:rPr>
                <a:t>. The Constitution restricts us to resolving claims that are about federal law or that Congress has expressly authorized us to hear. These claims check neither box. So we cannot hear them.</a:t>
              </a:r>
            </a:p>
          </p:txBody>
        </p:sp>
        <p:sp>
          <p:nvSpPr>
            <p:cNvPr id="25" name="Freeform 25"/>
            <p:cNvSpPr/>
            <p:nvPr/>
          </p:nvSpPr>
          <p:spPr>
            <a:xfrm flipH="1" flipV="1">
              <a:off x="6243847" y="6530539"/>
              <a:ext cx="485102" cy="368677"/>
            </a:xfrm>
            <a:custGeom>
              <a:avLst/>
              <a:gdLst/>
              <a:ahLst/>
              <a:cxnLst/>
              <a:rect l="l" t="t" r="r" b="b"/>
              <a:pathLst>
                <a:path w="485102" h="368677">
                  <a:moveTo>
                    <a:pt x="485102" y="368677"/>
                  </a:moveTo>
                  <a:lnTo>
                    <a:pt x="0" y="368677"/>
                  </a:lnTo>
                  <a:lnTo>
                    <a:pt x="0" y="0"/>
                  </a:lnTo>
                  <a:lnTo>
                    <a:pt x="485102" y="0"/>
                  </a:lnTo>
                  <a:lnTo>
                    <a:pt x="485102" y="368677"/>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6" name="TextBox 26"/>
            <p:cNvSpPr txBox="1"/>
            <p:nvPr/>
          </p:nvSpPr>
          <p:spPr>
            <a:xfrm>
              <a:off x="958453" y="664506"/>
              <a:ext cx="7867295" cy="787052"/>
            </a:xfrm>
            <a:prstGeom prst="rect">
              <a:avLst/>
            </a:prstGeom>
          </p:spPr>
          <p:txBody>
            <a:bodyPr lIns="0" tIns="0" rIns="0" bIns="0" rtlCol="0" anchor="t">
              <a:spAutoFit/>
            </a:bodyPr>
            <a:lstStyle/>
            <a:p>
              <a:pPr algn="ctr">
                <a:lnSpc>
                  <a:spcPts val="4266"/>
                </a:lnSpc>
              </a:pPr>
              <a:r>
                <a:rPr lang="en-US" sz="4444">
                  <a:solidFill>
                    <a:srgbClr val="B2D235"/>
                  </a:solidFill>
                  <a:latin typeface="Open Sauce SemiBold Bold"/>
                </a:rPr>
                <a:t>FEDERAL COURT</a:t>
              </a:r>
            </a:p>
          </p:txBody>
        </p:sp>
      </p:grpSp>
      <p:sp>
        <p:nvSpPr>
          <p:cNvPr id="27" name="Freeform 27"/>
          <p:cNvSpPr/>
          <p:nvPr/>
        </p:nvSpPr>
        <p:spPr>
          <a:xfrm>
            <a:off x="1190074" y="4651291"/>
            <a:ext cx="363826" cy="276508"/>
          </a:xfrm>
          <a:custGeom>
            <a:avLst/>
            <a:gdLst/>
            <a:ahLst/>
            <a:cxnLst/>
            <a:rect l="l" t="t" r="r" b="b"/>
            <a:pathLst>
              <a:path w="363826" h="276508">
                <a:moveTo>
                  <a:pt x="0" y="0"/>
                </a:moveTo>
                <a:lnTo>
                  <a:pt x="363826" y="0"/>
                </a:lnTo>
                <a:lnTo>
                  <a:pt x="363826" y="276508"/>
                </a:lnTo>
                <a:lnTo>
                  <a:pt x="0" y="2765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6E1D1"/>
        </a:solidFill>
        <a:effectLst/>
      </p:bgPr>
    </p:bg>
    <p:spTree>
      <p:nvGrpSpPr>
        <p:cNvPr id="1" name=""/>
        <p:cNvGrpSpPr/>
        <p:nvPr/>
      </p:nvGrpSpPr>
      <p:grpSpPr>
        <a:xfrm>
          <a:off x="0" y="0"/>
          <a:ext cx="0" cy="0"/>
          <a:chOff x="0" y="0"/>
          <a:chExt cx="0" cy="0"/>
        </a:xfrm>
      </p:grpSpPr>
      <p:grpSp>
        <p:nvGrpSpPr>
          <p:cNvPr id="2" name="Group 2"/>
          <p:cNvGrpSpPr/>
          <p:nvPr/>
        </p:nvGrpSpPr>
        <p:grpSpPr>
          <a:xfrm>
            <a:off x="228439" y="294155"/>
            <a:ext cx="13491311" cy="448022"/>
            <a:chOff x="0" y="0"/>
            <a:chExt cx="17988415" cy="597362"/>
          </a:xfrm>
        </p:grpSpPr>
        <p:sp>
          <p:nvSpPr>
            <p:cNvPr id="3" name="TextBox 3"/>
            <p:cNvSpPr txBox="1"/>
            <p:nvPr/>
          </p:nvSpPr>
          <p:spPr>
            <a:xfrm>
              <a:off x="816659" y="94423"/>
              <a:ext cx="17171756" cy="456142"/>
            </a:xfrm>
            <a:prstGeom prst="rect">
              <a:avLst/>
            </a:prstGeom>
          </p:spPr>
          <p:txBody>
            <a:bodyPr lIns="0" tIns="0" rIns="0" bIns="0" rtlCol="0" anchor="t">
              <a:spAutoFit/>
            </a:bodyPr>
            <a:lstStyle/>
            <a:p>
              <a:pPr algn="l">
                <a:lnSpc>
                  <a:spcPts val="2499"/>
                </a:lnSpc>
              </a:pPr>
              <a:r>
                <a:rPr lang="en-US" sz="2499">
                  <a:solidFill>
                    <a:srgbClr val="111F26">
                      <a:alpha val="29804"/>
                    </a:srgbClr>
                  </a:solidFill>
                  <a:latin typeface="Open Sauce 1 Semi-Bold"/>
                </a:rPr>
                <a:t>LEGAL LANDSCAPE</a:t>
              </a:r>
            </a:p>
          </p:txBody>
        </p:sp>
        <p:grpSp>
          <p:nvGrpSpPr>
            <p:cNvPr id="4" name="Group 4"/>
            <p:cNvGrpSpPr/>
            <p:nvPr/>
          </p:nvGrpSpPr>
          <p:grpSpPr>
            <a:xfrm>
              <a:off x="68613" y="0"/>
              <a:ext cx="589723" cy="597362"/>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63036">
                  <a:alpha val="44706"/>
                </a:srgbClr>
              </a:solidFill>
            </p:spPr>
          </p:sp>
        </p:grpSp>
        <p:sp>
          <p:nvSpPr>
            <p:cNvPr id="6" name="TextBox 6"/>
            <p:cNvSpPr txBox="1"/>
            <p:nvPr/>
          </p:nvSpPr>
          <p:spPr>
            <a:xfrm>
              <a:off x="0" y="-50569"/>
              <a:ext cx="726948" cy="599017"/>
            </a:xfrm>
            <a:prstGeom prst="rect">
              <a:avLst/>
            </a:prstGeom>
          </p:spPr>
          <p:txBody>
            <a:bodyPr lIns="0" tIns="0" rIns="0" bIns="0" rtlCol="0" anchor="t">
              <a:spAutoFit/>
            </a:bodyPr>
            <a:lstStyle/>
            <a:p>
              <a:pPr algn="ctr">
                <a:lnSpc>
                  <a:spcPts val="3924"/>
                </a:lnSpc>
              </a:pPr>
              <a:r>
                <a:rPr lang="en-US" sz="2499">
                  <a:solidFill>
                    <a:srgbClr val="FFFFFF">
                      <a:alpha val="29804"/>
                    </a:srgbClr>
                  </a:solidFill>
                  <a:latin typeface="Open Sauce 1 Heavy"/>
                </a:rPr>
                <a:t>2</a:t>
              </a:r>
            </a:p>
          </p:txBody>
        </p:sp>
      </p:grpSp>
      <p:grpSp>
        <p:nvGrpSpPr>
          <p:cNvPr id="7" name="Group 7"/>
          <p:cNvGrpSpPr/>
          <p:nvPr/>
        </p:nvGrpSpPr>
        <p:grpSpPr>
          <a:xfrm>
            <a:off x="6768855" y="4375818"/>
            <a:ext cx="5090372" cy="5309934"/>
            <a:chOff x="0" y="0"/>
            <a:chExt cx="6787162" cy="7079913"/>
          </a:xfrm>
        </p:grpSpPr>
        <p:grpSp>
          <p:nvGrpSpPr>
            <p:cNvPr id="8" name="Group 8"/>
            <p:cNvGrpSpPr/>
            <p:nvPr/>
          </p:nvGrpSpPr>
          <p:grpSpPr>
            <a:xfrm>
              <a:off x="220908" y="0"/>
              <a:ext cx="6345347" cy="7079913"/>
              <a:chOff x="0" y="0"/>
              <a:chExt cx="1023275" cy="1141733"/>
            </a:xfrm>
          </p:grpSpPr>
          <p:sp>
            <p:nvSpPr>
              <p:cNvPr id="9" name="Freeform 9"/>
              <p:cNvSpPr/>
              <p:nvPr/>
            </p:nvSpPr>
            <p:spPr>
              <a:xfrm>
                <a:off x="0" y="0"/>
                <a:ext cx="1023275" cy="1141733"/>
              </a:xfrm>
              <a:custGeom>
                <a:avLst/>
                <a:gdLst/>
                <a:ahLst/>
                <a:cxnLst/>
                <a:rect l="l" t="t" r="r" b="b"/>
                <a:pathLst>
                  <a:path w="1023275" h="1141733">
                    <a:moveTo>
                      <a:pt x="0" y="0"/>
                    </a:moveTo>
                    <a:lnTo>
                      <a:pt x="1023275" y="0"/>
                    </a:lnTo>
                    <a:lnTo>
                      <a:pt x="1023275" y="1141733"/>
                    </a:lnTo>
                    <a:lnTo>
                      <a:pt x="0" y="1141733"/>
                    </a:lnTo>
                    <a:close/>
                  </a:path>
                </a:pathLst>
              </a:custGeom>
              <a:solidFill>
                <a:srgbClr val="61696B">
                  <a:alpha val="25882"/>
                </a:srgbClr>
              </a:solidFill>
            </p:spPr>
          </p:sp>
          <p:sp>
            <p:nvSpPr>
              <p:cNvPr id="10" name="TextBox 10"/>
              <p:cNvSpPr txBox="1"/>
              <p:nvPr/>
            </p:nvSpPr>
            <p:spPr>
              <a:xfrm>
                <a:off x="0" y="47625"/>
                <a:ext cx="1023275" cy="1094108"/>
              </a:xfrm>
              <a:prstGeom prst="rect">
                <a:avLst/>
              </a:prstGeom>
            </p:spPr>
            <p:txBody>
              <a:bodyPr lIns="50800" tIns="50800" rIns="50800" bIns="50800" rtlCol="0" anchor="ctr"/>
              <a:lstStyle/>
              <a:p>
                <a:pPr algn="ctr">
                  <a:lnSpc>
                    <a:spcPts val="2499"/>
                  </a:lnSpc>
                </a:pPr>
                <a:endParaRPr/>
              </a:p>
            </p:txBody>
          </p:sp>
        </p:grpSp>
        <p:grpSp>
          <p:nvGrpSpPr>
            <p:cNvPr id="11" name="Group 11"/>
            <p:cNvGrpSpPr/>
            <p:nvPr/>
          </p:nvGrpSpPr>
          <p:grpSpPr>
            <a:xfrm>
              <a:off x="228021" y="19752"/>
              <a:ext cx="6391236" cy="1995960"/>
              <a:chOff x="0" y="0"/>
              <a:chExt cx="1030675" cy="321876"/>
            </a:xfrm>
          </p:grpSpPr>
          <p:sp>
            <p:nvSpPr>
              <p:cNvPr id="12" name="Freeform 12"/>
              <p:cNvSpPr/>
              <p:nvPr/>
            </p:nvSpPr>
            <p:spPr>
              <a:xfrm>
                <a:off x="0" y="0"/>
                <a:ext cx="1030675" cy="321876"/>
              </a:xfrm>
              <a:custGeom>
                <a:avLst/>
                <a:gdLst/>
                <a:ahLst/>
                <a:cxnLst/>
                <a:rect l="l" t="t" r="r" b="b"/>
                <a:pathLst>
                  <a:path w="1030675" h="321876">
                    <a:moveTo>
                      <a:pt x="0" y="0"/>
                    </a:moveTo>
                    <a:lnTo>
                      <a:pt x="1030675" y="0"/>
                    </a:lnTo>
                    <a:lnTo>
                      <a:pt x="1030675" y="321876"/>
                    </a:lnTo>
                    <a:lnTo>
                      <a:pt x="0" y="321876"/>
                    </a:lnTo>
                    <a:close/>
                  </a:path>
                </a:pathLst>
              </a:custGeom>
              <a:solidFill>
                <a:srgbClr val="263036"/>
              </a:solidFill>
            </p:spPr>
          </p:sp>
          <p:sp>
            <p:nvSpPr>
              <p:cNvPr id="13" name="TextBox 13"/>
              <p:cNvSpPr txBox="1"/>
              <p:nvPr/>
            </p:nvSpPr>
            <p:spPr>
              <a:xfrm>
                <a:off x="0" y="47625"/>
                <a:ext cx="1030675" cy="274251"/>
              </a:xfrm>
              <a:prstGeom prst="rect">
                <a:avLst/>
              </a:prstGeom>
            </p:spPr>
            <p:txBody>
              <a:bodyPr lIns="50800" tIns="50800" rIns="50800" bIns="50800" rtlCol="0" anchor="ctr"/>
              <a:lstStyle/>
              <a:p>
                <a:pPr algn="ctr">
                  <a:lnSpc>
                    <a:spcPts val="2499"/>
                  </a:lnSpc>
                </a:pPr>
                <a:endParaRPr/>
              </a:p>
            </p:txBody>
          </p:sp>
        </p:grpSp>
        <p:sp>
          <p:nvSpPr>
            <p:cNvPr id="14" name="TextBox 14"/>
            <p:cNvSpPr txBox="1"/>
            <p:nvPr/>
          </p:nvSpPr>
          <p:spPr>
            <a:xfrm>
              <a:off x="0" y="235642"/>
              <a:ext cx="6787162" cy="1736250"/>
            </a:xfrm>
            <a:prstGeom prst="rect">
              <a:avLst/>
            </a:prstGeom>
          </p:spPr>
          <p:txBody>
            <a:bodyPr lIns="0" tIns="0" rIns="0" bIns="0" rtlCol="0" anchor="t">
              <a:spAutoFit/>
            </a:bodyPr>
            <a:lstStyle/>
            <a:p>
              <a:pPr algn="ctr">
                <a:lnSpc>
                  <a:spcPts val="4938"/>
                </a:lnSpc>
              </a:pPr>
              <a:r>
                <a:rPr lang="en-US" sz="5144" dirty="0">
                  <a:solidFill>
                    <a:srgbClr val="B2D235"/>
                  </a:solidFill>
                  <a:latin typeface="Open Sauce SemiBold Bold"/>
                </a:rPr>
                <a:t>STRICT LIABILITY</a:t>
              </a:r>
            </a:p>
          </p:txBody>
        </p:sp>
        <p:sp>
          <p:nvSpPr>
            <p:cNvPr id="15" name="TextBox 15"/>
            <p:cNvSpPr txBox="1"/>
            <p:nvPr/>
          </p:nvSpPr>
          <p:spPr>
            <a:xfrm>
              <a:off x="813910" y="2667608"/>
              <a:ext cx="4992121" cy="621952"/>
            </a:xfrm>
            <a:prstGeom prst="rect">
              <a:avLst/>
            </a:prstGeom>
          </p:spPr>
          <p:txBody>
            <a:bodyPr lIns="0" tIns="0" rIns="0" bIns="0" rtlCol="0" anchor="t">
              <a:spAutoFit/>
            </a:bodyPr>
            <a:lstStyle/>
            <a:p>
              <a:pPr algn="ctr">
                <a:lnSpc>
                  <a:spcPts val="3731"/>
                </a:lnSpc>
              </a:pPr>
              <a:r>
                <a:rPr lang="en-US" sz="3109">
                  <a:solidFill>
                    <a:srgbClr val="263036"/>
                  </a:solidFill>
                  <a:latin typeface="Open Sauce SemiBold Bold"/>
                </a:rPr>
                <a:t>Products liability</a:t>
              </a:r>
            </a:p>
          </p:txBody>
        </p:sp>
        <p:sp>
          <p:nvSpPr>
            <p:cNvPr id="16" name="TextBox 16"/>
            <p:cNvSpPr txBox="1"/>
            <p:nvPr/>
          </p:nvSpPr>
          <p:spPr>
            <a:xfrm>
              <a:off x="941796" y="4708047"/>
              <a:ext cx="5082562" cy="1265304"/>
            </a:xfrm>
            <a:prstGeom prst="rect">
              <a:avLst/>
            </a:prstGeom>
          </p:spPr>
          <p:txBody>
            <a:bodyPr lIns="0" tIns="0" rIns="0" bIns="0" rtlCol="0" anchor="t">
              <a:spAutoFit/>
            </a:bodyPr>
            <a:lstStyle/>
            <a:p>
              <a:pPr marL="0" lvl="0" indent="0" algn="ctr">
                <a:lnSpc>
                  <a:spcPts val="3739"/>
                </a:lnSpc>
                <a:spcBef>
                  <a:spcPct val="0"/>
                </a:spcBef>
              </a:pPr>
              <a:r>
                <a:rPr lang="en-US" sz="3116" u="sng" dirty="0">
                  <a:solidFill>
                    <a:srgbClr val="263036"/>
                  </a:solidFill>
                  <a:latin typeface="Open Sauce SemiBold Italics"/>
                  <a:hlinkClick r:id="rId2" tooltip="https://climatecasechart.com/case/anne-arundel-county-v-bp-plc/">
                    <a:extLst>
                      <a:ext uri="{A12FA001-AC4F-418D-AE19-62706E023703}">
                        <ahyp:hlinkClr xmlns:ahyp="http://schemas.microsoft.com/office/drawing/2018/hyperlinkcolor" val="tx"/>
                      </a:ext>
                    </a:extLst>
                  </a:hlinkClick>
                </a:rPr>
                <a:t>Anne Arundel County v. BP p.l.c.</a:t>
              </a:r>
            </a:p>
          </p:txBody>
        </p:sp>
        <p:sp>
          <p:nvSpPr>
            <p:cNvPr id="17" name="AutoShape 17"/>
            <p:cNvSpPr/>
            <p:nvPr/>
          </p:nvSpPr>
          <p:spPr>
            <a:xfrm>
              <a:off x="1712439" y="4199177"/>
              <a:ext cx="3422400" cy="0"/>
            </a:xfrm>
            <a:prstGeom prst="line">
              <a:avLst/>
            </a:prstGeom>
            <a:ln w="50800" cap="flat">
              <a:solidFill>
                <a:srgbClr val="006D75"/>
              </a:solidFill>
              <a:prstDash val="solid"/>
              <a:headEnd type="none" w="sm" len="sm"/>
              <a:tailEnd type="none" w="sm" len="sm"/>
            </a:ln>
          </p:spPr>
        </p:sp>
      </p:grpSp>
      <p:grpSp>
        <p:nvGrpSpPr>
          <p:cNvPr id="18" name="Group 18"/>
          <p:cNvGrpSpPr/>
          <p:nvPr/>
        </p:nvGrpSpPr>
        <p:grpSpPr>
          <a:xfrm>
            <a:off x="1224242" y="4375818"/>
            <a:ext cx="4804481" cy="5295121"/>
            <a:chOff x="0" y="0"/>
            <a:chExt cx="6405975" cy="7060161"/>
          </a:xfrm>
        </p:grpSpPr>
        <p:grpSp>
          <p:nvGrpSpPr>
            <p:cNvPr id="19" name="Group 19"/>
            <p:cNvGrpSpPr/>
            <p:nvPr/>
          </p:nvGrpSpPr>
          <p:grpSpPr>
            <a:xfrm>
              <a:off x="2977" y="0"/>
              <a:ext cx="6402998" cy="7060161"/>
              <a:chOff x="0" y="0"/>
              <a:chExt cx="1032572" cy="1138548"/>
            </a:xfrm>
          </p:grpSpPr>
          <p:sp>
            <p:nvSpPr>
              <p:cNvPr id="20" name="Freeform 20"/>
              <p:cNvSpPr/>
              <p:nvPr/>
            </p:nvSpPr>
            <p:spPr>
              <a:xfrm>
                <a:off x="0" y="0"/>
                <a:ext cx="1032572" cy="1138548"/>
              </a:xfrm>
              <a:custGeom>
                <a:avLst/>
                <a:gdLst/>
                <a:ahLst/>
                <a:cxnLst/>
                <a:rect l="l" t="t" r="r" b="b"/>
                <a:pathLst>
                  <a:path w="1032572" h="1138548">
                    <a:moveTo>
                      <a:pt x="0" y="0"/>
                    </a:moveTo>
                    <a:lnTo>
                      <a:pt x="1032572" y="0"/>
                    </a:lnTo>
                    <a:lnTo>
                      <a:pt x="1032572" y="1138548"/>
                    </a:lnTo>
                    <a:lnTo>
                      <a:pt x="0" y="1138548"/>
                    </a:lnTo>
                    <a:close/>
                  </a:path>
                </a:pathLst>
              </a:custGeom>
              <a:solidFill>
                <a:srgbClr val="61696B">
                  <a:alpha val="25882"/>
                </a:srgbClr>
              </a:solidFill>
              <a:ln cap="sq">
                <a:noFill/>
                <a:prstDash val="solid"/>
                <a:miter/>
              </a:ln>
            </p:spPr>
          </p:sp>
          <p:sp>
            <p:nvSpPr>
              <p:cNvPr id="21" name="TextBox 21"/>
              <p:cNvSpPr txBox="1"/>
              <p:nvPr/>
            </p:nvSpPr>
            <p:spPr>
              <a:xfrm>
                <a:off x="0" y="47625"/>
                <a:ext cx="1032572" cy="1090923"/>
              </a:xfrm>
              <a:prstGeom prst="rect">
                <a:avLst/>
              </a:prstGeom>
            </p:spPr>
            <p:txBody>
              <a:bodyPr lIns="50800" tIns="50800" rIns="50800" bIns="50800" rtlCol="0" anchor="ctr"/>
              <a:lstStyle/>
              <a:p>
                <a:pPr marL="0" lvl="0" indent="0" algn="ctr">
                  <a:lnSpc>
                    <a:spcPts val="2499"/>
                  </a:lnSpc>
                  <a:spcBef>
                    <a:spcPct val="0"/>
                  </a:spcBef>
                </a:pPr>
                <a:endParaRPr/>
              </a:p>
            </p:txBody>
          </p:sp>
        </p:grpSp>
        <p:grpSp>
          <p:nvGrpSpPr>
            <p:cNvPr id="22" name="Group 22"/>
            <p:cNvGrpSpPr/>
            <p:nvPr/>
          </p:nvGrpSpPr>
          <p:grpSpPr>
            <a:xfrm>
              <a:off x="2977" y="0"/>
              <a:ext cx="6381577" cy="1995960"/>
              <a:chOff x="0" y="0"/>
              <a:chExt cx="1029117" cy="321876"/>
            </a:xfrm>
          </p:grpSpPr>
          <p:sp>
            <p:nvSpPr>
              <p:cNvPr id="23" name="Freeform 23"/>
              <p:cNvSpPr/>
              <p:nvPr/>
            </p:nvSpPr>
            <p:spPr>
              <a:xfrm>
                <a:off x="0" y="0"/>
                <a:ext cx="1029117" cy="321876"/>
              </a:xfrm>
              <a:custGeom>
                <a:avLst/>
                <a:gdLst/>
                <a:ahLst/>
                <a:cxnLst/>
                <a:rect l="l" t="t" r="r" b="b"/>
                <a:pathLst>
                  <a:path w="1029117" h="321876">
                    <a:moveTo>
                      <a:pt x="0" y="0"/>
                    </a:moveTo>
                    <a:lnTo>
                      <a:pt x="1029117" y="0"/>
                    </a:lnTo>
                    <a:lnTo>
                      <a:pt x="1029117" y="321876"/>
                    </a:lnTo>
                    <a:lnTo>
                      <a:pt x="0" y="321876"/>
                    </a:lnTo>
                    <a:close/>
                  </a:path>
                </a:pathLst>
              </a:custGeom>
              <a:solidFill>
                <a:srgbClr val="263036"/>
              </a:solidFill>
            </p:spPr>
          </p:sp>
          <p:sp>
            <p:nvSpPr>
              <p:cNvPr id="24" name="TextBox 24"/>
              <p:cNvSpPr txBox="1"/>
              <p:nvPr/>
            </p:nvSpPr>
            <p:spPr>
              <a:xfrm>
                <a:off x="0" y="47625"/>
                <a:ext cx="1029117" cy="274251"/>
              </a:xfrm>
              <a:prstGeom prst="rect">
                <a:avLst/>
              </a:prstGeom>
            </p:spPr>
            <p:txBody>
              <a:bodyPr lIns="50800" tIns="50800" rIns="50800" bIns="50800" rtlCol="0" anchor="ctr"/>
              <a:lstStyle/>
              <a:p>
                <a:pPr algn="ctr">
                  <a:lnSpc>
                    <a:spcPts val="2499"/>
                  </a:lnSpc>
                </a:pPr>
                <a:endParaRPr/>
              </a:p>
            </p:txBody>
          </p:sp>
        </p:grpSp>
        <p:sp>
          <p:nvSpPr>
            <p:cNvPr id="25" name="TextBox 25"/>
            <p:cNvSpPr txBox="1"/>
            <p:nvPr/>
          </p:nvSpPr>
          <p:spPr>
            <a:xfrm>
              <a:off x="68279" y="398816"/>
              <a:ext cx="6207630" cy="1136655"/>
            </a:xfrm>
            <a:prstGeom prst="rect">
              <a:avLst/>
            </a:prstGeom>
          </p:spPr>
          <p:txBody>
            <a:bodyPr wrap="square" lIns="0" tIns="0" rIns="0" bIns="0" rtlCol="0" anchor="t">
              <a:spAutoFit/>
            </a:bodyPr>
            <a:lstStyle/>
            <a:p>
              <a:pPr marL="0" lvl="0" indent="0" algn="ctr">
                <a:lnSpc>
                  <a:spcPts val="7202"/>
                </a:lnSpc>
                <a:spcBef>
                  <a:spcPct val="0"/>
                </a:spcBef>
              </a:pPr>
              <a:r>
                <a:rPr lang="en-US" sz="5144" u="none" strike="noStrike" dirty="0">
                  <a:solidFill>
                    <a:srgbClr val="B2D235"/>
                  </a:solidFill>
                  <a:latin typeface="Open Sauce SemiBold Bold"/>
                </a:rPr>
                <a:t>NEGLIGENCE</a:t>
              </a:r>
            </a:p>
          </p:txBody>
        </p:sp>
        <p:sp>
          <p:nvSpPr>
            <p:cNvPr id="26" name="TextBox 26"/>
            <p:cNvSpPr txBox="1"/>
            <p:nvPr/>
          </p:nvSpPr>
          <p:spPr>
            <a:xfrm>
              <a:off x="0" y="2251460"/>
              <a:ext cx="6242290" cy="1421675"/>
            </a:xfrm>
            <a:prstGeom prst="rect">
              <a:avLst/>
            </a:prstGeom>
          </p:spPr>
          <p:txBody>
            <a:bodyPr lIns="0" tIns="0" rIns="0" bIns="0" rtlCol="0" anchor="t">
              <a:spAutoFit/>
            </a:bodyPr>
            <a:lstStyle/>
            <a:p>
              <a:pPr algn="ctr">
                <a:lnSpc>
                  <a:spcPts val="4363"/>
                </a:lnSpc>
              </a:pPr>
              <a:r>
                <a:rPr lang="en-US" sz="3116">
                  <a:solidFill>
                    <a:srgbClr val="263036"/>
                  </a:solidFill>
                  <a:latin typeface="Open Sauce SemiBold Bold"/>
                </a:rPr>
                <a:t>Forseeability</a:t>
              </a:r>
            </a:p>
            <a:p>
              <a:pPr algn="ctr">
                <a:lnSpc>
                  <a:spcPts val="4363"/>
                </a:lnSpc>
              </a:pPr>
              <a:r>
                <a:rPr lang="en-US" sz="3116">
                  <a:solidFill>
                    <a:srgbClr val="263036"/>
                  </a:solidFill>
                  <a:latin typeface="Open Sauce SemiBold Bold"/>
                </a:rPr>
                <a:t>Duty of care</a:t>
              </a:r>
            </a:p>
          </p:txBody>
        </p:sp>
        <p:sp>
          <p:nvSpPr>
            <p:cNvPr id="27" name="TextBox 27"/>
            <p:cNvSpPr txBox="1"/>
            <p:nvPr/>
          </p:nvSpPr>
          <p:spPr>
            <a:xfrm>
              <a:off x="297109" y="4688294"/>
              <a:ext cx="5749968" cy="1265304"/>
            </a:xfrm>
            <a:prstGeom prst="rect">
              <a:avLst/>
            </a:prstGeom>
          </p:spPr>
          <p:txBody>
            <a:bodyPr lIns="0" tIns="0" rIns="0" bIns="0" rtlCol="0" anchor="t">
              <a:spAutoFit/>
            </a:bodyPr>
            <a:lstStyle/>
            <a:p>
              <a:pPr marL="0" lvl="0" indent="0" algn="ctr">
                <a:lnSpc>
                  <a:spcPts val="3739"/>
                </a:lnSpc>
                <a:spcBef>
                  <a:spcPct val="0"/>
                </a:spcBef>
              </a:pPr>
              <a:r>
                <a:rPr lang="en-US" sz="3116" u="sng" dirty="0">
                  <a:solidFill>
                    <a:srgbClr val="263036"/>
                  </a:solidFill>
                  <a:latin typeface="Open Sauce SemiBold Italics"/>
                  <a:hlinkClick r:id="rId3" tooltip="http://climatecasechart.com/case/county-of-multnomah-v-exxon-mobil-corp/">
                    <a:extLst>
                      <a:ext uri="{A12FA001-AC4F-418D-AE19-62706E023703}">
                        <ahyp:hlinkClr xmlns:ahyp="http://schemas.microsoft.com/office/drawing/2018/hyperlinkcolor" val="tx"/>
                      </a:ext>
                    </a:extLst>
                  </a:hlinkClick>
                </a:rPr>
                <a:t>County of Multnomah v. Exxon Mobil Corp.</a:t>
              </a:r>
            </a:p>
          </p:txBody>
        </p:sp>
        <p:sp>
          <p:nvSpPr>
            <p:cNvPr id="28" name="AutoShape 28"/>
            <p:cNvSpPr/>
            <p:nvPr/>
          </p:nvSpPr>
          <p:spPr>
            <a:xfrm>
              <a:off x="1409945" y="4235967"/>
              <a:ext cx="3422400" cy="0"/>
            </a:xfrm>
            <a:prstGeom prst="line">
              <a:avLst/>
            </a:prstGeom>
            <a:ln w="50800" cap="flat">
              <a:solidFill>
                <a:srgbClr val="006D75"/>
              </a:solidFill>
              <a:prstDash val="solid"/>
              <a:headEnd type="none" w="sm" len="sm"/>
              <a:tailEnd type="none" w="sm" len="sm"/>
            </a:ln>
          </p:spPr>
        </p:sp>
      </p:grpSp>
      <p:sp>
        <p:nvSpPr>
          <p:cNvPr id="29" name="Freeform 29"/>
          <p:cNvSpPr/>
          <p:nvPr/>
        </p:nvSpPr>
        <p:spPr>
          <a:xfrm>
            <a:off x="12932950" y="0"/>
            <a:ext cx="5355050" cy="10287000"/>
          </a:xfrm>
          <a:custGeom>
            <a:avLst/>
            <a:gdLst/>
            <a:ahLst/>
            <a:cxnLst/>
            <a:rect l="l" t="t" r="r" b="b"/>
            <a:pathLst>
              <a:path w="5355050" h="10179004">
                <a:moveTo>
                  <a:pt x="0" y="0"/>
                </a:moveTo>
                <a:lnTo>
                  <a:pt x="5355050" y="0"/>
                </a:lnTo>
                <a:lnTo>
                  <a:pt x="5355050" y="10179004"/>
                </a:lnTo>
                <a:lnTo>
                  <a:pt x="0" y="10179004"/>
                </a:lnTo>
                <a:lnTo>
                  <a:pt x="0" y="0"/>
                </a:lnTo>
                <a:close/>
              </a:path>
            </a:pathLst>
          </a:custGeom>
          <a:blipFill>
            <a:blip r:embed="rId4">
              <a:alphaModFix amt="44999"/>
            </a:blip>
            <a:stretch>
              <a:fillRect l="-69897" t="-13375" r="-215462" b="-661"/>
            </a:stretch>
          </a:blipFill>
        </p:spPr>
      </p:sp>
      <p:sp>
        <p:nvSpPr>
          <p:cNvPr id="30" name="TextBox 30"/>
          <p:cNvSpPr txBox="1"/>
          <p:nvPr/>
        </p:nvSpPr>
        <p:spPr>
          <a:xfrm>
            <a:off x="1028700" y="1019175"/>
            <a:ext cx="17670451" cy="1076325"/>
          </a:xfrm>
          <a:prstGeom prst="rect">
            <a:avLst/>
          </a:prstGeom>
        </p:spPr>
        <p:txBody>
          <a:bodyPr lIns="0" tIns="0" rIns="0" bIns="0" rtlCol="0" anchor="t">
            <a:spAutoFit/>
          </a:bodyPr>
          <a:lstStyle/>
          <a:p>
            <a:pPr marL="0" lvl="0" indent="0" algn="l">
              <a:lnSpc>
                <a:spcPts val="8400"/>
              </a:lnSpc>
            </a:pPr>
            <a:r>
              <a:rPr lang="en-US" sz="7000">
                <a:solidFill>
                  <a:srgbClr val="263036"/>
                </a:solidFill>
                <a:latin typeface="Open Sauce 1 Heavy"/>
              </a:rPr>
              <a:t>TORTS </a:t>
            </a:r>
          </a:p>
        </p:txBody>
      </p:sp>
      <p:sp>
        <p:nvSpPr>
          <p:cNvPr id="31" name="TextBox 31"/>
          <p:cNvSpPr txBox="1"/>
          <p:nvPr/>
        </p:nvSpPr>
        <p:spPr>
          <a:xfrm>
            <a:off x="1224242" y="2520983"/>
            <a:ext cx="10634985" cy="1485900"/>
          </a:xfrm>
          <a:prstGeom prst="rect">
            <a:avLst/>
          </a:prstGeom>
        </p:spPr>
        <p:txBody>
          <a:bodyPr lIns="0" tIns="0" rIns="0" bIns="0" rtlCol="0" anchor="t">
            <a:spAutoFit/>
          </a:bodyPr>
          <a:lstStyle/>
          <a:p>
            <a:pPr>
              <a:lnSpc>
                <a:spcPts val="3900"/>
              </a:lnSpc>
            </a:pPr>
            <a:r>
              <a:rPr lang="en-US" sz="3000">
                <a:solidFill>
                  <a:srgbClr val="263036"/>
                </a:solidFill>
                <a:latin typeface="Open Sauce SemiBold"/>
              </a:rPr>
              <a:t>Tort cases are likely to raise some of the most challenging issues for courts, in terms of both science and remedies. A sample of issues and cases include:</a:t>
            </a:r>
          </a:p>
        </p:txBody>
      </p:sp>
      <p:sp>
        <p:nvSpPr>
          <p:cNvPr id="32" name="TextBox 32"/>
          <p:cNvSpPr txBox="1"/>
          <p:nvPr/>
        </p:nvSpPr>
        <p:spPr>
          <a:xfrm>
            <a:off x="10761734" y="300678"/>
            <a:ext cx="7526266" cy="381515"/>
          </a:xfrm>
          <a:prstGeom prst="rect">
            <a:avLst/>
          </a:prstGeom>
        </p:spPr>
        <p:txBody>
          <a:bodyPr wrap="square" lIns="0" tIns="0" rIns="0" bIns="0" rtlCol="0" anchor="t">
            <a:spAutoFit/>
          </a:bodyPr>
          <a:lstStyle/>
          <a:p>
            <a:pPr marL="0" lvl="0" indent="0" algn="ctr">
              <a:lnSpc>
                <a:spcPts val="3249"/>
              </a:lnSpc>
              <a:spcBef>
                <a:spcPct val="0"/>
              </a:spcBef>
            </a:pPr>
            <a:r>
              <a:rPr lang="en-US" sz="2499" u="none" strike="noStrike" dirty="0">
                <a:solidFill>
                  <a:srgbClr val="111F26">
                    <a:alpha val="29804"/>
                  </a:srgbClr>
                </a:solidFill>
                <a:latin typeface="Open Sauce 1 Italics"/>
              </a:rPr>
              <a:t>For more, see </a:t>
            </a:r>
            <a:r>
              <a:rPr lang="en-US" sz="2499" dirty="0">
                <a:solidFill>
                  <a:srgbClr val="111F26">
                    <a:alpha val="29804"/>
                  </a:srgbClr>
                </a:solidFill>
                <a:latin typeface="Open Sauce 1 Italics"/>
              </a:rPr>
              <a:t>the </a:t>
            </a:r>
            <a:r>
              <a:rPr lang="en-US" sz="2499" dirty="0">
                <a:solidFill>
                  <a:srgbClr val="111F26">
                    <a:alpha val="29804"/>
                  </a:srgbClr>
                </a:solidFill>
                <a:latin typeface="Open Sauce 1 Italics"/>
                <a:hlinkClick r:id="rId5" tooltip="https://cjp.eli.org/curriculum/applying-attribution-impacts-climate-attribution-science-tort-litigation">
                  <a:extLst>
                    <a:ext uri="{A12FA001-AC4F-418D-AE19-62706E023703}">
                      <ahyp:hlinkClr xmlns:ahyp="http://schemas.microsoft.com/office/drawing/2018/hyperlinkcolor" val="tx"/>
                    </a:ext>
                  </a:extLst>
                </a:hlinkClick>
              </a:rPr>
              <a:t>Applying Attribution</a:t>
            </a:r>
            <a:r>
              <a:rPr lang="en-US" sz="2499" dirty="0">
                <a:solidFill>
                  <a:srgbClr val="111F26">
                    <a:alpha val="29804"/>
                  </a:srgbClr>
                </a:solidFill>
                <a:latin typeface="Open Sauce 1 Italics"/>
              </a:rPr>
              <a:t> </a:t>
            </a:r>
            <a:r>
              <a:rPr lang="en-US" sz="2499" u="none" strike="noStrike" dirty="0">
                <a:solidFill>
                  <a:srgbClr val="111F26">
                    <a:alpha val="29804"/>
                  </a:srgbClr>
                </a:solidFill>
                <a:latin typeface="Open Sauce 1 Italics"/>
              </a:rPr>
              <a:t>module.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6E1D1"/>
        </a:solidFill>
        <a:effectLst/>
      </p:bgPr>
    </p:bg>
    <p:spTree>
      <p:nvGrpSpPr>
        <p:cNvPr id="1" name=""/>
        <p:cNvGrpSpPr/>
        <p:nvPr/>
      </p:nvGrpSpPr>
      <p:grpSpPr>
        <a:xfrm>
          <a:off x="0" y="0"/>
          <a:ext cx="0" cy="0"/>
          <a:chOff x="0" y="0"/>
          <a:chExt cx="0" cy="0"/>
        </a:xfrm>
      </p:grpSpPr>
      <p:grpSp>
        <p:nvGrpSpPr>
          <p:cNvPr id="2" name="Group 2"/>
          <p:cNvGrpSpPr/>
          <p:nvPr/>
        </p:nvGrpSpPr>
        <p:grpSpPr>
          <a:xfrm>
            <a:off x="228439" y="294155"/>
            <a:ext cx="13491311" cy="448022"/>
            <a:chOff x="0" y="0"/>
            <a:chExt cx="17988415" cy="597362"/>
          </a:xfrm>
        </p:grpSpPr>
        <p:sp>
          <p:nvSpPr>
            <p:cNvPr id="3" name="TextBox 3"/>
            <p:cNvSpPr txBox="1"/>
            <p:nvPr/>
          </p:nvSpPr>
          <p:spPr>
            <a:xfrm>
              <a:off x="816659" y="94423"/>
              <a:ext cx="17171756" cy="456142"/>
            </a:xfrm>
            <a:prstGeom prst="rect">
              <a:avLst/>
            </a:prstGeom>
          </p:spPr>
          <p:txBody>
            <a:bodyPr lIns="0" tIns="0" rIns="0" bIns="0" rtlCol="0" anchor="t">
              <a:spAutoFit/>
            </a:bodyPr>
            <a:lstStyle/>
            <a:p>
              <a:pPr algn="l">
                <a:lnSpc>
                  <a:spcPts val="2499"/>
                </a:lnSpc>
              </a:pPr>
              <a:r>
                <a:rPr lang="en-US" sz="2499">
                  <a:solidFill>
                    <a:srgbClr val="111F26">
                      <a:alpha val="29804"/>
                    </a:srgbClr>
                  </a:solidFill>
                  <a:latin typeface="Open Sauce 1 Semi-Bold"/>
                </a:rPr>
                <a:t>LEGAL LANDSCAPE</a:t>
              </a:r>
            </a:p>
          </p:txBody>
        </p:sp>
        <p:grpSp>
          <p:nvGrpSpPr>
            <p:cNvPr id="4" name="Group 4"/>
            <p:cNvGrpSpPr/>
            <p:nvPr/>
          </p:nvGrpSpPr>
          <p:grpSpPr>
            <a:xfrm>
              <a:off x="68613" y="0"/>
              <a:ext cx="589723" cy="597362"/>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63036">
                  <a:alpha val="44706"/>
                </a:srgbClr>
              </a:solidFill>
            </p:spPr>
          </p:sp>
        </p:grpSp>
        <p:sp>
          <p:nvSpPr>
            <p:cNvPr id="6" name="TextBox 6"/>
            <p:cNvSpPr txBox="1"/>
            <p:nvPr/>
          </p:nvSpPr>
          <p:spPr>
            <a:xfrm>
              <a:off x="0" y="-50569"/>
              <a:ext cx="726948" cy="599017"/>
            </a:xfrm>
            <a:prstGeom prst="rect">
              <a:avLst/>
            </a:prstGeom>
          </p:spPr>
          <p:txBody>
            <a:bodyPr lIns="0" tIns="0" rIns="0" bIns="0" rtlCol="0" anchor="t">
              <a:spAutoFit/>
            </a:bodyPr>
            <a:lstStyle/>
            <a:p>
              <a:pPr algn="ctr">
                <a:lnSpc>
                  <a:spcPts val="3924"/>
                </a:lnSpc>
              </a:pPr>
              <a:r>
                <a:rPr lang="en-US" sz="2499">
                  <a:solidFill>
                    <a:srgbClr val="FFFFFF">
                      <a:alpha val="29804"/>
                    </a:srgbClr>
                  </a:solidFill>
                  <a:latin typeface="Open Sauce 1 Heavy"/>
                </a:rPr>
                <a:t>2</a:t>
              </a:r>
            </a:p>
          </p:txBody>
        </p:sp>
      </p:grpSp>
      <p:grpSp>
        <p:nvGrpSpPr>
          <p:cNvPr id="7" name="Group 7"/>
          <p:cNvGrpSpPr/>
          <p:nvPr/>
        </p:nvGrpSpPr>
        <p:grpSpPr>
          <a:xfrm>
            <a:off x="1036679" y="4685363"/>
            <a:ext cx="16016199" cy="5430187"/>
            <a:chOff x="0" y="0"/>
            <a:chExt cx="4218258" cy="1430173"/>
          </a:xfrm>
        </p:grpSpPr>
        <p:sp>
          <p:nvSpPr>
            <p:cNvPr id="8" name="Freeform 8"/>
            <p:cNvSpPr/>
            <p:nvPr/>
          </p:nvSpPr>
          <p:spPr>
            <a:xfrm>
              <a:off x="0" y="0"/>
              <a:ext cx="4218258" cy="1430173"/>
            </a:xfrm>
            <a:custGeom>
              <a:avLst/>
              <a:gdLst/>
              <a:ahLst/>
              <a:cxnLst/>
              <a:rect l="l" t="t" r="r" b="b"/>
              <a:pathLst>
                <a:path w="4218258" h="1430173">
                  <a:moveTo>
                    <a:pt x="24652" y="0"/>
                  </a:moveTo>
                  <a:lnTo>
                    <a:pt x="4193606" y="0"/>
                  </a:lnTo>
                  <a:cubicBezTo>
                    <a:pt x="4200144" y="0"/>
                    <a:pt x="4206414" y="2597"/>
                    <a:pt x="4211038" y="7221"/>
                  </a:cubicBezTo>
                  <a:cubicBezTo>
                    <a:pt x="4215661" y="11844"/>
                    <a:pt x="4218258" y="18114"/>
                    <a:pt x="4218258" y="24652"/>
                  </a:cubicBezTo>
                  <a:lnTo>
                    <a:pt x="4218258" y="1405520"/>
                  </a:lnTo>
                  <a:cubicBezTo>
                    <a:pt x="4218258" y="1412059"/>
                    <a:pt x="4215661" y="1418329"/>
                    <a:pt x="4211038" y="1422952"/>
                  </a:cubicBezTo>
                  <a:cubicBezTo>
                    <a:pt x="4206414" y="1427575"/>
                    <a:pt x="4200144" y="1430173"/>
                    <a:pt x="4193606" y="1430173"/>
                  </a:cubicBezTo>
                  <a:lnTo>
                    <a:pt x="24652" y="1430173"/>
                  </a:lnTo>
                  <a:cubicBezTo>
                    <a:pt x="18114" y="1430173"/>
                    <a:pt x="11844" y="1427575"/>
                    <a:pt x="7221" y="1422952"/>
                  </a:cubicBezTo>
                  <a:cubicBezTo>
                    <a:pt x="2597" y="1418329"/>
                    <a:pt x="0" y="1412059"/>
                    <a:pt x="0" y="1405520"/>
                  </a:cubicBezTo>
                  <a:lnTo>
                    <a:pt x="0" y="24652"/>
                  </a:lnTo>
                  <a:cubicBezTo>
                    <a:pt x="0" y="18114"/>
                    <a:pt x="2597" y="11844"/>
                    <a:pt x="7221" y="7221"/>
                  </a:cubicBezTo>
                  <a:cubicBezTo>
                    <a:pt x="11844" y="2597"/>
                    <a:pt x="18114" y="0"/>
                    <a:pt x="24652" y="0"/>
                  </a:cubicBezTo>
                  <a:close/>
                </a:path>
              </a:pathLst>
            </a:custGeom>
            <a:solidFill>
              <a:srgbClr val="263036">
                <a:alpha val="5882"/>
              </a:srgbClr>
            </a:solidFill>
            <a:ln w="38100" cap="rnd">
              <a:solidFill>
                <a:srgbClr val="263036">
                  <a:alpha val="5882"/>
                </a:srgbClr>
              </a:solidFill>
              <a:prstDash val="solid"/>
              <a:round/>
            </a:ln>
          </p:spPr>
        </p:sp>
        <p:sp>
          <p:nvSpPr>
            <p:cNvPr id="9" name="TextBox 9"/>
            <p:cNvSpPr txBox="1"/>
            <p:nvPr/>
          </p:nvSpPr>
          <p:spPr>
            <a:xfrm>
              <a:off x="0" y="47625"/>
              <a:ext cx="4218258" cy="1382548"/>
            </a:xfrm>
            <a:prstGeom prst="rect">
              <a:avLst/>
            </a:prstGeom>
          </p:spPr>
          <p:txBody>
            <a:bodyPr lIns="50800" tIns="50800" rIns="50800" bIns="50800" rtlCol="0" anchor="ctr"/>
            <a:lstStyle/>
            <a:p>
              <a:pPr algn="ctr">
                <a:lnSpc>
                  <a:spcPts val="2499"/>
                </a:lnSpc>
              </a:pPr>
              <a:endParaRPr/>
            </a:p>
          </p:txBody>
        </p:sp>
      </p:grpSp>
      <p:sp>
        <p:nvSpPr>
          <p:cNvPr id="10" name="TextBox 10"/>
          <p:cNvSpPr txBox="1"/>
          <p:nvPr/>
        </p:nvSpPr>
        <p:spPr>
          <a:xfrm>
            <a:off x="1028700" y="2085975"/>
            <a:ext cx="12323937" cy="1400175"/>
          </a:xfrm>
          <a:prstGeom prst="rect">
            <a:avLst/>
          </a:prstGeom>
        </p:spPr>
        <p:txBody>
          <a:bodyPr lIns="0" tIns="0" rIns="0" bIns="0" rtlCol="0" anchor="t">
            <a:spAutoFit/>
          </a:bodyPr>
          <a:lstStyle/>
          <a:p>
            <a:pPr>
              <a:lnSpc>
                <a:spcPts val="5519"/>
              </a:lnSpc>
            </a:pPr>
            <a:r>
              <a:rPr lang="en-US" sz="4599">
                <a:solidFill>
                  <a:srgbClr val="263036"/>
                </a:solidFill>
                <a:latin typeface="Open Sauce SemiBold Bold Italics"/>
              </a:rPr>
              <a:t>STATE AND LOCAL GOVERNMENTS V. FOSSIL FUEL COMPANIES HIGHLIGHT</a:t>
            </a:r>
          </a:p>
        </p:txBody>
      </p:sp>
      <p:sp>
        <p:nvSpPr>
          <p:cNvPr id="11" name="TextBox 11"/>
          <p:cNvSpPr txBox="1"/>
          <p:nvPr/>
        </p:nvSpPr>
        <p:spPr>
          <a:xfrm>
            <a:off x="1024679" y="1019175"/>
            <a:ext cx="11252713" cy="1076325"/>
          </a:xfrm>
          <a:prstGeom prst="rect">
            <a:avLst/>
          </a:prstGeom>
        </p:spPr>
        <p:txBody>
          <a:bodyPr lIns="0" tIns="0" rIns="0" bIns="0" rtlCol="0" anchor="t">
            <a:spAutoFit/>
          </a:bodyPr>
          <a:lstStyle/>
          <a:p>
            <a:pPr marL="0" lvl="0" indent="0" algn="l">
              <a:lnSpc>
                <a:spcPts val="8400"/>
              </a:lnSpc>
            </a:pPr>
            <a:r>
              <a:rPr lang="en-US" sz="7000">
                <a:solidFill>
                  <a:srgbClr val="263036"/>
                </a:solidFill>
                <a:latin typeface="Open Sauce 1 Heavy"/>
              </a:rPr>
              <a:t>TORTS </a:t>
            </a:r>
          </a:p>
        </p:txBody>
      </p:sp>
      <p:sp>
        <p:nvSpPr>
          <p:cNvPr id="12" name="TextBox 12"/>
          <p:cNvSpPr txBox="1"/>
          <p:nvPr/>
        </p:nvSpPr>
        <p:spPr>
          <a:xfrm>
            <a:off x="1028700" y="3590925"/>
            <a:ext cx="16825803" cy="847725"/>
          </a:xfrm>
          <a:prstGeom prst="rect">
            <a:avLst/>
          </a:prstGeom>
        </p:spPr>
        <p:txBody>
          <a:bodyPr lIns="0" tIns="0" rIns="0" bIns="0" rtlCol="0" anchor="t">
            <a:spAutoFit/>
          </a:bodyPr>
          <a:lstStyle/>
          <a:p>
            <a:pPr>
              <a:lnSpc>
                <a:spcPts val="3359"/>
              </a:lnSpc>
            </a:pPr>
            <a:r>
              <a:rPr lang="en-US" sz="2799" dirty="0">
                <a:solidFill>
                  <a:srgbClr val="263036"/>
                </a:solidFill>
                <a:latin typeface="Open Sauce 2 Italics"/>
              </a:rPr>
              <a:t>There are currently more than two dozen suits of this type moving their way through state courts. This chart examines some of the plaintiff’s claims and defendant’s responses. </a:t>
            </a:r>
          </a:p>
        </p:txBody>
      </p:sp>
      <p:grpSp>
        <p:nvGrpSpPr>
          <p:cNvPr id="13" name="Group 13"/>
          <p:cNvGrpSpPr/>
          <p:nvPr/>
        </p:nvGrpSpPr>
        <p:grpSpPr>
          <a:xfrm>
            <a:off x="1028700" y="4552950"/>
            <a:ext cx="16016199" cy="760126"/>
            <a:chOff x="0" y="0"/>
            <a:chExt cx="4218258" cy="200198"/>
          </a:xfrm>
        </p:grpSpPr>
        <p:sp>
          <p:nvSpPr>
            <p:cNvPr id="14" name="Freeform 14"/>
            <p:cNvSpPr/>
            <p:nvPr/>
          </p:nvSpPr>
          <p:spPr>
            <a:xfrm>
              <a:off x="0" y="0"/>
              <a:ext cx="4218258" cy="200198"/>
            </a:xfrm>
            <a:custGeom>
              <a:avLst/>
              <a:gdLst/>
              <a:ahLst/>
              <a:cxnLst/>
              <a:rect l="l" t="t" r="r" b="b"/>
              <a:pathLst>
                <a:path w="4218258" h="200198">
                  <a:moveTo>
                    <a:pt x="0" y="0"/>
                  </a:moveTo>
                  <a:lnTo>
                    <a:pt x="4218258" y="0"/>
                  </a:lnTo>
                  <a:lnTo>
                    <a:pt x="4218258" y="200198"/>
                  </a:lnTo>
                  <a:lnTo>
                    <a:pt x="0" y="200198"/>
                  </a:lnTo>
                  <a:close/>
                </a:path>
              </a:pathLst>
            </a:custGeom>
            <a:solidFill>
              <a:srgbClr val="263036"/>
            </a:solidFill>
          </p:spPr>
        </p:sp>
        <p:sp>
          <p:nvSpPr>
            <p:cNvPr id="15" name="TextBox 15"/>
            <p:cNvSpPr txBox="1"/>
            <p:nvPr/>
          </p:nvSpPr>
          <p:spPr>
            <a:xfrm>
              <a:off x="0" y="47625"/>
              <a:ext cx="4218258" cy="152573"/>
            </a:xfrm>
            <a:prstGeom prst="rect">
              <a:avLst/>
            </a:prstGeom>
          </p:spPr>
          <p:txBody>
            <a:bodyPr lIns="50800" tIns="50800" rIns="50800" bIns="50800" rtlCol="0" anchor="ctr"/>
            <a:lstStyle/>
            <a:p>
              <a:pPr algn="ctr">
                <a:lnSpc>
                  <a:spcPts val="2499"/>
                </a:lnSpc>
              </a:pPr>
              <a:endParaRPr/>
            </a:p>
          </p:txBody>
        </p:sp>
      </p:grpSp>
      <p:sp>
        <p:nvSpPr>
          <p:cNvPr id="16" name="TextBox 16"/>
          <p:cNvSpPr txBox="1"/>
          <p:nvPr/>
        </p:nvSpPr>
        <p:spPr>
          <a:xfrm>
            <a:off x="1169916" y="4675838"/>
            <a:ext cx="12965514" cy="481991"/>
          </a:xfrm>
          <a:prstGeom prst="rect">
            <a:avLst/>
          </a:prstGeom>
        </p:spPr>
        <p:txBody>
          <a:bodyPr lIns="0" tIns="0" rIns="0" bIns="0" rtlCol="0" anchor="t">
            <a:spAutoFit/>
          </a:bodyPr>
          <a:lstStyle/>
          <a:p>
            <a:pPr>
              <a:lnSpc>
                <a:spcPts val="3959"/>
              </a:lnSpc>
              <a:spcBef>
                <a:spcPct val="0"/>
              </a:spcBef>
            </a:pPr>
            <a:r>
              <a:rPr lang="en-US" sz="3299" u="sng" dirty="0">
                <a:solidFill>
                  <a:srgbClr val="B2D235"/>
                </a:solidFill>
                <a:latin typeface="Open Sauce SemiBold Bold Italics"/>
                <a:hlinkClick r:id="rId2" tooltip="http://climatecasechart.com/case/mayor-city-council-of-baltimore-v-bp-plc/">
                  <a:extLst>
                    <a:ext uri="{A12FA001-AC4F-418D-AE19-62706E023703}">
                      <ahyp:hlinkClr xmlns:ahyp="http://schemas.microsoft.com/office/drawing/2018/hyperlinkcolor" val="tx"/>
                    </a:ext>
                  </a:extLst>
                </a:hlinkClick>
              </a:rPr>
              <a:t>Mayor and City Council of Baltimore v. BP p.l.c.</a:t>
            </a:r>
          </a:p>
        </p:txBody>
      </p:sp>
      <p:sp>
        <p:nvSpPr>
          <p:cNvPr id="17" name="TextBox 17"/>
          <p:cNvSpPr txBox="1"/>
          <p:nvPr/>
        </p:nvSpPr>
        <p:spPr>
          <a:xfrm>
            <a:off x="1825698" y="5598826"/>
            <a:ext cx="1466155" cy="447675"/>
          </a:xfrm>
          <a:prstGeom prst="rect">
            <a:avLst/>
          </a:prstGeom>
        </p:spPr>
        <p:txBody>
          <a:bodyPr lIns="0" tIns="0" rIns="0" bIns="0" rtlCol="0" anchor="t">
            <a:spAutoFit/>
          </a:bodyPr>
          <a:lstStyle/>
          <a:p>
            <a:pPr algn="r">
              <a:lnSpc>
                <a:spcPts val="3599"/>
              </a:lnSpc>
            </a:pPr>
            <a:r>
              <a:rPr lang="en-US" sz="2999" u="sng">
                <a:solidFill>
                  <a:srgbClr val="263036"/>
                </a:solidFill>
                <a:latin typeface="Open Sauce SemiBold Bold"/>
              </a:rPr>
              <a:t>Claims:</a:t>
            </a:r>
          </a:p>
        </p:txBody>
      </p:sp>
      <p:sp>
        <p:nvSpPr>
          <p:cNvPr id="18" name="TextBox 18"/>
          <p:cNvSpPr txBox="1"/>
          <p:nvPr/>
        </p:nvSpPr>
        <p:spPr>
          <a:xfrm>
            <a:off x="3693467" y="8274461"/>
            <a:ext cx="8318434" cy="447675"/>
          </a:xfrm>
          <a:prstGeom prst="rect">
            <a:avLst/>
          </a:prstGeom>
        </p:spPr>
        <p:txBody>
          <a:bodyPr lIns="0" tIns="0" rIns="0" bIns="0" rtlCol="0" anchor="t">
            <a:spAutoFit/>
          </a:bodyPr>
          <a:lstStyle/>
          <a:p>
            <a:pPr marL="0" lvl="0" indent="0" algn="l">
              <a:lnSpc>
                <a:spcPts val="3599"/>
              </a:lnSpc>
              <a:spcBef>
                <a:spcPct val="0"/>
              </a:spcBef>
            </a:pPr>
            <a:r>
              <a:rPr lang="en-US" sz="2999" u="none" strike="noStrike">
                <a:solidFill>
                  <a:srgbClr val="263036"/>
                </a:solidFill>
                <a:latin typeface="Open Sauce SemiBold"/>
              </a:rPr>
              <a:t>The case should be heard in federal court.</a:t>
            </a:r>
          </a:p>
        </p:txBody>
      </p:sp>
      <p:sp>
        <p:nvSpPr>
          <p:cNvPr id="19" name="TextBox 19"/>
          <p:cNvSpPr txBox="1"/>
          <p:nvPr/>
        </p:nvSpPr>
        <p:spPr>
          <a:xfrm>
            <a:off x="3795219" y="8836436"/>
            <a:ext cx="12555726" cy="1171575"/>
          </a:xfrm>
          <a:prstGeom prst="rect">
            <a:avLst/>
          </a:prstGeom>
        </p:spPr>
        <p:txBody>
          <a:bodyPr lIns="0" tIns="0" rIns="0" bIns="0" rtlCol="0" anchor="t">
            <a:spAutoFit/>
          </a:bodyPr>
          <a:lstStyle/>
          <a:p>
            <a:pPr marL="0" lvl="0" indent="0" algn="l">
              <a:lnSpc>
                <a:spcPts val="3119"/>
              </a:lnSpc>
              <a:spcBef>
                <a:spcPct val="0"/>
              </a:spcBef>
            </a:pPr>
            <a:r>
              <a:rPr lang="en-US" sz="2599" u="none" strike="noStrike">
                <a:solidFill>
                  <a:srgbClr val="343E44"/>
                </a:solidFill>
                <a:latin typeface="Open Sauce 1 Light"/>
              </a:rPr>
              <a:t>Claims arise under federal law and that there is federal jurisdiction available pursuant to the Outer Continental Shelf Lands Act and the federal officer removal statue, among other reasons.</a:t>
            </a:r>
          </a:p>
        </p:txBody>
      </p:sp>
      <p:sp>
        <p:nvSpPr>
          <p:cNvPr id="20" name="TextBox 20"/>
          <p:cNvSpPr txBox="1"/>
          <p:nvPr/>
        </p:nvSpPr>
        <p:spPr>
          <a:xfrm>
            <a:off x="3795219" y="7000701"/>
            <a:ext cx="12255636" cy="1171575"/>
          </a:xfrm>
          <a:prstGeom prst="rect">
            <a:avLst/>
          </a:prstGeom>
        </p:spPr>
        <p:txBody>
          <a:bodyPr lIns="0" tIns="0" rIns="0" bIns="0" rtlCol="0" anchor="t">
            <a:spAutoFit/>
          </a:bodyPr>
          <a:lstStyle/>
          <a:p>
            <a:pPr marL="0" lvl="0" indent="0" algn="l">
              <a:lnSpc>
                <a:spcPts val="3119"/>
              </a:lnSpc>
              <a:spcBef>
                <a:spcPct val="0"/>
              </a:spcBef>
            </a:pPr>
            <a:r>
              <a:rPr lang="en-US" sz="2599" u="none" strike="noStrike">
                <a:solidFill>
                  <a:srgbClr val="343E44"/>
                </a:solidFill>
                <a:latin typeface="Open Sauce 1 Light"/>
              </a:rPr>
              <a:t>The production, promotion, and marketing of fossil fuel products; concealment of the products’ known hazards; and “championing of anti-science campaigns” cause adverse climate change impacts.</a:t>
            </a:r>
          </a:p>
        </p:txBody>
      </p:sp>
      <p:sp>
        <p:nvSpPr>
          <p:cNvPr id="21" name="TextBox 21"/>
          <p:cNvSpPr txBox="1"/>
          <p:nvPr/>
        </p:nvSpPr>
        <p:spPr>
          <a:xfrm>
            <a:off x="3693467" y="5562426"/>
            <a:ext cx="13359411" cy="1323975"/>
          </a:xfrm>
          <a:prstGeom prst="rect">
            <a:avLst/>
          </a:prstGeom>
        </p:spPr>
        <p:txBody>
          <a:bodyPr lIns="0" tIns="0" rIns="0" bIns="0" rtlCol="0" anchor="t">
            <a:spAutoFit/>
          </a:bodyPr>
          <a:lstStyle/>
          <a:p>
            <a:pPr algn="l">
              <a:lnSpc>
                <a:spcPts val="3479"/>
              </a:lnSpc>
              <a:spcBef>
                <a:spcPct val="0"/>
              </a:spcBef>
            </a:pPr>
            <a:r>
              <a:rPr lang="en-US" sz="2899" u="none" strike="noStrike">
                <a:solidFill>
                  <a:srgbClr val="263036"/>
                </a:solidFill>
                <a:latin typeface="Open Sauce SemiBold"/>
              </a:rPr>
              <a:t>public nuisance, private nuisance, strict liability failure to warn,  and negligent design defect, as well as a cause of action under Maryland’s Consumer Protection Act.</a:t>
            </a:r>
          </a:p>
        </p:txBody>
      </p:sp>
      <p:grpSp>
        <p:nvGrpSpPr>
          <p:cNvPr id="22" name="Group 22"/>
          <p:cNvGrpSpPr/>
          <p:nvPr/>
        </p:nvGrpSpPr>
        <p:grpSpPr>
          <a:xfrm>
            <a:off x="994760" y="3771900"/>
            <a:ext cx="16033167" cy="6312949"/>
            <a:chOff x="0" y="47625"/>
            <a:chExt cx="4222727" cy="1669272"/>
          </a:xfrm>
        </p:grpSpPr>
        <p:sp>
          <p:nvSpPr>
            <p:cNvPr id="23" name="Freeform 23"/>
            <p:cNvSpPr/>
            <p:nvPr/>
          </p:nvSpPr>
          <p:spPr>
            <a:xfrm>
              <a:off x="4469" y="251632"/>
              <a:ext cx="4218258" cy="1465265"/>
            </a:xfrm>
            <a:custGeom>
              <a:avLst/>
              <a:gdLst/>
              <a:ahLst/>
              <a:cxnLst/>
              <a:rect l="l" t="t" r="r" b="b"/>
              <a:pathLst>
                <a:path w="4218258" h="1475328">
                  <a:moveTo>
                    <a:pt x="24652" y="0"/>
                  </a:moveTo>
                  <a:lnTo>
                    <a:pt x="4193606" y="0"/>
                  </a:lnTo>
                  <a:cubicBezTo>
                    <a:pt x="4200144" y="0"/>
                    <a:pt x="4206414" y="2597"/>
                    <a:pt x="4211038" y="7221"/>
                  </a:cubicBezTo>
                  <a:cubicBezTo>
                    <a:pt x="4215661" y="11844"/>
                    <a:pt x="4218258" y="18114"/>
                    <a:pt x="4218258" y="24652"/>
                  </a:cubicBezTo>
                  <a:lnTo>
                    <a:pt x="4218258" y="1450676"/>
                  </a:lnTo>
                  <a:cubicBezTo>
                    <a:pt x="4218258" y="1457214"/>
                    <a:pt x="4215661" y="1463485"/>
                    <a:pt x="4211038" y="1468108"/>
                  </a:cubicBezTo>
                  <a:cubicBezTo>
                    <a:pt x="4206414" y="1472731"/>
                    <a:pt x="4200144" y="1475328"/>
                    <a:pt x="4193606" y="1475328"/>
                  </a:cubicBezTo>
                  <a:lnTo>
                    <a:pt x="24652" y="1475328"/>
                  </a:lnTo>
                  <a:cubicBezTo>
                    <a:pt x="18114" y="1475328"/>
                    <a:pt x="11844" y="1472731"/>
                    <a:pt x="7221" y="1468108"/>
                  </a:cubicBezTo>
                  <a:cubicBezTo>
                    <a:pt x="2597" y="1463485"/>
                    <a:pt x="0" y="1457214"/>
                    <a:pt x="0" y="1450676"/>
                  </a:cubicBezTo>
                  <a:lnTo>
                    <a:pt x="0" y="24652"/>
                  </a:lnTo>
                  <a:cubicBezTo>
                    <a:pt x="0" y="18114"/>
                    <a:pt x="2597" y="11844"/>
                    <a:pt x="7221" y="7221"/>
                  </a:cubicBezTo>
                  <a:cubicBezTo>
                    <a:pt x="11844" y="2597"/>
                    <a:pt x="18114" y="0"/>
                    <a:pt x="24652" y="0"/>
                  </a:cubicBezTo>
                  <a:close/>
                </a:path>
              </a:pathLst>
            </a:custGeom>
            <a:solidFill>
              <a:srgbClr val="000000">
                <a:alpha val="0"/>
              </a:srgbClr>
            </a:solidFill>
            <a:ln w="57150" cap="rnd">
              <a:solidFill>
                <a:srgbClr val="263036"/>
              </a:solidFill>
              <a:prstDash val="solid"/>
              <a:round/>
            </a:ln>
          </p:spPr>
          <p:txBody>
            <a:bodyPr/>
            <a:lstStyle/>
            <a:p>
              <a:endParaRPr lang="en-US" dirty="0"/>
            </a:p>
          </p:txBody>
        </p:sp>
        <p:sp>
          <p:nvSpPr>
            <p:cNvPr id="24" name="TextBox 24"/>
            <p:cNvSpPr txBox="1"/>
            <p:nvPr/>
          </p:nvSpPr>
          <p:spPr>
            <a:xfrm>
              <a:off x="0" y="47625"/>
              <a:ext cx="4218258" cy="1427703"/>
            </a:xfrm>
            <a:prstGeom prst="rect">
              <a:avLst/>
            </a:prstGeom>
          </p:spPr>
          <p:txBody>
            <a:bodyPr lIns="50800" tIns="50800" rIns="50800" bIns="50800" rtlCol="0" anchor="ctr"/>
            <a:lstStyle/>
            <a:p>
              <a:pPr algn="ctr">
                <a:lnSpc>
                  <a:spcPts val="2499"/>
                </a:lnSpc>
              </a:pPr>
              <a:endParaRPr/>
            </a:p>
          </p:txBody>
        </p:sp>
      </p:grpSp>
      <p:sp>
        <p:nvSpPr>
          <p:cNvPr id="25" name="TextBox 25"/>
          <p:cNvSpPr txBox="1"/>
          <p:nvPr/>
        </p:nvSpPr>
        <p:spPr>
          <a:xfrm>
            <a:off x="1169916" y="8274461"/>
            <a:ext cx="2121937" cy="447675"/>
          </a:xfrm>
          <a:prstGeom prst="rect">
            <a:avLst/>
          </a:prstGeom>
        </p:spPr>
        <p:txBody>
          <a:bodyPr lIns="0" tIns="0" rIns="0" bIns="0" rtlCol="0" anchor="t">
            <a:spAutoFit/>
          </a:bodyPr>
          <a:lstStyle/>
          <a:p>
            <a:pPr marL="0" lvl="0" indent="0" algn="r">
              <a:lnSpc>
                <a:spcPts val="3599"/>
              </a:lnSpc>
              <a:spcBef>
                <a:spcPct val="0"/>
              </a:spcBef>
            </a:pPr>
            <a:r>
              <a:rPr lang="en-US" sz="2999" u="sng" strike="noStrike">
                <a:solidFill>
                  <a:srgbClr val="263036"/>
                </a:solidFill>
                <a:latin typeface="Open Sauce SemiBold Bold"/>
              </a:rPr>
              <a:t>Defenses:</a:t>
            </a:r>
          </a:p>
        </p:txBody>
      </p:sp>
      <p:sp>
        <p:nvSpPr>
          <p:cNvPr id="26" name="TextBox 26"/>
          <p:cNvSpPr txBox="1"/>
          <p:nvPr/>
        </p:nvSpPr>
        <p:spPr>
          <a:xfrm>
            <a:off x="10761734" y="300678"/>
            <a:ext cx="7526266" cy="381515"/>
          </a:xfrm>
          <a:prstGeom prst="rect">
            <a:avLst/>
          </a:prstGeom>
        </p:spPr>
        <p:txBody>
          <a:bodyPr wrap="square" lIns="0" tIns="0" rIns="0" bIns="0" rtlCol="0" anchor="t">
            <a:spAutoFit/>
          </a:bodyPr>
          <a:lstStyle/>
          <a:p>
            <a:pPr marL="0" lvl="0" indent="0" algn="ctr">
              <a:lnSpc>
                <a:spcPts val="3249"/>
              </a:lnSpc>
              <a:spcBef>
                <a:spcPct val="0"/>
              </a:spcBef>
            </a:pPr>
            <a:r>
              <a:rPr lang="en-US" sz="2499" u="none" strike="noStrike" dirty="0">
                <a:solidFill>
                  <a:srgbClr val="111F26">
                    <a:alpha val="29804"/>
                  </a:srgbClr>
                </a:solidFill>
                <a:latin typeface="Open Sauce 1 Italics"/>
              </a:rPr>
              <a:t>For more, see </a:t>
            </a:r>
            <a:r>
              <a:rPr lang="en-US" sz="2499" dirty="0">
                <a:solidFill>
                  <a:srgbClr val="111F26">
                    <a:alpha val="29804"/>
                  </a:srgbClr>
                </a:solidFill>
                <a:latin typeface="Open Sauce 1 Italics"/>
              </a:rPr>
              <a:t>the </a:t>
            </a:r>
            <a:r>
              <a:rPr lang="en-US" sz="2499" dirty="0">
                <a:solidFill>
                  <a:srgbClr val="111F26">
                    <a:alpha val="29804"/>
                  </a:srgbClr>
                </a:solidFill>
                <a:latin typeface="Open Sauce 1 Italics"/>
                <a:hlinkClick r:id="rId3" tooltip="https://cjp.eli.org/curriculum/applying-attribution-impacts-climate-attribution-science-tort-litigation">
                  <a:extLst>
                    <a:ext uri="{A12FA001-AC4F-418D-AE19-62706E023703}">
                      <ahyp:hlinkClr xmlns:ahyp="http://schemas.microsoft.com/office/drawing/2018/hyperlinkcolor" val="tx"/>
                    </a:ext>
                  </a:extLst>
                </a:hlinkClick>
              </a:rPr>
              <a:t>Applying Attribution</a:t>
            </a:r>
            <a:r>
              <a:rPr lang="en-US" sz="2499" dirty="0">
                <a:solidFill>
                  <a:srgbClr val="111F26">
                    <a:alpha val="29804"/>
                  </a:srgbClr>
                </a:solidFill>
                <a:latin typeface="Open Sauce 1 Italics"/>
              </a:rPr>
              <a:t> </a:t>
            </a:r>
            <a:r>
              <a:rPr lang="en-US" sz="2499" u="none" strike="noStrike" dirty="0">
                <a:solidFill>
                  <a:srgbClr val="111F26">
                    <a:alpha val="29804"/>
                  </a:srgbClr>
                </a:solidFill>
                <a:latin typeface="Open Sauce 1 Italics"/>
              </a:rPr>
              <a:t>module.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6E1D1"/>
        </a:solidFill>
        <a:effectLst/>
      </p:bgPr>
    </p:bg>
    <p:spTree>
      <p:nvGrpSpPr>
        <p:cNvPr id="1" name=""/>
        <p:cNvGrpSpPr/>
        <p:nvPr/>
      </p:nvGrpSpPr>
      <p:grpSpPr>
        <a:xfrm>
          <a:off x="0" y="0"/>
          <a:ext cx="0" cy="0"/>
          <a:chOff x="0" y="0"/>
          <a:chExt cx="0" cy="0"/>
        </a:xfrm>
      </p:grpSpPr>
      <p:grpSp>
        <p:nvGrpSpPr>
          <p:cNvPr id="2" name="Group 2"/>
          <p:cNvGrpSpPr/>
          <p:nvPr/>
        </p:nvGrpSpPr>
        <p:grpSpPr>
          <a:xfrm>
            <a:off x="228439" y="256228"/>
            <a:ext cx="13475488" cy="485949"/>
            <a:chOff x="0" y="-50569"/>
            <a:chExt cx="17967317" cy="647931"/>
          </a:xfrm>
        </p:grpSpPr>
        <p:sp>
          <p:nvSpPr>
            <p:cNvPr id="3" name="TextBox 3"/>
            <p:cNvSpPr txBox="1"/>
            <p:nvPr/>
          </p:nvSpPr>
          <p:spPr>
            <a:xfrm>
              <a:off x="795561" y="129551"/>
              <a:ext cx="17171756" cy="456142"/>
            </a:xfrm>
            <a:prstGeom prst="rect">
              <a:avLst/>
            </a:prstGeom>
          </p:spPr>
          <p:txBody>
            <a:bodyPr lIns="0" tIns="0" rIns="0" bIns="0" rtlCol="0" anchor="t">
              <a:spAutoFit/>
            </a:bodyPr>
            <a:lstStyle/>
            <a:p>
              <a:pPr algn="l">
                <a:lnSpc>
                  <a:spcPts val="2499"/>
                </a:lnSpc>
              </a:pPr>
              <a:r>
                <a:rPr lang="en-US" sz="2499" dirty="0">
                  <a:solidFill>
                    <a:srgbClr val="111F26">
                      <a:alpha val="29804"/>
                    </a:srgbClr>
                  </a:solidFill>
                  <a:latin typeface="Open Sauce 1 Semi-Bold"/>
                </a:rPr>
                <a:t>LEGAL LANDSCAPE</a:t>
              </a:r>
            </a:p>
          </p:txBody>
        </p:sp>
        <p:grpSp>
          <p:nvGrpSpPr>
            <p:cNvPr id="4" name="Group 4"/>
            <p:cNvGrpSpPr/>
            <p:nvPr/>
          </p:nvGrpSpPr>
          <p:grpSpPr>
            <a:xfrm>
              <a:off x="68613" y="0"/>
              <a:ext cx="589723" cy="597362"/>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63036">
                  <a:alpha val="44706"/>
                </a:srgbClr>
              </a:solidFill>
            </p:spPr>
          </p:sp>
        </p:grpSp>
        <p:sp>
          <p:nvSpPr>
            <p:cNvPr id="6" name="TextBox 6"/>
            <p:cNvSpPr txBox="1"/>
            <p:nvPr/>
          </p:nvSpPr>
          <p:spPr>
            <a:xfrm>
              <a:off x="0" y="-50569"/>
              <a:ext cx="726948" cy="599017"/>
            </a:xfrm>
            <a:prstGeom prst="rect">
              <a:avLst/>
            </a:prstGeom>
          </p:spPr>
          <p:txBody>
            <a:bodyPr lIns="0" tIns="0" rIns="0" bIns="0" rtlCol="0" anchor="t">
              <a:spAutoFit/>
            </a:bodyPr>
            <a:lstStyle/>
            <a:p>
              <a:pPr algn="ctr">
                <a:lnSpc>
                  <a:spcPts val="3924"/>
                </a:lnSpc>
              </a:pPr>
              <a:r>
                <a:rPr lang="en-US" sz="2499">
                  <a:solidFill>
                    <a:srgbClr val="FFFFFF">
                      <a:alpha val="29804"/>
                    </a:srgbClr>
                  </a:solidFill>
                  <a:latin typeface="Open Sauce 1 Heavy"/>
                </a:rPr>
                <a:t>2</a:t>
              </a:r>
            </a:p>
          </p:txBody>
        </p:sp>
      </p:grpSp>
      <p:sp>
        <p:nvSpPr>
          <p:cNvPr id="7" name="Freeform 7"/>
          <p:cNvSpPr/>
          <p:nvPr/>
        </p:nvSpPr>
        <p:spPr>
          <a:xfrm>
            <a:off x="0" y="0"/>
            <a:ext cx="18288000" cy="10287000"/>
          </a:xfrm>
          <a:custGeom>
            <a:avLst/>
            <a:gdLst/>
            <a:ahLst/>
            <a:cxnLst/>
            <a:rect l="l" t="t" r="r" b="b"/>
            <a:pathLst>
              <a:path w="18288000" h="10488930">
                <a:moveTo>
                  <a:pt x="0" y="0"/>
                </a:moveTo>
                <a:lnTo>
                  <a:pt x="18288000" y="0"/>
                </a:lnTo>
                <a:lnTo>
                  <a:pt x="18288000" y="10488930"/>
                </a:lnTo>
                <a:lnTo>
                  <a:pt x="0" y="10488930"/>
                </a:lnTo>
                <a:lnTo>
                  <a:pt x="0" y="0"/>
                </a:lnTo>
                <a:close/>
              </a:path>
            </a:pathLst>
          </a:custGeom>
          <a:blipFill>
            <a:blip r:embed="rId2">
              <a:alphaModFix amt="24000"/>
            </a:blip>
            <a:stretch>
              <a:fillRect t="-62884" r="-69742" b="-34295"/>
            </a:stretch>
          </a:blipFill>
        </p:spPr>
      </p:sp>
      <p:sp>
        <p:nvSpPr>
          <p:cNvPr id="8" name="TextBox 8"/>
          <p:cNvSpPr txBox="1"/>
          <p:nvPr/>
        </p:nvSpPr>
        <p:spPr>
          <a:xfrm>
            <a:off x="1028700" y="1019175"/>
            <a:ext cx="17670451" cy="1076325"/>
          </a:xfrm>
          <a:prstGeom prst="rect">
            <a:avLst/>
          </a:prstGeom>
        </p:spPr>
        <p:txBody>
          <a:bodyPr lIns="0" tIns="0" rIns="0" bIns="0" rtlCol="0" anchor="t">
            <a:spAutoFit/>
          </a:bodyPr>
          <a:lstStyle/>
          <a:p>
            <a:pPr marL="0" lvl="0" indent="0" algn="l">
              <a:lnSpc>
                <a:spcPts val="8400"/>
              </a:lnSpc>
            </a:pPr>
            <a:r>
              <a:rPr lang="en-US" sz="7000">
                <a:solidFill>
                  <a:srgbClr val="263036"/>
                </a:solidFill>
                <a:latin typeface="Open Sauce 1 Heavy"/>
              </a:rPr>
              <a:t>GOVERNMENT ACTION</a:t>
            </a:r>
          </a:p>
        </p:txBody>
      </p:sp>
      <p:sp>
        <p:nvSpPr>
          <p:cNvPr id="9" name="TextBox 9"/>
          <p:cNvSpPr txBox="1"/>
          <p:nvPr/>
        </p:nvSpPr>
        <p:spPr>
          <a:xfrm>
            <a:off x="1028700" y="2569389"/>
            <a:ext cx="4838700" cy="820674"/>
          </a:xfrm>
          <a:prstGeom prst="rect">
            <a:avLst/>
          </a:prstGeom>
        </p:spPr>
        <p:txBody>
          <a:bodyPr wrap="square" lIns="0" tIns="0" rIns="0" bIns="0" rtlCol="0" anchor="t">
            <a:spAutoFit/>
          </a:bodyPr>
          <a:lstStyle/>
          <a:p>
            <a:pPr algn="ctr">
              <a:lnSpc>
                <a:spcPts val="7000"/>
              </a:lnSpc>
            </a:pPr>
            <a:r>
              <a:rPr lang="en-US" sz="5000" dirty="0">
                <a:solidFill>
                  <a:srgbClr val="263036"/>
                </a:solidFill>
                <a:latin typeface="Open Sauce 1 Semi-Bold Italics"/>
              </a:rPr>
              <a:t>Cases involve:</a:t>
            </a:r>
          </a:p>
        </p:txBody>
      </p:sp>
      <p:sp>
        <p:nvSpPr>
          <p:cNvPr id="10" name="TextBox 10"/>
          <p:cNvSpPr txBox="1"/>
          <p:nvPr/>
        </p:nvSpPr>
        <p:spPr>
          <a:xfrm>
            <a:off x="768628" y="4004489"/>
            <a:ext cx="10466796" cy="5351526"/>
          </a:xfrm>
          <a:prstGeom prst="rect">
            <a:avLst/>
          </a:prstGeom>
        </p:spPr>
        <p:txBody>
          <a:bodyPr lIns="0" tIns="0" rIns="0" bIns="0" rtlCol="0" anchor="t">
            <a:spAutoFit/>
          </a:bodyPr>
          <a:lstStyle/>
          <a:p>
            <a:pPr marL="949964" lvl="1" indent="-474982">
              <a:lnSpc>
                <a:spcPts val="5324"/>
              </a:lnSpc>
              <a:buFont typeface="Arial"/>
              <a:buChar char="•"/>
            </a:pPr>
            <a:r>
              <a:rPr lang="en-US" sz="4400">
                <a:solidFill>
                  <a:srgbClr val="263036"/>
                </a:solidFill>
                <a:latin typeface="Open Sauce 1 Semi-Bold"/>
              </a:rPr>
              <a:t>Regulation of greenhouse gas emissions under air pollution laws</a:t>
            </a:r>
          </a:p>
          <a:p>
            <a:pPr>
              <a:lnSpc>
                <a:spcPts val="2520"/>
              </a:lnSpc>
            </a:pPr>
            <a:endParaRPr lang="en-US" sz="4400">
              <a:solidFill>
                <a:srgbClr val="263036"/>
              </a:solidFill>
              <a:latin typeface="Open Sauce 1 Semi-Bold"/>
            </a:endParaRPr>
          </a:p>
          <a:p>
            <a:pPr marL="949964" lvl="1" indent="-474982">
              <a:lnSpc>
                <a:spcPts val="6160"/>
              </a:lnSpc>
              <a:buFont typeface="Arial"/>
              <a:buChar char="•"/>
            </a:pPr>
            <a:r>
              <a:rPr lang="en-US" sz="4400">
                <a:solidFill>
                  <a:srgbClr val="263036"/>
                </a:solidFill>
                <a:latin typeface="Open Sauce 1 Semi-Bold"/>
              </a:rPr>
              <a:t>Environmental impact analyses (EIAs)</a:t>
            </a:r>
          </a:p>
          <a:p>
            <a:pPr>
              <a:lnSpc>
                <a:spcPts val="2520"/>
              </a:lnSpc>
            </a:pPr>
            <a:endParaRPr lang="en-US" sz="4400">
              <a:solidFill>
                <a:srgbClr val="263036"/>
              </a:solidFill>
              <a:latin typeface="Open Sauce 1 Semi-Bold"/>
            </a:endParaRPr>
          </a:p>
          <a:p>
            <a:pPr marL="949964" lvl="1" indent="-474982">
              <a:lnSpc>
                <a:spcPts val="6160"/>
              </a:lnSpc>
              <a:buFont typeface="Arial"/>
              <a:buChar char="•"/>
            </a:pPr>
            <a:r>
              <a:rPr lang="en-US" sz="4400">
                <a:solidFill>
                  <a:srgbClr val="263036"/>
                </a:solidFill>
                <a:latin typeface="Open Sauce 1 Semi-Bold"/>
              </a:rPr>
              <a:t>Permitting</a:t>
            </a:r>
          </a:p>
          <a:p>
            <a:pPr>
              <a:lnSpc>
                <a:spcPts val="2520"/>
              </a:lnSpc>
            </a:pPr>
            <a:endParaRPr lang="en-US" sz="4400">
              <a:solidFill>
                <a:srgbClr val="263036"/>
              </a:solidFill>
              <a:latin typeface="Open Sauce 1 Semi-Bold"/>
            </a:endParaRPr>
          </a:p>
          <a:p>
            <a:pPr marL="949964" lvl="1" indent="-474982">
              <a:lnSpc>
                <a:spcPts val="6160"/>
              </a:lnSpc>
              <a:buFont typeface="Arial"/>
              <a:buChar char="•"/>
            </a:pPr>
            <a:r>
              <a:rPr lang="en-US" sz="4400">
                <a:solidFill>
                  <a:srgbClr val="263036"/>
                </a:solidFill>
                <a:latin typeface="Open Sauce 1 Semi-Bold"/>
              </a:rPr>
              <a:t>Land use decisions</a:t>
            </a:r>
          </a:p>
        </p:txBody>
      </p:sp>
      <p:sp>
        <p:nvSpPr>
          <p:cNvPr id="11" name="TextBox 11"/>
          <p:cNvSpPr txBox="1"/>
          <p:nvPr/>
        </p:nvSpPr>
        <p:spPr>
          <a:xfrm>
            <a:off x="10751217" y="310203"/>
            <a:ext cx="7256883" cy="391133"/>
          </a:xfrm>
          <a:prstGeom prst="rect">
            <a:avLst/>
          </a:prstGeom>
        </p:spPr>
        <p:txBody>
          <a:bodyPr wrap="square" lIns="0" tIns="0" rIns="0" bIns="0" rtlCol="0" anchor="t">
            <a:spAutoFit/>
          </a:bodyPr>
          <a:lstStyle/>
          <a:p>
            <a:pPr marL="0" lvl="0" indent="0" algn="ctr">
              <a:lnSpc>
                <a:spcPts val="3250"/>
              </a:lnSpc>
              <a:spcBef>
                <a:spcPct val="0"/>
              </a:spcBef>
            </a:pPr>
            <a:r>
              <a:rPr lang="en-US" sz="2500" u="none" strike="noStrike" dirty="0">
                <a:solidFill>
                  <a:srgbClr val="111F26">
                    <a:alpha val="29804"/>
                  </a:srgbClr>
                </a:solidFill>
                <a:latin typeface="Open Sauce 1 Italics"/>
              </a:rPr>
              <a:t>For more, </a:t>
            </a:r>
            <a:r>
              <a:rPr lang="en-US" sz="2500" dirty="0">
                <a:solidFill>
                  <a:srgbClr val="111F26">
                    <a:alpha val="29804"/>
                  </a:srgbClr>
                </a:solidFill>
                <a:latin typeface="Open Sauce 1 Italics"/>
              </a:rPr>
              <a:t>see the </a:t>
            </a:r>
            <a:r>
              <a:rPr lang="en-US" sz="2500" dirty="0">
                <a:solidFill>
                  <a:srgbClr val="111F26">
                    <a:alpha val="29804"/>
                  </a:srgbClr>
                </a:solidFill>
                <a:latin typeface="Open Sauce 1 Italics"/>
                <a:hlinkClick r:id="rId3" tooltip="https://cjp.eli.org/curriculum/government-action-and-climate-science">
                  <a:extLst>
                    <a:ext uri="{A12FA001-AC4F-418D-AE19-62706E023703}">
                      <ahyp:hlinkClr xmlns:ahyp="http://schemas.microsoft.com/office/drawing/2018/hyperlinkcolor" val="tx"/>
                    </a:ext>
                  </a:extLst>
                </a:hlinkClick>
              </a:rPr>
              <a:t>Government Action</a:t>
            </a:r>
            <a:r>
              <a:rPr lang="en-US" sz="2500" dirty="0">
                <a:solidFill>
                  <a:srgbClr val="111F26">
                    <a:alpha val="29804"/>
                  </a:srgbClr>
                </a:solidFill>
                <a:latin typeface="Open Sauce 1 Italics"/>
              </a:rPr>
              <a:t> </a:t>
            </a:r>
            <a:r>
              <a:rPr lang="en-US" sz="2500" u="none" strike="noStrike" dirty="0">
                <a:solidFill>
                  <a:srgbClr val="111F26">
                    <a:alpha val="29804"/>
                  </a:srgbClr>
                </a:solidFill>
                <a:latin typeface="Open Sauce 1 Italics"/>
              </a:rPr>
              <a:t>module.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6E1D1"/>
        </a:solid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29980CAE-CBC6-7CBA-E4F4-68968A611A8F}"/>
              </a:ext>
            </a:extLst>
          </p:cNvPr>
          <p:cNvSpPr/>
          <p:nvPr/>
        </p:nvSpPr>
        <p:spPr>
          <a:xfrm>
            <a:off x="1447800" y="8201025"/>
            <a:ext cx="9906000" cy="1438275"/>
          </a:xfrm>
          <a:prstGeom prst="roundRect">
            <a:avLst/>
          </a:prstGeom>
          <a:solidFill>
            <a:srgbClr val="263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228439" y="256228"/>
            <a:ext cx="13438811" cy="485949"/>
            <a:chOff x="0" y="-50569"/>
            <a:chExt cx="17918415" cy="647931"/>
          </a:xfrm>
        </p:grpSpPr>
        <p:sp>
          <p:nvSpPr>
            <p:cNvPr id="3" name="TextBox 3"/>
            <p:cNvSpPr txBox="1"/>
            <p:nvPr/>
          </p:nvSpPr>
          <p:spPr>
            <a:xfrm>
              <a:off x="746659" y="141220"/>
              <a:ext cx="17171756" cy="456142"/>
            </a:xfrm>
            <a:prstGeom prst="rect">
              <a:avLst/>
            </a:prstGeom>
          </p:spPr>
          <p:txBody>
            <a:bodyPr lIns="0" tIns="0" rIns="0" bIns="0" rtlCol="0" anchor="t">
              <a:spAutoFit/>
            </a:bodyPr>
            <a:lstStyle/>
            <a:p>
              <a:pPr algn="l">
                <a:lnSpc>
                  <a:spcPts val="2499"/>
                </a:lnSpc>
              </a:pPr>
              <a:r>
                <a:rPr lang="en-US" sz="2499" dirty="0">
                  <a:solidFill>
                    <a:srgbClr val="111F26">
                      <a:alpha val="29804"/>
                    </a:srgbClr>
                  </a:solidFill>
                  <a:latin typeface="Open Sauce 1 Semi-Bold"/>
                </a:rPr>
                <a:t>LEGAL LANDSCAPE</a:t>
              </a:r>
            </a:p>
          </p:txBody>
        </p:sp>
        <p:grpSp>
          <p:nvGrpSpPr>
            <p:cNvPr id="4" name="Group 4"/>
            <p:cNvGrpSpPr/>
            <p:nvPr/>
          </p:nvGrpSpPr>
          <p:grpSpPr>
            <a:xfrm>
              <a:off x="68613" y="0"/>
              <a:ext cx="589723" cy="597362"/>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63036">
                  <a:alpha val="44706"/>
                </a:srgbClr>
              </a:solidFill>
            </p:spPr>
          </p:sp>
        </p:grpSp>
        <p:sp>
          <p:nvSpPr>
            <p:cNvPr id="6" name="TextBox 6"/>
            <p:cNvSpPr txBox="1"/>
            <p:nvPr/>
          </p:nvSpPr>
          <p:spPr>
            <a:xfrm>
              <a:off x="0" y="-50569"/>
              <a:ext cx="726948" cy="599017"/>
            </a:xfrm>
            <a:prstGeom prst="rect">
              <a:avLst/>
            </a:prstGeom>
          </p:spPr>
          <p:txBody>
            <a:bodyPr lIns="0" tIns="0" rIns="0" bIns="0" rtlCol="0" anchor="t">
              <a:spAutoFit/>
            </a:bodyPr>
            <a:lstStyle/>
            <a:p>
              <a:pPr algn="ctr">
                <a:lnSpc>
                  <a:spcPts val="3924"/>
                </a:lnSpc>
              </a:pPr>
              <a:r>
                <a:rPr lang="en-US" sz="2499">
                  <a:solidFill>
                    <a:srgbClr val="FFFFFF">
                      <a:alpha val="29804"/>
                    </a:srgbClr>
                  </a:solidFill>
                  <a:latin typeface="Open Sauce 1 Heavy"/>
                </a:rPr>
                <a:t>2</a:t>
              </a:r>
            </a:p>
          </p:txBody>
        </p:sp>
      </p:grpSp>
      <p:sp>
        <p:nvSpPr>
          <p:cNvPr id="7" name="Freeform 7"/>
          <p:cNvSpPr/>
          <p:nvPr/>
        </p:nvSpPr>
        <p:spPr>
          <a:xfrm>
            <a:off x="14558220" y="0"/>
            <a:ext cx="3729780" cy="10287000"/>
          </a:xfrm>
          <a:custGeom>
            <a:avLst/>
            <a:gdLst/>
            <a:ahLst/>
            <a:cxnLst/>
            <a:rect l="l" t="t" r="r" b="b"/>
            <a:pathLst>
              <a:path w="3729780" h="10287000">
                <a:moveTo>
                  <a:pt x="0" y="0"/>
                </a:moveTo>
                <a:lnTo>
                  <a:pt x="3729780" y="0"/>
                </a:lnTo>
                <a:lnTo>
                  <a:pt x="3729780" y="10287000"/>
                </a:lnTo>
                <a:lnTo>
                  <a:pt x="0" y="10287000"/>
                </a:lnTo>
                <a:lnTo>
                  <a:pt x="0" y="0"/>
                </a:lnTo>
                <a:close/>
              </a:path>
            </a:pathLst>
          </a:custGeom>
          <a:blipFill>
            <a:blip r:embed="rId2">
              <a:alphaModFix amt="27000"/>
            </a:blip>
            <a:stretch>
              <a:fillRect l="-209789" r="-104179"/>
            </a:stretch>
          </a:blipFill>
        </p:spPr>
      </p:sp>
      <p:sp>
        <p:nvSpPr>
          <p:cNvPr id="8" name="TextBox 8"/>
          <p:cNvSpPr txBox="1"/>
          <p:nvPr/>
        </p:nvSpPr>
        <p:spPr>
          <a:xfrm>
            <a:off x="1028700" y="1019175"/>
            <a:ext cx="17670451" cy="1076325"/>
          </a:xfrm>
          <a:prstGeom prst="rect">
            <a:avLst/>
          </a:prstGeom>
        </p:spPr>
        <p:txBody>
          <a:bodyPr lIns="0" tIns="0" rIns="0" bIns="0" rtlCol="0" anchor="t">
            <a:spAutoFit/>
          </a:bodyPr>
          <a:lstStyle/>
          <a:p>
            <a:pPr marL="0" lvl="0" indent="0" algn="l">
              <a:lnSpc>
                <a:spcPts val="8400"/>
              </a:lnSpc>
            </a:pPr>
            <a:r>
              <a:rPr lang="en-US" sz="7000">
                <a:solidFill>
                  <a:srgbClr val="263036"/>
                </a:solidFill>
                <a:latin typeface="Open Sauce 1 Heavy"/>
              </a:rPr>
              <a:t>GOVERNMENT ACTION</a:t>
            </a:r>
          </a:p>
        </p:txBody>
      </p:sp>
      <p:sp>
        <p:nvSpPr>
          <p:cNvPr id="9" name="TextBox 9"/>
          <p:cNvSpPr txBox="1"/>
          <p:nvPr/>
        </p:nvSpPr>
        <p:spPr>
          <a:xfrm>
            <a:off x="1028700" y="3267075"/>
            <a:ext cx="13529520" cy="4457700"/>
          </a:xfrm>
          <a:prstGeom prst="rect">
            <a:avLst/>
          </a:prstGeom>
        </p:spPr>
        <p:txBody>
          <a:bodyPr lIns="0" tIns="0" rIns="0" bIns="0" rtlCol="0" anchor="t">
            <a:spAutoFit/>
          </a:bodyPr>
          <a:lstStyle/>
          <a:p>
            <a:pPr marL="647700" lvl="1" indent="-323850">
              <a:lnSpc>
                <a:spcPts val="3900"/>
              </a:lnSpc>
              <a:buFont typeface="Arial"/>
              <a:buChar char="•"/>
            </a:pPr>
            <a:r>
              <a:rPr lang="en-US" sz="3000" dirty="0">
                <a:solidFill>
                  <a:srgbClr val="263036"/>
                </a:solidFill>
                <a:latin typeface="Open Sauce SemiBold"/>
              </a:rPr>
              <a:t>The same general principles that apply in NEPA reviews typically apply to states with robust EIA frameworks as well.</a:t>
            </a:r>
          </a:p>
          <a:p>
            <a:pPr>
              <a:lnSpc>
                <a:spcPts val="3900"/>
              </a:lnSpc>
            </a:pPr>
            <a:endParaRPr lang="en-US" sz="3000" dirty="0">
              <a:solidFill>
                <a:srgbClr val="263036"/>
              </a:solidFill>
              <a:latin typeface="Open Sauce SemiBold"/>
            </a:endParaRPr>
          </a:p>
          <a:p>
            <a:pPr marL="647700" lvl="1" indent="-323850">
              <a:lnSpc>
                <a:spcPts val="3900"/>
              </a:lnSpc>
              <a:buFont typeface="Arial"/>
              <a:buChar char="•"/>
            </a:pPr>
            <a:r>
              <a:rPr lang="en-US" sz="3000" dirty="0">
                <a:solidFill>
                  <a:srgbClr val="263036"/>
                </a:solidFill>
                <a:latin typeface="Open Sauce SemiBold"/>
              </a:rPr>
              <a:t>Some states have also introduced more targeted regulations or guidance on the consideration of GHG emissions and climate change impacts under their EIA laws.</a:t>
            </a:r>
          </a:p>
          <a:p>
            <a:pPr>
              <a:lnSpc>
                <a:spcPts val="3900"/>
              </a:lnSpc>
            </a:pPr>
            <a:endParaRPr lang="en-US" sz="3000" dirty="0">
              <a:solidFill>
                <a:srgbClr val="263036"/>
              </a:solidFill>
              <a:latin typeface="Open Sauce SemiBold"/>
            </a:endParaRPr>
          </a:p>
          <a:p>
            <a:pPr marL="647700" lvl="1" indent="-323850">
              <a:lnSpc>
                <a:spcPts val="3900"/>
              </a:lnSpc>
              <a:buFont typeface="Arial"/>
              <a:buChar char="•"/>
            </a:pPr>
            <a:r>
              <a:rPr lang="en-US" sz="3000" dirty="0">
                <a:solidFill>
                  <a:srgbClr val="263036"/>
                </a:solidFill>
                <a:latin typeface="Open Sauce SemiBold"/>
              </a:rPr>
              <a:t>California, New York, and Massachusetts require disclosure of direct and indirect GHG emissions from proposals undergoing EIAs.</a:t>
            </a:r>
          </a:p>
        </p:txBody>
      </p:sp>
      <p:sp>
        <p:nvSpPr>
          <p:cNvPr id="10" name="TextBox 10"/>
          <p:cNvSpPr txBox="1"/>
          <p:nvPr/>
        </p:nvSpPr>
        <p:spPr>
          <a:xfrm>
            <a:off x="10035306" y="275105"/>
            <a:ext cx="7943704" cy="769441"/>
          </a:xfrm>
          <a:prstGeom prst="rect">
            <a:avLst/>
          </a:prstGeom>
        </p:spPr>
        <p:txBody>
          <a:bodyPr lIns="0" tIns="0" rIns="0" bIns="0" rtlCol="0" anchor="t">
            <a:spAutoFit/>
          </a:bodyPr>
          <a:lstStyle/>
          <a:p>
            <a:pPr marL="0" lvl="0" indent="0" algn="ctr">
              <a:spcBef>
                <a:spcPct val="0"/>
              </a:spcBef>
            </a:pPr>
            <a:r>
              <a:rPr lang="en-US" sz="2500" u="none" strike="noStrike" dirty="0">
                <a:solidFill>
                  <a:srgbClr val="111F26">
                    <a:alpha val="29804"/>
                  </a:srgbClr>
                </a:solidFill>
                <a:latin typeface="Open Sauce 1 Italics"/>
              </a:rPr>
              <a:t>For more, see </a:t>
            </a:r>
            <a:r>
              <a:rPr lang="en-US" sz="2500" dirty="0">
                <a:solidFill>
                  <a:srgbClr val="111F26">
                    <a:alpha val="29804"/>
                  </a:srgbClr>
                </a:solidFill>
                <a:latin typeface="Open Sauce 1 Italics"/>
              </a:rPr>
              <a:t>the </a:t>
            </a:r>
            <a:r>
              <a:rPr lang="en-US" sz="2500" dirty="0">
                <a:solidFill>
                  <a:srgbClr val="111F26">
                    <a:alpha val="29804"/>
                  </a:srgbClr>
                </a:solidFill>
                <a:latin typeface="Open Sauce 1 Italics"/>
                <a:hlinkClick r:id="rId3" tooltip="https://cjp.eli.org/curriculum/government-action-and-climate-science">
                  <a:extLst>
                    <a:ext uri="{A12FA001-AC4F-418D-AE19-62706E023703}">
                      <ahyp:hlinkClr xmlns:ahyp="http://schemas.microsoft.com/office/drawing/2018/hyperlinkcolor" val="tx"/>
                    </a:ext>
                  </a:extLst>
                </a:hlinkClick>
              </a:rPr>
              <a:t>Government Action</a:t>
            </a:r>
            <a:r>
              <a:rPr lang="en-US" sz="2500" dirty="0">
                <a:solidFill>
                  <a:srgbClr val="111F26">
                    <a:alpha val="29804"/>
                  </a:srgbClr>
                </a:solidFill>
                <a:latin typeface="Open Sauce 1 Italics"/>
              </a:rPr>
              <a:t> module and the </a:t>
            </a:r>
            <a:r>
              <a:rPr lang="en-US" sz="2500" dirty="0">
                <a:solidFill>
                  <a:srgbClr val="111F26">
                    <a:alpha val="29804"/>
                  </a:srgbClr>
                </a:solidFill>
                <a:latin typeface="Open Sauce 1 Italics"/>
                <a:hlinkClick r:id="rId4" tooltip="https://ceq.doe.gov/laws-regulations/states.html">
                  <a:extLst>
                    <a:ext uri="{A12FA001-AC4F-418D-AE19-62706E023703}">
                      <ahyp:hlinkClr xmlns:ahyp="http://schemas.microsoft.com/office/drawing/2018/hyperlinkcolor" val="tx"/>
                    </a:ext>
                  </a:extLst>
                </a:hlinkClick>
              </a:rPr>
              <a:t>NEPA module on States and Local Jurisdictions</a:t>
            </a:r>
            <a:r>
              <a:rPr lang="en-US" sz="2500" u="none" strike="noStrike" dirty="0">
                <a:solidFill>
                  <a:srgbClr val="111F26">
                    <a:alpha val="29804"/>
                  </a:srgbClr>
                </a:solidFill>
                <a:latin typeface="Open Sauce 1 Italics"/>
              </a:rPr>
              <a:t>.</a:t>
            </a:r>
          </a:p>
        </p:txBody>
      </p:sp>
      <p:sp>
        <p:nvSpPr>
          <p:cNvPr id="11" name="TextBox 11"/>
          <p:cNvSpPr txBox="1"/>
          <p:nvPr/>
        </p:nvSpPr>
        <p:spPr>
          <a:xfrm>
            <a:off x="1028700" y="2085975"/>
            <a:ext cx="18013212" cy="704850"/>
          </a:xfrm>
          <a:prstGeom prst="rect">
            <a:avLst/>
          </a:prstGeom>
        </p:spPr>
        <p:txBody>
          <a:bodyPr lIns="0" tIns="0" rIns="0" bIns="0" rtlCol="0" anchor="t">
            <a:spAutoFit/>
          </a:bodyPr>
          <a:lstStyle/>
          <a:p>
            <a:pPr>
              <a:lnSpc>
                <a:spcPts val="5519"/>
              </a:lnSpc>
            </a:pPr>
            <a:r>
              <a:rPr lang="en-US" sz="4599">
                <a:solidFill>
                  <a:srgbClr val="263036"/>
                </a:solidFill>
                <a:latin typeface="Open Sauce SemiBold Bold Italics"/>
              </a:rPr>
              <a:t>STATE IMPACT ASSESSMENT HIGHLIGHT</a:t>
            </a:r>
          </a:p>
        </p:txBody>
      </p:sp>
      <p:sp>
        <p:nvSpPr>
          <p:cNvPr id="12" name="TextBox 12"/>
          <p:cNvSpPr txBox="1"/>
          <p:nvPr/>
        </p:nvSpPr>
        <p:spPr>
          <a:xfrm>
            <a:off x="1600200" y="8351837"/>
            <a:ext cx="11609098" cy="1136650"/>
          </a:xfrm>
          <a:prstGeom prst="rect">
            <a:avLst/>
          </a:prstGeom>
        </p:spPr>
        <p:txBody>
          <a:bodyPr lIns="0" tIns="0" rIns="0" bIns="0" rtlCol="0" anchor="t">
            <a:spAutoFit/>
          </a:bodyPr>
          <a:lstStyle/>
          <a:p>
            <a:pPr>
              <a:lnSpc>
                <a:spcPts val="4549"/>
              </a:lnSpc>
            </a:pPr>
            <a:r>
              <a:rPr lang="en-US" sz="3499" u="sng" dirty="0">
                <a:solidFill>
                  <a:srgbClr val="D6E1D1"/>
                </a:solidFill>
                <a:latin typeface="Open Sauce SemiBold Bold Italics"/>
                <a:hlinkClick r:id="rId5" tooltip="https://climatecasechart.com/case/center-for-biological-diversity-v-california-department-of-parks-recreation/">
                  <a:extLst>
                    <a:ext uri="{A12FA001-AC4F-418D-AE19-62706E023703}">
                      <ahyp:hlinkClr xmlns:ahyp="http://schemas.microsoft.com/office/drawing/2018/hyperlinkcolor" val="tx"/>
                    </a:ext>
                  </a:extLst>
                </a:hlinkClick>
              </a:rPr>
              <a:t>Center for Biological Diversity v. California Department of Parks &amp; Recreation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6E1D1"/>
        </a:solidFill>
        <a:effectLst/>
      </p:bgPr>
    </p:bg>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B17E4824-84AB-7AC0-EC7D-D479D1C0C859}"/>
              </a:ext>
            </a:extLst>
          </p:cNvPr>
          <p:cNvSpPr/>
          <p:nvPr/>
        </p:nvSpPr>
        <p:spPr>
          <a:xfrm>
            <a:off x="11288812" y="2864651"/>
            <a:ext cx="3839934" cy="706275"/>
          </a:xfrm>
          <a:prstGeom prst="roundRect">
            <a:avLst/>
          </a:prstGeom>
          <a:solidFill>
            <a:srgbClr val="263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7"/>
          <p:cNvGrpSpPr/>
          <p:nvPr/>
        </p:nvGrpSpPr>
        <p:grpSpPr>
          <a:xfrm>
            <a:off x="9453690" y="2632475"/>
            <a:ext cx="7581201" cy="3818803"/>
            <a:chOff x="0" y="0"/>
            <a:chExt cx="1996695" cy="1005775"/>
          </a:xfrm>
        </p:grpSpPr>
        <p:sp>
          <p:nvSpPr>
            <p:cNvPr id="18" name="Freeform 18"/>
            <p:cNvSpPr/>
            <p:nvPr/>
          </p:nvSpPr>
          <p:spPr>
            <a:xfrm>
              <a:off x="0" y="0"/>
              <a:ext cx="1996695" cy="1005775"/>
            </a:xfrm>
            <a:custGeom>
              <a:avLst/>
              <a:gdLst/>
              <a:ahLst/>
              <a:cxnLst/>
              <a:rect l="l" t="t" r="r" b="b"/>
              <a:pathLst>
                <a:path w="1996695" h="1005775">
                  <a:moveTo>
                    <a:pt x="52081" y="0"/>
                  </a:moveTo>
                  <a:lnTo>
                    <a:pt x="1944614" y="0"/>
                  </a:lnTo>
                  <a:cubicBezTo>
                    <a:pt x="1973377" y="0"/>
                    <a:pt x="1996695" y="23318"/>
                    <a:pt x="1996695" y="52081"/>
                  </a:cubicBezTo>
                  <a:lnTo>
                    <a:pt x="1996695" y="953694"/>
                  </a:lnTo>
                  <a:cubicBezTo>
                    <a:pt x="1996695" y="982458"/>
                    <a:pt x="1973377" y="1005775"/>
                    <a:pt x="1944614" y="1005775"/>
                  </a:cubicBezTo>
                  <a:lnTo>
                    <a:pt x="52081" y="1005775"/>
                  </a:lnTo>
                  <a:cubicBezTo>
                    <a:pt x="23318" y="1005775"/>
                    <a:pt x="0" y="982458"/>
                    <a:pt x="0" y="953694"/>
                  </a:cubicBezTo>
                  <a:lnTo>
                    <a:pt x="0" y="52081"/>
                  </a:lnTo>
                  <a:cubicBezTo>
                    <a:pt x="0" y="23318"/>
                    <a:pt x="23318" y="0"/>
                    <a:pt x="52081" y="0"/>
                  </a:cubicBezTo>
                  <a:close/>
                </a:path>
              </a:pathLst>
            </a:custGeom>
            <a:solidFill>
              <a:srgbClr val="000000">
                <a:alpha val="0"/>
              </a:srgbClr>
            </a:solidFill>
            <a:ln w="57150" cap="rnd">
              <a:solidFill>
                <a:srgbClr val="263036"/>
              </a:solidFill>
              <a:prstDash val="solid"/>
              <a:round/>
            </a:ln>
          </p:spPr>
          <p:txBody>
            <a:bodyPr/>
            <a:lstStyle/>
            <a:p>
              <a:endParaRPr lang="en-US" dirty="0"/>
            </a:p>
          </p:txBody>
        </p:sp>
        <p:sp>
          <p:nvSpPr>
            <p:cNvPr id="19" name="TextBox 19"/>
            <p:cNvSpPr txBox="1"/>
            <p:nvPr/>
          </p:nvSpPr>
          <p:spPr>
            <a:xfrm>
              <a:off x="0" y="47625"/>
              <a:ext cx="1996695" cy="958150"/>
            </a:xfrm>
            <a:prstGeom prst="rect">
              <a:avLst/>
            </a:prstGeom>
          </p:spPr>
          <p:txBody>
            <a:bodyPr lIns="50800" tIns="50800" rIns="50800" bIns="50800" rtlCol="0" anchor="ctr"/>
            <a:lstStyle/>
            <a:p>
              <a:pPr algn="ctr">
                <a:lnSpc>
                  <a:spcPts val="2499"/>
                </a:lnSpc>
              </a:pPr>
              <a:endParaRPr/>
            </a:p>
          </p:txBody>
        </p:sp>
      </p:grpSp>
      <p:sp>
        <p:nvSpPr>
          <p:cNvPr id="21" name="Rectangle: Rounded Corners 20">
            <a:extLst>
              <a:ext uri="{FF2B5EF4-FFF2-40B4-BE49-F238E27FC236}">
                <a16:creationId xmlns:a16="http://schemas.microsoft.com/office/drawing/2014/main" id="{F3764152-6543-0A45-ED09-6ACA6D6BDDAF}"/>
              </a:ext>
            </a:extLst>
          </p:cNvPr>
          <p:cNvSpPr/>
          <p:nvPr/>
        </p:nvSpPr>
        <p:spPr>
          <a:xfrm>
            <a:off x="2847393" y="2864652"/>
            <a:ext cx="4696407" cy="706275"/>
          </a:xfrm>
          <a:prstGeom prst="roundRect">
            <a:avLst/>
          </a:prstGeom>
          <a:solidFill>
            <a:srgbClr val="263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228439" y="256228"/>
            <a:ext cx="13462236" cy="485949"/>
            <a:chOff x="0" y="-50569"/>
            <a:chExt cx="17949648" cy="647931"/>
          </a:xfrm>
        </p:grpSpPr>
        <p:sp>
          <p:nvSpPr>
            <p:cNvPr id="3" name="TextBox 3"/>
            <p:cNvSpPr txBox="1"/>
            <p:nvPr/>
          </p:nvSpPr>
          <p:spPr>
            <a:xfrm>
              <a:off x="777892" y="119937"/>
              <a:ext cx="17171756" cy="456142"/>
            </a:xfrm>
            <a:prstGeom prst="rect">
              <a:avLst/>
            </a:prstGeom>
          </p:spPr>
          <p:txBody>
            <a:bodyPr lIns="0" tIns="0" rIns="0" bIns="0" rtlCol="0" anchor="t">
              <a:spAutoFit/>
            </a:bodyPr>
            <a:lstStyle/>
            <a:p>
              <a:pPr algn="l">
                <a:lnSpc>
                  <a:spcPts val="2499"/>
                </a:lnSpc>
              </a:pPr>
              <a:r>
                <a:rPr lang="en-US" sz="2499" dirty="0">
                  <a:solidFill>
                    <a:srgbClr val="111F26">
                      <a:alpha val="29804"/>
                    </a:srgbClr>
                  </a:solidFill>
                  <a:latin typeface="Open Sauce 1 Semi-Bold"/>
                </a:rPr>
                <a:t>LEGAL LANDSCAPE</a:t>
              </a:r>
            </a:p>
          </p:txBody>
        </p:sp>
        <p:grpSp>
          <p:nvGrpSpPr>
            <p:cNvPr id="4" name="Group 4"/>
            <p:cNvGrpSpPr/>
            <p:nvPr/>
          </p:nvGrpSpPr>
          <p:grpSpPr>
            <a:xfrm>
              <a:off x="68613" y="0"/>
              <a:ext cx="589723" cy="597362"/>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63036">
                  <a:alpha val="44706"/>
                </a:srgbClr>
              </a:solidFill>
            </p:spPr>
          </p:sp>
        </p:grpSp>
        <p:sp>
          <p:nvSpPr>
            <p:cNvPr id="6" name="TextBox 6"/>
            <p:cNvSpPr txBox="1"/>
            <p:nvPr/>
          </p:nvSpPr>
          <p:spPr>
            <a:xfrm>
              <a:off x="0" y="-50569"/>
              <a:ext cx="726948" cy="599017"/>
            </a:xfrm>
            <a:prstGeom prst="rect">
              <a:avLst/>
            </a:prstGeom>
          </p:spPr>
          <p:txBody>
            <a:bodyPr lIns="0" tIns="0" rIns="0" bIns="0" rtlCol="0" anchor="t">
              <a:spAutoFit/>
            </a:bodyPr>
            <a:lstStyle/>
            <a:p>
              <a:pPr algn="ctr">
                <a:lnSpc>
                  <a:spcPts val="3924"/>
                </a:lnSpc>
              </a:pPr>
              <a:r>
                <a:rPr lang="en-US" sz="2499">
                  <a:solidFill>
                    <a:srgbClr val="FFFFFF">
                      <a:alpha val="29804"/>
                    </a:srgbClr>
                  </a:solidFill>
                  <a:latin typeface="Open Sauce 1 Heavy"/>
                </a:rPr>
                <a:t>2</a:t>
              </a:r>
            </a:p>
          </p:txBody>
        </p:sp>
      </p:grpSp>
      <p:grpSp>
        <p:nvGrpSpPr>
          <p:cNvPr id="7" name="Group 7"/>
          <p:cNvGrpSpPr/>
          <p:nvPr/>
        </p:nvGrpSpPr>
        <p:grpSpPr>
          <a:xfrm>
            <a:off x="1301871" y="1392327"/>
            <a:ext cx="7632277" cy="5056919"/>
            <a:chOff x="0" y="47625"/>
            <a:chExt cx="2010147" cy="1331863"/>
          </a:xfrm>
        </p:grpSpPr>
        <p:sp>
          <p:nvSpPr>
            <p:cNvPr id="8" name="Freeform 8"/>
            <p:cNvSpPr/>
            <p:nvPr/>
          </p:nvSpPr>
          <p:spPr>
            <a:xfrm>
              <a:off x="13452" y="373713"/>
              <a:ext cx="1996695" cy="1005775"/>
            </a:xfrm>
            <a:custGeom>
              <a:avLst/>
              <a:gdLst/>
              <a:ahLst/>
              <a:cxnLst/>
              <a:rect l="l" t="t" r="r" b="b"/>
              <a:pathLst>
                <a:path w="1996695" h="1005775">
                  <a:moveTo>
                    <a:pt x="52081" y="0"/>
                  </a:moveTo>
                  <a:lnTo>
                    <a:pt x="1944614" y="0"/>
                  </a:lnTo>
                  <a:cubicBezTo>
                    <a:pt x="1973377" y="0"/>
                    <a:pt x="1996695" y="23318"/>
                    <a:pt x="1996695" y="52081"/>
                  </a:cubicBezTo>
                  <a:lnTo>
                    <a:pt x="1996695" y="953694"/>
                  </a:lnTo>
                  <a:cubicBezTo>
                    <a:pt x="1996695" y="982458"/>
                    <a:pt x="1973377" y="1005775"/>
                    <a:pt x="1944614" y="1005775"/>
                  </a:cubicBezTo>
                  <a:lnTo>
                    <a:pt x="52081" y="1005775"/>
                  </a:lnTo>
                  <a:cubicBezTo>
                    <a:pt x="23318" y="1005775"/>
                    <a:pt x="0" y="982458"/>
                    <a:pt x="0" y="953694"/>
                  </a:cubicBezTo>
                  <a:lnTo>
                    <a:pt x="0" y="52081"/>
                  </a:lnTo>
                  <a:cubicBezTo>
                    <a:pt x="0" y="23318"/>
                    <a:pt x="23318" y="0"/>
                    <a:pt x="52081" y="0"/>
                  </a:cubicBezTo>
                  <a:close/>
                </a:path>
              </a:pathLst>
            </a:custGeom>
            <a:solidFill>
              <a:srgbClr val="000000">
                <a:alpha val="0"/>
              </a:srgbClr>
            </a:solidFill>
            <a:ln w="57150" cap="rnd">
              <a:solidFill>
                <a:srgbClr val="263036"/>
              </a:solidFill>
              <a:prstDash val="solid"/>
              <a:round/>
            </a:ln>
          </p:spPr>
          <p:txBody>
            <a:bodyPr/>
            <a:lstStyle/>
            <a:p>
              <a:endParaRPr lang="en-US" dirty="0"/>
            </a:p>
          </p:txBody>
        </p:sp>
        <p:sp>
          <p:nvSpPr>
            <p:cNvPr id="9" name="TextBox 9"/>
            <p:cNvSpPr txBox="1"/>
            <p:nvPr/>
          </p:nvSpPr>
          <p:spPr>
            <a:xfrm>
              <a:off x="0" y="47625"/>
              <a:ext cx="1996695" cy="958150"/>
            </a:xfrm>
            <a:prstGeom prst="rect">
              <a:avLst/>
            </a:prstGeom>
          </p:spPr>
          <p:txBody>
            <a:bodyPr lIns="50800" tIns="50800" rIns="50800" bIns="50800" rtlCol="0" anchor="ctr"/>
            <a:lstStyle/>
            <a:p>
              <a:pPr algn="ctr">
                <a:lnSpc>
                  <a:spcPts val="2499"/>
                </a:lnSpc>
              </a:pPr>
              <a:endParaRPr/>
            </a:p>
          </p:txBody>
        </p:sp>
      </p:grpSp>
      <p:sp>
        <p:nvSpPr>
          <p:cNvPr id="10" name="TextBox 10"/>
          <p:cNvSpPr txBox="1"/>
          <p:nvPr/>
        </p:nvSpPr>
        <p:spPr>
          <a:xfrm>
            <a:off x="1028700" y="1019175"/>
            <a:ext cx="17670451" cy="1076325"/>
          </a:xfrm>
          <a:prstGeom prst="rect">
            <a:avLst/>
          </a:prstGeom>
        </p:spPr>
        <p:txBody>
          <a:bodyPr lIns="0" tIns="0" rIns="0" bIns="0" rtlCol="0" anchor="t">
            <a:spAutoFit/>
          </a:bodyPr>
          <a:lstStyle/>
          <a:p>
            <a:pPr marL="0" lvl="0" indent="0" algn="l">
              <a:lnSpc>
                <a:spcPts val="8400"/>
              </a:lnSpc>
            </a:pPr>
            <a:r>
              <a:rPr lang="en-US" sz="7000" dirty="0">
                <a:solidFill>
                  <a:srgbClr val="263036"/>
                </a:solidFill>
                <a:latin typeface="Open Sauce 1 Heavy"/>
              </a:rPr>
              <a:t>FUNDAMENTAL RIGHTS </a:t>
            </a:r>
          </a:p>
        </p:txBody>
      </p:sp>
      <p:sp>
        <p:nvSpPr>
          <p:cNvPr id="11" name="TextBox 11"/>
          <p:cNvSpPr txBox="1"/>
          <p:nvPr/>
        </p:nvSpPr>
        <p:spPr>
          <a:xfrm>
            <a:off x="2884417" y="2916912"/>
            <a:ext cx="4620207" cy="527196"/>
          </a:xfrm>
          <a:prstGeom prst="rect">
            <a:avLst/>
          </a:prstGeom>
        </p:spPr>
        <p:txBody>
          <a:bodyPr wrap="square" lIns="0" tIns="0" rIns="0" bIns="0" rtlCol="0" anchor="t">
            <a:spAutoFit/>
          </a:bodyPr>
          <a:lstStyle/>
          <a:p>
            <a:pPr algn="ctr">
              <a:lnSpc>
                <a:spcPts val="4480"/>
              </a:lnSpc>
            </a:pPr>
            <a:r>
              <a:rPr lang="en-US" sz="3200" dirty="0">
                <a:solidFill>
                  <a:srgbClr val="62C7CE"/>
                </a:solidFill>
                <a:latin typeface="Open Sauce 1 Heavy"/>
              </a:rPr>
              <a:t>Environmental justice</a:t>
            </a:r>
          </a:p>
        </p:txBody>
      </p:sp>
      <p:sp>
        <p:nvSpPr>
          <p:cNvPr id="12" name="TextBox 12"/>
          <p:cNvSpPr txBox="1"/>
          <p:nvPr/>
        </p:nvSpPr>
        <p:spPr>
          <a:xfrm>
            <a:off x="1288619" y="6974664"/>
            <a:ext cx="15710761" cy="923925"/>
          </a:xfrm>
          <a:prstGeom prst="rect">
            <a:avLst/>
          </a:prstGeom>
        </p:spPr>
        <p:txBody>
          <a:bodyPr lIns="0" tIns="0" rIns="0" bIns="0" rtlCol="0" anchor="t">
            <a:spAutoFit/>
          </a:bodyPr>
          <a:lstStyle/>
          <a:p>
            <a:pPr>
              <a:lnSpc>
                <a:spcPts val="3600"/>
              </a:lnSpc>
            </a:pPr>
            <a:r>
              <a:rPr lang="en-US" sz="3000">
                <a:solidFill>
                  <a:srgbClr val="263036"/>
                </a:solidFill>
                <a:latin typeface="Open Sauce SemiBold Bold"/>
              </a:rPr>
              <a:t>A fundamental right to a safe environment and stable climate has been established through:</a:t>
            </a:r>
          </a:p>
        </p:txBody>
      </p:sp>
      <p:sp>
        <p:nvSpPr>
          <p:cNvPr id="13" name="TextBox 13"/>
          <p:cNvSpPr txBox="1"/>
          <p:nvPr/>
        </p:nvSpPr>
        <p:spPr>
          <a:xfrm>
            <a:off x="1514993" y="8155764"/>
            <a:ext cx="10144261" cy="1447800"/>
          </a:xfrm>
          <a:prstGeom prst="rect">
            <a:avLst/>
          </a:prstGeom>
        </p:spPr>
        <p:txBody>
          <a:bodyPr lIns="0" tIns="0" rIns="0" bIns="0" rtlCol="0" anchor="t">
            <a:spAutoFit/>
          </a:bodyPr>
          <a:lstStyle/>
          <a:p>
            <a:pPr marL="647697" lvl="1" indent="-323848">
              <a:lnSpc>
                <a:spcPts val="3899"/>
              </a:lnSpc>
              <a:buFont typeface="Arial"/>
              <a:buChar char="•"/>
            </a:pPr>
            <a:r>
              <a:rPr lang="en-US" sz="2999" u="none" strike="noStrike">
                <a:solidFill>
                  <a:srgbClr val="263036"/>
                </a:solidFill>
                <a:latin typeface="Open Sauce 2"/>
              </a:rPr>
              <a:t>International framework</a:t>
            </a:r>
          </a:p>
          <a:p>
            <a:pPr marL="647697" lvl="1" indent="-323848">
              <a:lnSpc>
                <a:spcPts val="3899"/>
              </a:lnSpc>
              <a:buFont typeface="Arial"/>
              <a:buChar char="•"/>
            </a:pPr>
            <a:r>
              <a:rPr lang="en-US" sz="2999" u="none" strike="noStrike">
                <a:solidFill>
                  <a:srgbClr val="263036"/>
                </a:solidFill>
                <a:latin typeface="Open Sauce 2"/>
              </a:rPr>
              <a:t>National constitutions</a:t>
            </a:r>
          </a:p>
          <a:p>
            <a:pPr marL="647697" lvl="1" indent="-323848">
              <a:lnSpc>
                <a:spcPts val="3899"/>
              </a:lnSpc>
              <a:buFont typeface="Arial"/>
              <a:buChar char="•"/>
            </a:pPr>
            <a:r>
              <a:rPr lang="en-US" sz="2999" u="none" strike="noStrike">
                <a:solidFill>
                  <a:srgbClr val="263036"/>
                </a:solidFill>
                <a:latin typeface="Open Sauce 2"/>
              </a:rPr>
              <a:t>State Environmental Right Amendments (ERAs)</a:t>
            </a:r>
          </a:p>
        </p:txBody>
      </p:sp>
      <p:sp>
        <p:nvSpPr>
          <p:cNvPr id="14" name="TextBox 14"/>
          <p:cNvSpPr txBox="1"/>
          <p:nvPr/>
        </p:nvSpPr>
        <p:spPr>
          <a:xfrm>
            <a:off x="1514993" y="3751237"/>
            <a:ext cx="7128454" cy="2454275"/>
          </a:xfrm>
          <a:prstGeom prst="rect">
            <a:avLst/>
          </a:prstGeom>
        </p:spPr>
        <p:txBody>
          <a:bodyPr lIns="0" tIns="0" rIns="0" bIns="0" rtlCol="0" anchor="t">
            <a:spAutoFit/>
          </a:bodyPr>
          <a:lstStyle/>
          <a:p>
            <a:pPr algn="ctr">
              <a:lnSpc>
                <a:spcPts val="3249"/>
              </a:lnSpc>
            </a:pPr>
            <a:r>
              <a:rPr lang="en-US" sz="2499" dirty="0">
                <a:solidFill>
                  <a:srgbClr val="263036"/>
                </a:solidFill>
                <a:latin typeface="Open Sauce 2"/>
              </a:rPr>
              <a:t>The “</a:t>
            </a:r>
            <a:r>
              <a:rPr lang="en-US" sz="2499" dirty="0">
                <a:solidFill>
                  <a:srgbClr val="263036"/>
                </a:solidFill>
                <a:latin typeface="Open Sauce 2 Bold"/>
              </a:rPr>
              <a:t>fair treatment</a:t>
            </a:r>
            <a:r>
              <a:rPr lang="en-US" sz="2499" dirty="0">
                <a:solidFill>
                  <a:srgbClr val="263036"/>
                </a:solidFill>
                <a:latin typeface="Open Sauce 2"/>
              </a:rPr>
              <a:t> and </a:t>
            </a:r>
            <a:r>
              <a:rPr lang="en-US" sz="2499" dirty="0">
                <a:solidFill>
                  <a:srgbClr val="263036"/>
                </a:solidFill>
                <a:latin typeface="Open Sauce 2 Bold"/>
              </a:rPr>
              <a:t>meaningful involvement</a:t>
            </a:r>
            <a:r>
              <a:rPr lang="en-US" sz="2499" dirty="0">
                <a:solidFill>
                  <a:srgbClr val="263036"/>
                </a:solidFill>
                <a:latin typeface="Open Sauce 2"/>
              </a:rPr>
              <a:t> of all communities regardless of race, color, national origin, or income. . .with respect to the development, implementation, and enforcement of environmental laws, regulations, and policies.” (U.S. EPA).</a:t>
            </a:r>
          </a:p>
        </p:txBody>
      </p:sp>
      <p:sp>
        <p:nvSpPr>
          <p:cNvPr id="15" name="TextBox 15"/>
          <p:cNvSpPr txBox="1"/>
          <p:nvPr/>
        </p:nvSpPr>
        <p:spPr>
          <a:xfrm>
            <a:off x="9915466" y="3800767"/>
            <a:ext cx="6586629" cy="2044700"/>
          </a:xfrm>
          <a:prstGeom prst="rect">
            <a:avLst/>
          </a:prstGeom>
        </p:spPr>
        <p:txBody>
          <a:bodyPr lIns="0" tIns="0" rIns="0" bIns="0" rtlCol="0" anchor="t">
            <a:spAutoFit/>
          </a:bodyPr>
          <a:lstStyle/>
          <a:p>
            <a:pPr marL="0" lvl="0" indent="0" algn="ctr">
              <a:lnSpc>
                <a:spcPts val="3249"/>
              </a:lnSpc>
              <a:spcBef>
                <a:spcPct val="0"/>
              </a:spcBef>
            </a:pPr>
            <a:r>
              <a:rPr lang="en-US" sz="2499" u="none" strike="noStrike">
                <a:solidFill>
                  <a:srgbClr val="263036"/>
                </a:solidFill>
                <a:latin typeface="Open Sauce 2"/>
              </a:rPr>
              <a:t>An extension of environmental justice in the context of climate change, and includes dimensions of intergenerational justice as well as geographical justice, both within the United States and globally.</a:t>
            </a:r>
          </a:p>
        </p:txBody>
      </p:sp>
      <p:sp>
        <p:nvSpPr>
          <p:cNvPr id="16" name="TextBox 16"/>
          <p:cNvSpPr txBox="1"/>
          <p:nvPr/>
        </p:nvSpPr>
        <p:spPr>
          <a:xfrm>
            <a:off x="11608163" y="2954191"/>
            <a:ext cx="3201232" cy="527196"/>
          </a:xfrm>
          <a:prstGeom prst="rect">
            <a:avLst/>
          </a:prstGeom>
        </p:spPr>
        <p:txBody>
          <a:bodyPr wrap="square" lIns="0" tIns="0" rIns="0" bIns="0" rtlCol="0" anchor="t">
            <a:spAutoFit/>
          </a:bodyPr>
          <a:lstStyle/>
          <a:p>
            <a:pPr algn="ctr">
              <a:lnSpc>
                <a:spcPts val="4480"/>
              </a:lnSpc>
            </a:pPr>
            <a:r>
              <a:rPr lang="en-US" sz="3200" dirty="0">
                <a:solidFill>
                  <a:srgbClr val="62C7CE"/>
                </a:solidFill>
                <a:latin typeface="Open Sauce 1 Heavy"/>
              </a:rPr>
              <a:t>Climate justice</a:t>
            </a:r>
          </a:p>
        </p:txBody>
      </p:sp>
      <p:sp>
        <p:nvSpPr>
          <p:cNvPr id="20" name="TextBox 20"/>
          <p:cNvSpPr txBox="1"/>
          <p:nvPr/>
        </p:nvSpPr>
        <p:spPr>
          <a:xfrm>
            <a:off x="10678095" y="310203"/>
            <a:ext cx="7274020" cy="396875"/>
          </a:xfrm>
          <a:prstGeom prst="rect">
            <a:avLst/>
          </a:prstGeom>
        </p:spPr>
        <p:txBody>
          <a:bodyPr lIns="0" tIns="0" rIns="0" bIns="0" rtlCol="0" anchor="t">
            <a:spAutoFit/>
          </a:bodyPr>
          <a:lstStyle/>
          <a:p>
            <a:pPr marL="0" lvl="0" indent="0" algn="r">
              <a:lnSpc>
                <a:spcPts val="3250"/>
              </a:lnSpc>
              <a:spcBef>
                <a:spcPct val="0"/>
              </a:spcBef>
            </a:pPr>
            <a:r>
              <a:rPr lang="en-US" sz="2500" u="none" strike="noStrike" dirty="0">
                <a:solidFill>
                  <a:srgbClr val="111F26">
                    <a:alpha val="29804"/>
                  </a:srgbClr>
                </a:solidFill>
                <a:latin typeface="Open Sauce 2 Italics"/>
              </a:rPr>
              <a:t>For more, see </a:t>
            </a:r>
            <a:r>
              <a:rPr lang="en-US" sz="2500" dirty="0">
                <a:solidFill>
                  <a:srgbClr val="111F26">
                    <a:alpha val="29804"/>
                  </a:srgbClr>
                </a:solidFill>
                <a:latin typeface="Open Sauce 2 Italics"/>
              </a:rPr>
              <a:t>the </a:t>
            </a:r>
            <a:r>
              <a:rPr lang="en-US" sz="2500" dirty="0">
                <a:solidFill>
                  <a:srgbClr val="111F26">
                    <a:alpha val="29804"/>
                  </a:srgbClr>
                </a:solidFill>
                <a:latin typeface="Open Sauce 2 Italics"/>
                <a:hlinkClick r:id="rId2" tooltip="https://cjp.eli.org/curriculum/fundamental-rights">
                  <a:extLst>
                    <a:ext uri="{A12FA001-AC4F-418D-AE19-62706E023703}">
                      <ahyp:hlinkClr xmlns:ahyp="http://schemas.microsoft.com/office/drawing/2018/hyperlinkcolor" val="tx"/>
                    </a:ext>
                  </a:extLst>
                </a:hlinkClick>
              </a:rPr>
              <a:t>Fundamental Rights</a:t>
            </a:r>
            <a:r>
              <a:rPr lang="en-US" sz="2500" dirty="0">
                <a:solidFill>
                  <a:srgbClr val="111F26">
                    <a:alpha val="29804"/>
                  </a:srgbClr>
                </a:solidFill>
                <a:latin typeface="Open Sauce 2 Italics"/>
              </a:rPr>
              <a:t> module</a:t>
            </a:r>
            <a:r>
              <a:rPr lang="en-US" sz="2500" u="none" strike="noStrike" dirty="0">
                <a:solidFill>
                  <a:srgbClr val="111F26">
                    <a:alpha val="29804"/>
                  </a:srgbClr>
                </a:solidFill>
                <a:latin typeface="Open Sauce 2 Italics"/>
              </a:rPr>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6E1D1"/>
        </a:solidFill>
        <a:effectLst/>
      </p:bgPr>
    </p:bg>
    <p:spTree>
      <p:nvGrpSpPr>
        <p:cNvPr id="1" name=""/>
        <p:cNvGrpSpPr/>
        <p:nvPr/>
      </p:nvGrpSpPr>
      <p:grpSpPr>
        <a:xfrm>
          <a:off x="0" y="0"/>
          <a:ext cx="0" cy="0"/>
          <a:chOff x="0" y="0"/>
          <a:chExt cx="0" cy="0"/>
        </a:xfrm>
      </p:grpSpPr>
      <p:grpSp>
        <p:nvGrpSpPr>
          <p:cNvPr id="2" name="Group 2"/>
          <p:cNvGrpSpPr/>
          <p:nvPr/>
        </p:nvGrpSpPr>
        <p:grpSpPr>
          <a:xfrm>
            <a:off x="228439" y="256228"/>
            <a:ext cx="13458923" cy="487920"/>
            <a:chOff x="0" y="-50569"/>
            <a:chExt cx="17945231" cy="650559"/>
          </a:xfrm>
        </p:grpSpPr>
        <p:sp>
          <p:nvSpPr>
            <p:cNvPr id="3" name="TextBox 3"/>
            <p:cNvSpPr txBox="1"/>
            <p:nvPr/>
          </p:nvSpPr>
          <p:spPr>
            <a:xfrm>
              <a:off x="773475" y="143848"/>
              <a:ext cx="17171756" cy="456142"/>
            </a:xfrm>
            <a:prstGeom prst="rect">
              <a:avLst/>
            </a:prstGeom>
          </p:spPr>
          <p:txBody>
            <a:bodyPr lIns="0" tIns="0" rIns="0" bIns="0" rtlCol="0" anchor="t">
              <a:spAutoFit/>
            </a:bodyPr>
            <a:lstStyle/>
            <a:p>
              <a:pPr algn="l">
                <a:lnSpc>
                  <a:spcPts val="2499"/>
                </a:lnSpc>
              </a:pPr>
              <a:r>
                <a:rPr lang="en-US" sz="2499" dirty="0">
                  <a:solidFill>
                    <a:srgbClr val="111F26">
                      <a:alpha val="29804"/>
                    </a:srgbClr>
                  </a:solidFill>
                  <a:latin typeface="Open Sauce 1 Semi-Bold"/>
                </a:rPr>
                <a:t>LEGAL LANDSCAPE</a:t>
              </a:r>
            </a:p>
          </p:txBody>
        </p:sp>
        <p:grpSp>
          <p:nvGrpSpPr>
            <p:cNvPr id="4" name="Group 4"/>
            <p:cNvGrpSpPr/>
            <p:nvPr/>
          </p:nvGrpSpPr>
          <p:grpSpPr>
            <a:xfrm>
              <a:off x="68613" y="0"/>
              <a:ext cx="589723" cy="597362"/>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63036">
                  <a:alpha val="44706"/>
                </a:srgbClr>
              </a:solidFill>
            </p:spPr>
          </p:sp>
        </p:grpSp>
        <p:sp>
          <p:nvSpPr>
            <p:cNvPr id="6" name="TextBox 6"/>
            <p:cNvSpPr txBox="1"/>
            <p:nvPr/>
          </p:nvSpPr>
          <p:spPr>
            <a:xfrm>
              <a:off x="0" y="-50569"/>
              <a:ext cx="726948" cy="599017"/>
            </a:xfrm>
            <a:prstGeom prst="rect">
              <a:avLst/>
            </a:prstGeom>
          </p:spPr>
          <p:txBody>
            <a:bodyPr lIns="0" tIns="0" rIns="0" bIns="0" rtlCol="0" anchor="t">
              <a:spAutoFit/>
            </a:bodyPr>
            <a:lstStyle/>
            <a:p>
              <a:pPr algn="ctr">
                <a:lnSpc>
                  <a:spcPts val="3924"/>
                </a:lnSpc>
              </a:pPr>
              <a:r>
                <a:rPr lang="en-US" sz="2499">
                  <a:solidFill>
                    <a:srgbClr val="FFFFFF">
                      <a:alpha val="29804"/>
                    </a:srgbClr>
                  </a:solidFill>
                  <a:latin typeface="Open Sauce 1 Heavy"/>
                </a:rPr>
                <a:t>2</a:t>
              </a:r>
            </a:p>
          </p:txBody>
        </p:sp>
      </p:grpSp>
      <p:graphicFrame>
        <p:nvGraphicFramePr>
          <p:cNvPr id="7" name="Table 7"/>
          <p:cNvGraphicFramePr>
            <a:graphicFrameLocks noGrp="1"/>
          </p:cNvGraphicFramePr>
          <p:nvPr/>
        </p:nvGraphicFramePr>
        <p:xfrm>
          <a:off x="579409" y="3038577"/>
          <a:ext cx="17129180" cy="6334845"/>
        </p:xfrm>
        <a:graphic>
          <a:graphicData uri="http://schemas.openxmlformats.org/drawingml/2006/table">
            <a:tbl>
              <a:tblPr/>
              <a:tblGrid>
                <a:gridCol w="4282295">
                  <a:extLst>
                    <a:ext uri="{9D8B030D-6E8A-4147-A177-3AD203B41FA5}">
                      <a16:colId xmlns:a16="http://schemas.microsoft.com/office/drawing/2014/main" val="20000"/>
                    </a:ext>
                  </a:extLst>
                </a:gridCol>
                <a:gridCol w="4282295">
                  <a:extLst>
                    <a:ext uri="{9D8B030D-6E8A-4147-A177-3AD203B41FA5}">
                      <a16:colId xmlns:a16="http://schemas.microsoft.com/office/drawing/2014/main" val="20001"/>
                    </a:ext>
                  </a:extLst>
                </a:gridCol>
                <a:gridCol w="4282295">
                  <a:extLst>
                    <a:ext uri="{9D8B030D-6E8A-4147-A177-3AD203B41FA5}">
                      <a16:colId xmlns:a16="http://schemas.microsoft.com/office/drawing/2014/main" val="20002"/>
                    </a:ext>
                  </a:extLst>
                </a:gridCol>
                <a:gridCol w="4282295">
                  <a:extLst>
                    <a:ext uri="{9D8B030D-6E8A-4147-A177-3AD203B41FA5}">
                      <a16:colId xmlns:a16="http://schemas.microsoft.com/office/drawing/2014/main" val="20003"/>
                    </a:ext>
                  </a:extLst>
                </a:gridCol>
              </a:tblGrid>
              <a:tr h="1729677">
                <a:tc>
                  <a:txBody>
                    <a:bodyPr/>
                    <a:lstStyle/>
                    <a:p>
                      <a:pPr algn="ctr">
                        <a:lnSpc>
                          <a:spcPts val="2100"/>
                        </a:lnSpc>
                        <a:defRPr/>
                      </a:pPr>
                      <a:endParaRPr lang="en-US" sz="1100"/>
                    </a:p>
                  </a:txBody>
                  <a:tcPr marL="190500" marR="190500" marT="190500" marB="190500" anchor="ctr">
                    <a:lnL w="38100" cap="flat" cmpd="sng" algn="ctr">
                      <a:solidFill>
                        <a:srgbClr val="313F47"/>
                      </a:solidFill>
                      <a:prstDash val="solid"/>
                      <a:round/>
                      <a:headEnd type="none" w="med" len="med"/>
                      <a:tailEnd type="none" w="med" len="med"/>
                    </a:lnL>
                    <a:lnR w="38100" cap="flat" cmpd="sng" algn="ctr">
                      <a:solidFill>
                        <a:srgbClr val="313F47"/>
                      </a:solidFill>
                      <a:prstDash val="solid"/>
                      <a:round/>
                      <a:headEnd type="none" w="med" len="med"/>
                      <a:tailEnd type="none" w="med" len="med"/>
                    </a:lnR>
                    <a:lnT w="38100" cap="flat" cmpd="sng" algn="ctr">
                      <a:solidFill>
                        <a:srgbClr val="313F47"/>
                      </a:solidFill>
                      <a:prstDash val="solid"/>
                      <a:round/>
                      <a:headEnd type="none" w="med" len="med"/>
                      <a:tailEnd type="none" w="med" len="med"/>
                    </a:lnT>
                    <a:lnB w="38100" cap="flat" cmpd="sng" algn="ctr">
                      <a:solidFill>
                        <a:srgbClr val="313F47"/>
                      </a:solidFill>
                      <a:prstDash val="solid"/>
                      <a:round/>
                      <a:headEnd type="none" w="med" len="med"/>
                      <a:tailEnd type="none" w="med" len="med"/>
                    </a:lnB>
                    <a:solidFill>
                      <a:srgbClr val="263036"/>
                    </a:solidFill>
                  </a:tcPr>
                </a:tc>
                <a:tc>
                  <a:txBody>
                    <a:bodyPr/>
                    <a:lstStyle/>
                    <a:p>
                      <a:pPr algn="ctr">
                        <a:lnSpc>
                          <a:spcPts val="2100"/>
                        </a:lnSpc>
                        <a:defRPr/>
                      </a:pPr>
                      <a:endParaRPr lang="en-US" sz="1100"/>
                    </a:p>
                  </a:txBody>
                  <a:tcPr marL="190500" marR="190500" marT="190500" marB="190500" anchor="ctr">
                    <a:lnL w="38100" cap="flat" cmpd="sng" algn="ctr">
                      <a:solidFill>
                        <a:srgbClr val="313F47"/>
                      </a:solidFill>
                      <a:prstDash val="solid"/>
                      <a:round/>
                      <a:headEnd type="none" w="med" len="med"/>
                      <a:tailEnd type="none" w="med" len="med"/>
                    </a:lnL>
                    <a:lnR w="38100" cap="flat" cmpd="sng" algn="ctr">
                      <a:solidFill>
                        <a:srgbClr val="313F47"/>
                      </a:solidFill>
                      <a:prstDash val="solid"/>
                      <a:round/>
                      <a:headEnd type="none" w="med" len="med"/>
                      <a:tailEnd type="none" w="med" len="med"/>
                    </a:lnR>
                    <a:lnT w="38100" cap="flat" cmpd="sng" algn="ctr">
                      <a:solidFill>
                        <a:srgbClr val="313F47"/>
                      </a:solidFill>
                      <a:prstDash val="solid"/>
                      <a:round/>
                      <a:headEnd type="none" w="med" len="med"/>
                      <a:tailEnd type="none" w="med" len="med"/>
                    </a:lnT>
                    <a:lnB w="38100" cap="flat" cmpd="sng" algn="ctr">
                      <a:solidFill>
                        <a:srgbClr val="313F47"/>
                      </a:solidFill>
                      <a:prstDash val="solid"/>
                      <a:round/>
                      <a:headEnd type="none" w="med" len="med"/>
                      <a:tailEnd type="none" w="med" len="med"/>
                    </a:lnB>
                    <a:solidFill>
                      <a:srgbClr val="024C52"/>
                    </a:solidFill>
                  </a:tcPr>
                </a:tc>
                <a:tc>
                  <a:txBody>
                    <a:bodyPr/>
                    <a:lstStyle/>
                    <a:p>
                      <a:pPr algn="ctr">
                        <a:lnSpc>
                          <a:spcPts val="2100"/>
                        </a:lnSpc>
                        <a:defRPr/>
                      </a:pPr>
                      <a:endParaRPr lang="en-US" sz="1100"/>
                    </a:p>
                  </a:txBody>
                  <a:tcPr marL="190500" marR="190500" marT="190500" marB="190500" anchor="ctr">
                    <a:lnL w="38100" cap="flat" cmpd="sng" algn="ctr">
                      <a:solidFill>
                        <a:srgbClr val="313F47"/>
                      </a:solidFill>
                      <a:prstDash val="solid"/>
                      <a:round/>
                      <a:headEnd type="none" w="med" len="med"/>
                      <a:tailEnd type="none" w="med" len="med"/>
                    </a:lnL>
                    <a:lnR w="38100" cap="flat" cmpd="sng" algn="ctr">
                      <a:solidFill>
                        <a:srgbClr val="313F47"/>
                      </a:solidFill>
                      <a:prstDash val="solid"/>
                      <a:round/>
                      <a:headEnd type="none" w="med" len="med"/>
                      <a:tailEnd type="none" w="med" len="med"/>
                    </a:lnR>
                    <a:lnT w="38100" cap="flat" cmpd="sng" algn="ctr">
                      <a:solidFill>
                        <a:srgbClr val="313F47"/>
                      </a:solidFill>
                      <a:prstDash val="solid"/>
                      <a:round/>
                      <a:headEnd type="none" w="med" len="med"/>
                      <a:tailEnd type="none" w="med" len="med"/>
                    </a:lnT>
                    <a:lnB w="38100" cap="flat" cmpd="sng" algn="ctr">
                      <a:solidFill>
                        <a:srgbClr val="313F47"/>
                      </a:solidFill>
                      <a:prstDash val="solid"/>
                      <a:round/>
                      <a:headEnd type="none" w="med" len="med"/>
                      <a:tailEnd type="none" w="med" len="med"/>
                    </a:lnB>
                    <a:solidFill>
                      <a:srgbClr val="263036"/>
                    </a:solidFill>
                  </a:tcPr>
                </a:tc>
                <a:tc>
                  <a:txBody>
                    <a:bodyPr/>
                    <a:lstStyle/>
                    <a:p>
                      <a:pPr algn="ctr">
                        <a:lnSpc>
                          <a:spcPts val="2100"/>
                        </a:lnSpc>
                        <a:defRPr/>
                      </a:pPr>
                      <a:endParaRPr lang="en-US" sz="1100"/>
                    </a:p>
                  </a:txBody>
                  <a:tcPr marL="190500" marR="190500" marT="190500" marB="190500" anchor="ctr">
                    <a:lnL w="38100" cap="flat" cmpd="sng" algn="ctr">
                      <a:solidFill>
                        <a:srgbClr val="313F47"/>
                      </a:solidFill>
                      <a:prstDash val="solid"/>
                      <a:round/>
                      <a:headEnd type="none" w="med" len="med"/>
                      <a:tailEnd type="none" w="med" len="med"/>
                    </a:lnL>
                    <a:lnR w="38100" cap="flat" cmpd="sng" algn="ctr">
                      <a:solidFill>
                        <a:srgbClr val="313F47"/>
                      </a:solidFill>
                      <a:prstDash val="solid"/>
                      <a:round/>
                      <a:headEnd type="none" w="med" len="med"/>
                      <a:tailEnd type="none" w="med" len="med"/>
                    </a:lnR>
                    <a:lnT w="38100" cap="flat" cmpd="sng" algn="ctr">
                      <a:solidFill>
                        <a:srgbClr val="313F47"/>
                      </a:solidFill>
                      <a:prstDash val="solid"/>
                      <a:round/>
                      <a:headEnd type="none" w="med" len="med"/>
                      <a:tailEnd type="none" w="med" len="med"/>
                    </a:lnT>
                    <a:lnB w="38100" cap="flat" cmpd="sng" algn="ctr">
                      <a:solidFill>
                        <a:srgbClr val="313F47"/>
                      </a:solidFill>
                      <a:prstDash val="solid"/>
                      <a:round/>
                      <a:headEnd type="none" w="med" len="med"/>
                      <a:tailEnd type="none" w="med" len="med"/>
                    </a:lnB>
                    <a:solidFill>
                      <a:srgbClr val="024C52"/>
                    </a:solidFill>
                  </a:tcPr>
                </a:tc>
                <a:extLst>
                  <a:ext uri="{0D108BD9-81ED-4DB2-BD59-A6C34878D82A}">
                    <a16:rowId xmlns:a16="http://schemas.microsoft.com/office/drawing/2014/main" val="10000"/>
                  </a:ext>
                </a:extLst>
              </a:tr>
              <a:tr h="4605168">
                <a:tc>
                  <a:txBody>
                    <a:bodyPr/>
                    <a:lstStyle/>
                    <a:p>
                      <a:pPr algn="l">
                        <a:lnSpc>
                          <a:spcPts val="2100"/>
                        </a:lnSpc>
                        <a:defRPr/>
                      </a:pPr>
                      <a:endParaRPr lang="en-US" sz="1100"/>
                    </a:p>
                  </a:txBody>
                  <a:tcPr marL="190500" marR="190500" marT="190500" marB="190500" anchor="ctr">
                    <a:lnL w="38100" cap="flat" cmpd="sng" algn="ctr">
                      <a:solidFill>
                        <a:srgbClr val="313F47"/>
                      </a:solidFill>
                      <a:prstDash val="solid"/>
                      <a:round/>
                      <a:headEnd type="none" w="med" len="med"/>
                      <a:tailEnd type="none" w="med" len="med"/>
                    </a:lnL>
                    <a:lnR w="38100" cap="flat" cmpd="sng" algn="ctr">
                      <a:solidFill>
                        <a:srgbClr val="313F47"/>
                      </a:solidFill>
                      <a:prstDash val="solid"/>
                      <a:round/>
                      <a:headEnd type="none" w="med" len="med"/>
                      <a:tailEnd type="none" w="med" len="med"/>
                    </a:lnR>
                    <a:lnT w="38100" cap="flat" cmpd="sng" algn="ctr">
                      <a:solidFill>
                        <a:srgbClr val="313F47"/>
                      </a:solidFill>
                      <a:prstDash val="solid"/>
                      <a:round/>
                      <a:headEnd type="none" w="med" len="med"/>
                      <a:tailEnd type="none" w="med" len="med"/>
                    </a:lnT>
                    <a:lnB w="38100" cap="flat" cmpd="sng" algn="ctr">
                      <a:solidFill>
                        <a:srgbClr val="313F47"/>
                      </a:solidFill>
                      <a:prstDash val="solid"/>
                      <a:round/>
                      <a:headEnd type="none" w="med" len="med"/>
                      <a:tailEnd type="none" w="med" len="med"/>
                    </a:lnB>
                  </a:tcPr>
                </a:tc>
                <a:tc>
                  <a:txBody>
                    <a:bodyPr/>
                    <a:lstStyle/>
                    <a:p>
                      <a:pPr algn="ctr">
                        <a:lnSpc>
                          <a:spcPts val="2100"/>
                        </a:lnSpc>
                        <a:defRPr/>
                      </a:pPr>
                      <a:endParaRPr lang="en-US" sz="1100"/>
                    </a:p>
                  </a:txBody>
                  <a:tcPr marL="190500" marR="190500" marT="190500" marB="190500" anchor="ctr">
                    <a:lnL w="38100" cap="flat" cmpd="sng" algn="ctr">
                      <a:solidFill>
                        <a:srgbClr val="313F47"/>
                      </a:solidFill>
                      <a:prstDash val="solid"/>
                      <a:round/>
                      <a:headEnd type="none" w="med" len="med"/>
                      <a:tailEnd type="none" w="med" len="med"/>
                    </a:lnL>
                    <a:lnR w="38100" cap="flat" cmpd="sng" algn="ctr">
                      <a:solidFill>
                        <a:srgbClr val="024C52"/>
                      </a:solidFill>
                      <a:prstDash val="solid"/>
                      <a:round/>
                      <a:headEnd type="none" w="med" len="med"/>
                      <a:tailEnd type="none" w="med" len="med"/>
                    </a:lnR>
                    <a:lnT w="38100" cap="flat" cmpd="sng" algn="ctr">
                      <a:solidFill>
                        <a:srgbClr val="313F47"/>
                      </a:solidFill>
                      <a:prstDash val="solid"/>
                      <a:round/>
                      <a:headEnd type="none" w="med" len="med"/>
                      <a:tailEnd type="none" w="med" len="med"/>
                    </a:lnT>
                    <a:lnB w="38100" cap="flat" cmpd="sng" algn="ctr">
                      <a:solidFill>
                        <a:srgbClr val="024C52"/>
                      </a:solidFill>
                      <a:prstDash val="solid"/>
                      <a:round/>
                      <a:headEnd type="none" w="med" len="med"/>
                      <a:tailEnd type="none" w="med" len="med"/>
                    </a:lnB>
                  </a:tcPr>
                </a:tc>
                <a:tc>
                  <a:txBody>
                    <a:bodyPr/>
                    <a:lstStyle/>
                    <a:p>
                      <a:pPr algn="ctr">
                        <a:lnSpc>
                          <a:spcPts val="2100"/>
                        </a:lnSpc>
                        <a:defRPr/>
                      </a:pPr>
                      <a:endParaRPr lang="en-US" sz="1100"/>
                    </a:p>
                  </a:txBody>
                  <a:tcPr marL="190500" marR="190500" marT="190500" marB="190500" anchor="ctr">
                    <a:lnL w="38100" cap="flat" cmpd="sng" algn="ctr">
                      <a:solidFill>
                        <a:srgbClr val="024C52"/>
                      </a:solidFill>
                      <a:prstDash val="solid"/>
                      <a:round/>
                      <a:headEnd type="none" w="med" len="med"/>
                      <a:tailEnd type="none" w="med" len="med"/>
                    </a:lnL>
                    <a:lnR w="38100" cap="flat" cmpd="sng" algn="ctr">
                      <a:solidFill>
                        <a:srgbClr val="313F47"/>
                      </a:solidFill>
                      <a:prstDash val="solid"/>
                      <a:round/>
                      <a:headEnd type="none" w="med" len="med"/>
                      <a:tailEnd type="none" w="med" len="med"/>
                    </a:lnR>
                    <a:lnT w="38100" cap="flat" cmpd="sng" algn="ctr">
                      <a:solidFill>
                        <a:srgbClr val="313F47"/>
                      </a:solidFill>
                      <a:prstDash val="solid"/>
                      <a:round/>
                      <a:headEnd type="none" w="med" len="med"/>
                      <a:tailEnd type="none" w="med" len="med"/>
                    </a:lnT>
                    <a:lnB w="38100" cap="flat" cmpd="sng" algn="ctr">
                      <a:solidFill>
                        <a:srgbClr val="313F47"/>
                      </a:solidFill>
                      <a:prstDash val="solid"/>
                      <a:round/>
                      <a:headEnd type="none" w="med" len="med"/>
                      <a:tailEnd type="none" w="med" len="med"/>
                    </a:lnB>
                  </a:tcPr>
                </a:tc>
                <a:tc>
                  <a:txBody>
                    <a:bodyPr/>
                    <a:lstStyle/>
                    <a:p>
                      <a:pPr algn="ctr">
                        <a:lnSpc>
                          <a:spcPts val="2100"/>
                        </a:lnSpc>
                        <a:defRPr/>
                      </a:pPr>
                      <a:endParaRPr lang="en-US" sz="1100"/>
                    </a:p>
                  </a:txBody>
                  <a:tcPr marL="190500" marR="190500" marT="190500" marB="190500" anchor="ctr">
                    <a:lnL w="38100" cap="flat" cmpd="sng" algn="ctr">
                      <a:solidFill>
                        <a:srgbClr val="313F47"/>
                      </a:solidFill>
                      <a:prstDash val="solid"/>
                      <a:round/>
                      <a:headEnd type="none" w="med" len="med"/>
                      <a:tailEnd type="none" w="med" len="med"/>
                    </a:lnL>
                    <a:lnR w="38100" cap="flat" cmpd="sng" algn="ctr">
                      <a:solidFill>
                        <a:srgbClr val="024C52"/>
                      </a:solidFill>
                      <a:prstDash val="solid"/>
                      <a:round/>
                      <a:headEnd type="none" w="med" len="med"/>
                      <a:tailEnd type="none" w="med" len="med"/>
                    </a:lnR>
                    <a:lnT w="38100" cap="flat" cmpd="sng" algn="ctr">
                      <a:solidFill>
                        <a:srgbClr val="313F47"/>
                      </a:solidFill>
                      <a:prstDash val="solid"/>
                      <a:round/>
                      <a:headEnd type="none" w="med" len="med"/>
                      <a:tailEnd type="none" w="med" len="med"/>
                    </a:lnT>
                    <a:lnB w="38100" cap="flat" cmpd="sng" algn="ctr">
                      <a:solidFill>
                        <a:srgbClr val="024C52"/>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8" name="TextBox 8"/>
          <p:cNvSpPr txBox="1"/>
          <p:nvPr/>
        </p:nvSpPr>
        <p:spPr>
          <a:xfrm>
            <a:off x="1028700" y="1019175"/>
            <a:ext cx="17670451" cy="1076325"/>
          </a:xfrm>
          <a:prstGeom prst="rect">
            <a:avLst/>
          </a:prstGeom>
        </p:spPr>
        <p:txBody>
          <a:bodyPr lIns="0" tIns="0" rIns="0" bIns="0" rtlCol="0" anchor="t">
            <a:spAutoFit/>
          </a:bodyPr>
          <a:lstStyle/>
          <a:p>
            <a:pPr marL="0" lvl="0" indent="0" algn="l">
              <a:lnSpc>
                <a:spcPts val="8400"/>
              </a:lnSpc>
            </a:pPr>
            <a:r>
              <a:rPr lang="en-US" sz="7000">
                <a:solidFill>
                  <a:srgbClr val="263036"/>
                </a:solidFill>
                <a:latin typeface="Open Sauce 1 Heavy"/>
              </a:rPr>
              <a:t>FUNDAMENTAL RIGHTS </a:t>
            </a:r>
          </a:p>
        </p:txBody>
      </p:sp>
      <p:sp>
        <p:nvSpPr>
          <p:cNvPr id="9" name="TextBox 9"/>
          <p:cNvSpPr txBox="1"/>
          <p:nvPr/>
        </p:nvSpPr>
        <p:spPr>
          <a:xfrm>
            <a:off x="602584" y="3226273"/>
            <a:ext cx="4029506" cy="1381125"/>
          </a:xfrm>
          <a:prstGeom prst="rect">
            <a:avLst/>
          </a:prstGeom>
        </p:spPr>
        <p:txBody>
          <a:bodyPr lIns="0" tIns="0" rIns="0" bIns="0" rtlCol="0" anchor="t">
            <a:spAutoFit/>
          </a:bodyPr>
          <a:lstStyle/>
          <a:p>
            <a:pPr algn="ctr">
              <a:lnSpc>
                <a:spcPts val="3600"/>
              </a:lnSpc>
            </a:pPr>
            <a:r>
              <a:rPr lang="en-US" sz="3000">
                <a:solidFill>
                  <a:srgbClr val="D6E1D1"/>
                </a:solidFill>
                <a:latin typeface="Open Sauce 1 Heavy"/>
              </a:rPr>
              <a:t>Environmental Rights Amendments (ERAs)</a:t>
            </a:r>
          </a:p>
        </p:txBody>
      </p:sp>
      <p:sp>
        <p:nvSpPr>
          <p:cNvPr id="10" name="TextBox 10"/>
          <p:cNvSpPr txBox="1"/>
          <p:nvPr/>
        </p:nvSpPr>
        <p:spPr>
          <a:xfrm>
            <a:off x="5458296" y="3562350"/>
            <a:ext cx="3031597" cy="466725"/>
          </a:xfrm>
          <a:prstGeom prst="rect">
            <a:avLst/>
          </a:prstGeom>
        </p:spPr>
        <p:txBody>
          <a:bodyPr lIns="0" tIns="0" rIns="0" bIns="0" rtlCol="0" anchor="t">
            <a:spAutoFit/>
          </a:bodyPr>
          <a:lstStyle/>
          <a:p>
            <a:pPr algn="ctr">
              <a:lnSpc>
                <a:spcPts val="3600"/>
              </a:lnSpc>
            </a:pPr>
            <a:r>
              <a:rPr lang="en-US" sz="3000">
                <a:solidFill>
                  <a:srgbClr val="D6E1D1"/>
                </a:solidFill>
                <a:latin typeface="Open Sauce 1 Heavy"/>
              </a:rPr>
              <a:t>Public Trust</a:t>
            </a:r>
          </a:p>
        </p:txBody>
      </p:sp>
      <p:sp>
        <p:nvSpPr>
          <p:cNvPr id="11" name="TextBox 11"/>
          <p:cNvSpPr txBox="1"/>
          <p:nvPr/>
        </p:nvSpPr>
        <p:spPr>
          <a:xfrm>
            <a:off x="9721456" y="3333750"/>
            <a:ext cx="3031597" cy="923925"/>
          </a:xfrm>
          <a:prstGeom prst="rect">
            <a:avLst/>
          </a:prstGeom>
        </p:spPr>
        <p:txBody>
          <a:bodyPr lIns="0" tIns="0" rIns="0" bIns="0" rtlCol="0" anchor="t">
            <a:spAutoFit/>
          </a:bodyPr>
          <a:lstStyle/>
          <a:p>
            <a:pPr algn="ctr">
              <a:lnSpc>
                <a:spcPts val="3600"/>
              </a:lnSpc>
            </a:pPr>
            <a:r>
              <a:rPr lang="en-US" sz="3000">
                <a:solidFill>
                  <a:srgbClr val="D6E1D1"/>
                </a:solidFill>
                <a:latin typeface="Open Sauce 1 Heavy"/>
              </a:rPr>
              <a:t>Environmental Justice Laws</a:t>
            </a:r>
          </a:p>
        </p:txBody>
      </p:sp>
      <p:sp>
        <p:nvSpPr>
          <p:cNvPr id="12" name="TextBox 12"/>
          <p:cNvSpPr txBox="1"/>
          <p:nvPr/>
        </p:nvSpPr>
        <p:spPr>
          <a:xfrm>
            <a:off x="14128488" y="3333750"/>
            <a:ext cx="2758046" cy="923925"/>
          </a:xfrm>
          <a:prstGeom prst="rect">
            <a:avLst/>
          </a:prstGeom>
        </p:spPr>
        <p:txBody>
          <a:bodyPr lIns="0" tIns="0" rIns="0" bIns="0" rtlCol="0" anchor="t">
            <a:spAutoFit/>
          </a:bodyPr>
          <a:lstStyle/>
          <a:p>
            <a:pPr algn="ctr">
              <a:lnSpc>
                <a:spcPts val="3600"/>
              </a:lnSpc>
            </a:pPr>
            <a:r>
              <a:rPr lang="en-US" sz="3000">
                <a:solidFill>
                  <a:srgbClr val="D6E1D1"/>
                </a:solidFill>
                <a:latin typeface="Open Sauce 1 Heavy"/>
              </a:rPr>
              <a:t>Climate Justice Laws</a:t>
            </a:r>
          </a:p>
        </p:txBody>
      </p:sp>
      <p:sp>
        <p:nvSpPr>
          <p:cNvPr id="13" name="TextBox 13"/>
          <p:cNvSpPr txBox="1"/>
          <p:nvPr/>
        </p:nvSpPr>
        <p:spPr>
          <a:xfrm>
            <a:off x="725010" y="5114925"/>
            <a:ext cx="3784652" cy="3512820"/>
          </a:xfrm>
          <a:prstGeom prst="rect">
            <a:avLst/>
          </a:prstGeom>
        </p:spPr>
        <p:txBody>
          <a:bodyPr lIns="0" tIns="0" rIns="0" bIns="0" rtlCol="0" anchor="t">
            <a:spAutoFit/>
          </a:bodyPr>
          <a:lstStyle/>
          <a:p>
            <a:pPr algn="ctr">
              <a:lnSpc>
                <a:spcPts val="3120"/>
              </a:lnSpc>
            </a:pPr>
            <a:r>
              <a:rPr lang="en-US" sz="2400">
                <a:solidFill>
                  <a:srgbClr val="263036"/>
                </a:solidFill>
                <a:latin typeface="Open Sauce 1"/>
              </a:rPr>
              <a:t>Seven U.S. states guarantee the right to a clean, safe, and/or healthy environment through ERAs.</a:t>
            </a:r>
          </a:p>
          <a:p>
            <a:pPr algn="ctr">
              <a:lnSpc>
                <a:spcPts val="3120"/>
              </a:lnSpc>
            </a:pPr>
            <a:endParaRPr lang="en-US" sz="2400">
              <a:solidFill>
                <a:srgbClr val="263036"/>
              </a:solidFill>
              <a:latin typeface="Open Sauce 1"/>
            </a:endParaRPr>
          </a:p>
          <a:p>
            <a:pPr algn="ctr">
              <a:lnSpc>
                <a:spcPts val="3120"/>
              </a:lnSpc>
            </a:pPr>
            <a:r>
              <a:rPr lang="en-US" sz="2400">
                <a:solidFill>
                  <a:srgbClr val="263036"/>
                </a:solidFill>
                <a:latin typeface="Open Sauce 1"/>
              </a:rPr>
              <a:t>ERA language and coverage varies across states</a:t>
            </a:r>
          </a:p>
        </p:txBody>
      </p:sp>
      <p:sp>
        <p:nvSpPr>
          <p:cNvPr id="14" name="TextBox 14"/>
          <p:cNvSpPr txBox="1"/>
          <p:nvPr/>
        </p:nvSpPr>
        <p:spPr>
          <a:xfrm>
            <a:off x="5121836" y="5130165"/>
            <a:ext cx="3704517" cy="2677271"/>
          </a:xfrm>
          <a:prstGeom prst="rect">
            <a:avLst/>
          </a:prstGeom>
        </p:spPr>
        <p:txBody>
          <a:bodyPr lIns="0" tIns="0" rIns="0" bIns="0" rtlCol="0" anchor="t">
            <a:spAutoFit/>
          </a:bodyPr>
          <a:lstStyle/>
          <a:p>
            <a:pPr algn="ctr">
              <a:lnSpc>
                <a:spcPts val="2879"/>
              </a:lnSpc>
            </a:pPr>
            <a:r>
              <a:rPr lang="en-US" sz="2400" dirty="0">
                <a:solidFill>
                  <a:srgbClr val="263036"/>
                </a:solidFill>
                <a:latin typeface="Open Sauce 1"/>
              </a:rPr>
              <a:t>Procedural and substantive</a:t>
            </a:r>
          </a:p>
          <a:p>
            <a:pPr algn="ctr">
              <a:lnSpc>
                <a:spcPts val="2879"/>
              </a:lnSpc>
            </a:pPr>
            <a:endParaRPr lang="en-US" sz="2400" dirty="0">
              <a:solidFill>
                <a:srgbClr val="263036"/>
              </a:solidFill>
              <a:latin typeface="Open Sauce 1"/>
            </a:endParaRPr>
          </a:p>
          <a:p>
            <a:pPr algn="ctr">
              <a:lnSpc>
                <a:spcPts val="3120"/>
              </a:lnSpc>
            </a:pPr>
            <a:r>
              <a:rPr lang="en-US" sz="2400" i="1" dirty="0" err="1">
                <a:solidFill>
                  <a:srgbClr val="263036"/>
                </a:solidFill>
                <a:latin typeface="Open Sauce 1"/>
                <a:hlinkClick r:id="rId2" tooltip="http://oaoa.hawaii.gov/jud/21309op.htm">
                  <a:extLst>
                    <a:ext uri="{A12FA001-AC4F-418D-AE19-62706E023703}">
                      <ahyp:hlinkClr xmlns:ahyp="http://schemas.microsoft.com/office/drawing/2018/hyperlinkcolor" val="tx"/>
                    </a:ext>
                  </a:extLst>
                </a:hlinkClick>
              </a:rPr>
              <a:t>Waiahole</a:t>
            </a:r>
            <a:r>
              <a:rPr lang="en-US" sz="2400" i="1" dirty="0">
                <a:solidFill>
                  <a:srgbClr val="263036"/>
                </a:solidFill>
                <a:latin typeface="Open Sauce 1"/>
                <a:hlinkClick r:id="rId2" tooltip="http://oaoa.hawaii.gov/jud/21309op.htm">
                  <a:extLst>
                    <a:ext uri="{A12FA001-AC4F-418D-AE19-62706E023703}">
                      <ahyp:hlinkClr xmlns:ahyp="http://schemas.microsoft.com/office/drawing/2018/hyperlinkcolor" val="tx"/>
                    </a:ext>
                  </a:extLst>
                </a:hlinkClick>
              </a:rPr>
              <a:t> Case</a:t>
            </a:r>
          </a:p>
          <a:p>
            <a:pPr algn="ctr">
              <a:lnSpc>
                <a:spcPts val="3120"/>
              </a:lnSpc>
            </a:pPr>
            <a:r>
              <a:rPr lang="en-US" sz="2400" dirty="0">
                <a:solidFill>
                  <a:srgbClr val="263036"/>
                </a:solidFill>
                <a:latin typeface="Open Sauce 1 Italics"/>
              </a:rPr>
              <a:t> (Haw.) </a:t>
            </a:r>
            <a:r>
              <a:rPr lang="en-US" sz="2400" dirty="0">
                <a:solidFill>
                  <a:srgbClr val="263036"/>
                </a:solidFill>
                <a:latin typeface="Open Sauce 1"/>
              </a:rPr>
              <a:t>extensive discussion as applied to water resources</a:t>
            </a:r>
          </a:p>
        </p:txBody>
      </p:sp>
      <p:sp>
        <p:nvSpPr>
          <p:cNvPr id="15" name="TextBox 15"/>
          <p:cNvSpPr txBox="1"/>
          <p:nvPr/>
        </p:nvSpPr>
        <p:spPr>
          <a:xfrm>
            <a:off x="9442904" y="5101590"/>
            <a:ext cx="3588699" cy="2341245"/>
          </a:xfrm>
          <a:prstGeom prst="rect">
            <a:avLst/>
          </a:prstGeom>
        </p:spPr>
        <p:txBody>
          <a:bodyPr lIns="0" tIns="0" rIns="0" bIns="0" rtlCol="0" anchor="t">
            <a:spAutoFit/>
          </a:bodyPr>
          <a:lstStyle/>
          <a:p>
            <a:pPr algn="ctr">
              <a:lnSpc>
                <a:spcPts val="3120"/>
              </a:lnSpc>
            </a:pPr>
            <a:r>
              <a:rPr lang="en-US" sz="2400">
                <a:solidFill>
                  <a:srgbClr val="263036"/>
                </a:solidFill>
                <a:latin typeface="Open Sauce 1"/>
              </a:rPr>
              <a:t>States with environmental justice laws include California, New Jersey, New York, and Washington, among others</a:t>
            </a:r>
          </a:p>
        </p:txBody>
      </p:sp>
      <p:sp>
        <p:nvSpPr>
          <p:cNvPr id="16" name="TextBox 16"/>
          <p:cNvSpPr txBox="1"/>
          <p:nvPr/>
        </p:nvSpPr>
        <p:spPr>
          <a:xfrm>
            <a:off x="13816288" y="5114925"/>
            <a:ext cx="3575522" cy="2341245"/>
          </a:xfrm>
          <a:prstGeom prst="rect">
            <a:avLst/>
          </a:prstGeom>
        </p:spPr>
        <p:txBody>
          <a:bodyPr lIns="0" tIns="0" rIns="0" bIns="0" rtlCol="0" anchor="t">
            <a:spAutoFit/>
          </a:bodyPr>
          <a:lstStyle/>
          <a:p>
            <a:pPr algn="ctr">
              <a:lnSpc>
                <a:spcPts val="3120"/>
              </a:lnSpc>
            </a:pPr>
            <a:r>
              <a:rPr lang="en-US" sz="2400">
                <a:solidFill>
                  <a:srgbClr val="263036"/>
                </a:solidFill>
                <a:latin typeface="Open Sauce 1"/>
              </a:rPr>
              <a:t>For example, Washington's Climate Commitment Act integrates environmental justice into climate planning.</a:t>
            </a:r>
          </a:p>
        </p:txBody>
      </p:sp>
      <p:sp>
        <p:nvSpPr>
          <p:cNvPr id="17" name="TextBox 17"/>
          <p:cNvSpPr txBox="1"/>
          <p:nvPr/>
        </p:nvSpPr>
        <p:spPr>
          <a:xfrm>
            <a:off x="10678095" y="310203"/>
            <a:ext cx="7274020" cy="396875"/>
          </a:xfrm>
          <a:prstGeom prst="rect">
            <a:avLst/>
          </a:prstGeom>
        </p:spPr>
        <p:txBody>
          <a:bodyPr lIns="0" tIns="0" rIns="0" bIns="0" rtlCol="0" anchor="t">
            <a:spAutoFit/>
          </a:bodyPr>
          <a:lstStyle/>
          <a:p>
            <a:pPr marL="0" lvl="0" indent="0" algn="r">
              <a:lnSpc>
                <a:spcPts val="3250"/>
              </a:lnSpc>
              <a:spcBef>
                <a:spcPct val="0"/>
              </a:spcBef>
            </a:pPr>
            <a:r>
              <a:rPr lang="en-US" sz="2500" u="none" strike="noStrike" dirty="0">
                <a:solidFill>
                  <a:srgbClr val="111F26">
                    <a:alpha val="29804"/>
                  </a:srgbClr>
                </a:solidFill>
                <a:latin typeface="Open Sauce 2 Italics"/>
              </a:rPr>
              <a:t>For more, </a:t>
            </a:r>
            <a:r>
              <a:rPr lang="en-US" sz="2500" dirty="0">
                <a:solidFill>
                  <a:srgbClr val="111F26">
                    <a:alpha val="29804"/>
                  </a:srgbClr>
                </a:solidFill>
                <a:latin typeface="Open Sauce 2 Italics"/>
              </a:rPr>
              <a:t>see the </a:t>
            </a:r>
            <a:r>
              <a:rPr lang="en-US" sz="2500" dirty="0">
                <a:solidFill>
                  <a:srgbClr val="111F26">
                    <a:alpha val="29804"/>
                  </a:srgbClr>
                </a:solidFill>
                <a:latin typeface="Open Sauce 2 Italics"/>
                <a:hlinkClick r:id="rId3" tooltip="https://cjp.eli.org/curriculum/fundamental-rights">
                  <a:extLst>
                    <a:ext uri="{A12FA001-AC4F-418D-AE19-62706E023703}">
                      <ahyp:hlinkClr xmlns:ahyp="http://schemas.microsoft.com/office/drawing/2018/hyperlinkcolor" val="tx"/>
                    </a:ext>
                  </a:extLst>
                </a:hlinkClick>
              </a:rPr>
              <a:t>Fundamental Rights</a:t>
            </a:r>
            <a:r>
              <a:rPr lang="en-US" sz="2500" dirty="0">
                <a:solidFill>
                  <a:srgbClr val="111F26">
                    <a:alpha val="29804"/>
                  </a:srgbClr>
                </a:solidFill>
                <a:latin typeface="Open Sauce 2 Italics"/>
              </a:rPr>
              <a:t> module</a:t>
            </a:r>
            <a:r>
              <a:rPr lang="en-US" sz="2500" u="none" strike="noStrike" dirty="0">
                <a:solidFill>
                  <a:srgbClr val="111F26">
                    <a:alpha val="29804"/>
                  </a:srgbClr>
                </a:solidFill>
                <a:latin typeface="Open Sauce 2 Italics"/>
              </a:rPr>
              <a:t>.</a:t>
            </a:r>
          </a:p>
        </p:txBody>
      </p:sp>
      <p:sp>
        <p:nvSpPr>
          <p:cNvPr id="18" name="TextBox 18"/>
          <p:cNvSpPr txBox="1"/>
          <p:nvPr/>
        </p:nvSpPr>
        <p:spPr>
          <a:xfrm>
            <a:off x="1028700" y="2085975"/>
            <a:ext cx="18013212" cy="704850"/>
          </a:xfrm>
          <a:prstGeom prst="rect">
            <a:avLst/>
          </a:prstGeom>
        </p:spPr>
        <p:txBody>
          <a:bodyPr lIns="0" tIns="0" rIns="0" bIns="0" rtlCol="0" anchor="t">
            <a:spAutoFit/>
          </a:bodyPr>
          <a:lstStyle/>
          <a:p>
            <a:pPr>
              <a:lnSpc>
                <a:spcPts val="5519"/>
              </a:lnSpc>
            </a:pPr>
            <a:r>
              <a:rPr lang="en-US" sz="4599">
                <a:solidFill>
                  <a:srgbClr val="263036"/>
                </a:solidFill>
                <a:latin typeface="Open Sauce SemiBold Bold Italics"/>
              </a:rPr>
              <a:t>LEGAL APPROACHES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TextBox 2"/>
          <p:cNvSpPr txBox="1"/>
          <p:nvPr/>
        </p:nvSpPr>
        <p:spPr>
          <a:xfrm>
            <a:off x="1028700" y="1091781"/>
            <a:ext cx="5353115" cy="1171575"/>
          </a:xfrm>
          <a:prstGeom prst="rect">
            <a:avLst/>
          </a:prstGeom>
        </p:spPr>
        <p:txBody>
          <a:bodyPr lIns="0" tIns="0" rIns="0" bIns="0" rtlCol="0" anchor="t">
            <a:spAutoFit/>
          </a:bodyPr>
          <a:lstStyle/>
          <a:p>
            <a:pPr marL="0" lvl="0" indent="0" algn="l">
              <a:lnSpc>
                <a:spcPts val="9240"/>
              </a:lnSpc>
              <a:spcBef>
                <a:spcPct val="0"/>
              </a:spcBef>
            </a:pPr>
            <a:r>
              <a:rPr lang="en-US" sz="7700">
                <a:solidFill>
                  <a:srgbClr val="B2D235"/>
                </a:solidFill>
                <a:latin typeface="Open Sauce 1 Heavy"/>
              </a:rPr>
              <a:t>ROADMAP</a:t>
            </a:r>
          </a:p>
        </p:txBody>
      </p:sp>
      <p:grpSp>
        <p:nvGrpSpPr>
          <p:cNvPr id="3" name="Group 3"/>
          <p:cNvGrpSpPr/>
          <p:nvPr/>
        </p:nvGrpSpPr>
        <p:grpSpPr>
          <a:xfrm>
            <a:off x="7689737" y="1959048"/>
            <a:ext cx="987597" cy="987597"/>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6E1D1"/>
            </a:solidFill>
          </p:spPr>
        </p:sp>
      </p:grpSp>
      <p:sp>
        <p:nvSpPr>
          <p:cNvPr id="5" name="TextBox 5"/>
          <p:cNvSpPr txBox="1"/>
          <p:nvPr/>
        </p:nvSpPr>
        <p:spPr>
          <a:xfrm>
            <a:off x="7834798" y="1942184"/>
            <a:ext cx="697473" cy="859398"/>
          </a:xfrm>
          <a:prstGeom prst="rect">
            <a:avLst/>
          </a:prstGeom>
        </p:spPr>
        <p:txBody>
          <a:bodyPr lIns="0" tIns="0" rIns="0" bIns="0" rtlCol="0" anchor="t">
            <a:spAutoFit/>
          </a:bodyPr>
          <a:lstStyle/>
          <a:p>
            <a:pPr algn="ctr">
              <a:lnSpc>
                <a:spcPts val="7230"/>
              </a:lnSpc>
            </a:pPr>
            <a:r>
              <a:rPr lang="en-US" sz="4605">
                <a:solidFill>
                  <a:srgbClr val="313F47"/>
                </a:solidFill>
                <a:latin typeface="Open Sauce 1 Heavy"/>
              </a:rPr>
              <a:t>1</a:t>
            </a:r>
          </a:p>
        </p:txBody>
      </p:sp>
      <p:grpSp>
        <p:nvGrpSpPr>
          <p:cNvPr id="6" name="Group 6"/>
          <p:cNvGrpSpPr/>
          <p:nvPr/>
        </p:nvGrpSpPr>
        <p:grpSpPr>
          <a:xfrm>
            <a:off x="7689737" y="3784845"/>
            <a:ext cx="997641" cy="987597"/>
            <a:chOff x="0" y="0"/>
            <a:chExt cx="1330188" cy="1316796"/>
          </a:xfrm>
        </p:grpSpPr>
        <p:grpSp>
          <p:nvGrpSpPr>
            <p:cNvPr id="7" name="Group 7"/>
            <p:cNvGrpSpPr/>
            <p:nvPr/>
          </p:nvGrpSpPr>
          <p:grpSpPr>
            <a:xfrm>
              <a:off x="0" y="0"/>
              <a:ext cx="1330188" cy="1316796"/>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6E1D1"/>
              </a:solidFill>
            </p:spPr>
          </p:sp>
        </p:grpSp>
        <p:sp>
          <p:nvSpPr>
            <p:cNvPr id="9" name="TextBox 9"/>
            <p:cNvSpPr txBox="1"/>
            <p:nvPr/>
          </p:nvSpPr>
          <p:spPr>
            <a:xfrm>
              <a:off x="195383" y="31491"/>
              <a:ext cx="939423" cy="1091890"/>
            </a:xfrm>
            <a:prstGeom prst="rect">
              <a:avLst/>
            </a:prstGeom>
          </p:spPr>
          <p:txBody>
            <a:bodyPr lIns="0" tIns="0" rIns="0" bIns="0" rtlCol="0" anchor="t">
              <a:spAutoFit/>
            </a:bodyPr>
            <a:lstStyle/>
            <a:p>
              <a:pPr marL="0" lvl="1" indent="0" algn="ctr">
                <a:lnSpc>
                  <a:spcPts val="7230"/>
                </a:lnSpc>
                <a:spcBef>
                  <a:spcPct val="0"/>
                </a:spcBef>
              </a:pPr>
              <a:r>
                <a:rPr lang="en-US" sz="4605" u="none">
                  <a:solidFill>
                    <a:srgbClr val="313F47"/>
                  </a:solidFill>
                  <a:latin typeface="Open Sauce 1 Heavy"/>
                </a:rPr>
                <a:t>2</a:t>
              </a:r>
            </a:p>
          </p:txBody>
        </p:sp>
      </p:grpSp>
      <p:grpSp>
        <p:nvGrpSpPr>
          <p:cNvPr id="10" name="Group 10"/>
          <p:cNvGrpSpPr/>
          <p:nvPr/>
        </p:nvGrpSpPr>
        <p:grpSpPr>
          <a:xfrm>
            <a:off x="7699781" y="7437107"/>
            <a:ext cx="987597" cy="987597"/>
            <a:chOff x="0" y="0"/>
            <a:chExt cx="1316796" cy="1316796"/>
          </a:xfrm>
        </p:grpSpPr>
        <p:grpSp>
          <p:nvGrpSpPr>
            <p:cNvPr id="11" name="Group 11"/>
            <p:cNvGrpSpPr/>
            <p:nvPr/>
          </p:nvGrpSpPr>
          <p:grpSpPr>
            <a:xfrm>
              <a:off x="0" y="0"/>
              <a:ext cx="1316796" cy="1316796"/>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6E1D1"/>
              </a:solidFill>
            </p:spPr>
          </p:sp>
        </p:grpSp>
        <p:sp>
          <p:nvSpPr>
            <p:cNvPr id="13" name="TextBox 13"/>
            <p:cNvSpPr txBox="1"/>
            <p:nvPr/>
          </p:nvSpPr>
          <p:spPr>
            <a:xfrm>
              <a:off x="193416" y="31491"/>
              <a:ext cx="929965" cy="1091890"/>
            </a:xfrm>
            <a:prstGeom prst="rect">
              <a:avLst/>
            </a:prstGeom>
          </p:spPr>
          <p:txBody>
            <a:bodyPr lIns="0" tIns="0" rIns="0" bIns="0" rtlCol="0" anchor="t">
              <a:spAutoFit/>
            </a:bodyPr>
            <a:lstStyle/>
            <a:p>
              <a:pPr marL="0" lvl="1" indent="0" algn="ctr">
                <a:lnSpc>
                  <a:spcPts val="7230"/>
                </a:lnSpc>
                <a:spcBef>
                  <a:spcPct val="0"/>
                </a:spcBef>
              </a:pPr>
              <a:r>
                <a:rPr lang="en-US" sz="4605" u="none">
                  <a:solidFill>
                    <a:srgbClr val="313F47"/>
                  </a:solidFill>
                  <a:latin typeface="Open Sauce 1 Heavy"/>
                </a:rPr>
                <a:t>4</a:t>
              </a:r>
            </a:p>
          </p:txBody>
        </p:sp>
      </p:grpSp>
      <p:grpSp>
        <p:nvGrpSpPr>
          <p:cNvPr id="14" name="Group 14"/>
          <p:cNvGrpSpPr/>
          <p:nvPr/>
        </p:nvGrpSpPr>
        <p:grpSpPr>
          <a:xfrm>
            <a:off x="7699781" y="5611310"/>
            <a:ext cx="987597" cy="987597"/>
            <a:chOff x="0" y="0"/>
            <a:chExt cx="1316796" cy="1316796"/>
          </a:xfrm>
        </p:grpSpPr>
        <p:grpSp>
          <p:nvGrpSpPr>
            <p:cNvPr id="15" name="Group 15"/>
            <p:cNvGrpSpPr/>
            <p:nvPr/>
          </p:nvGrpSpPr>
          <p:grpSpPr>
            <a:xfrm>
              <a:off x="0" y="0"/>
              <a:ext cx="1316796" cy="1316796"/>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6E1D1"/>
              </a:solidFill>
            </p:spPr>
          </p:sp>
        </p:grpSp>
        <p:sp>
          <p:nvSpPr>
            <p:cNvPr id="17" name="TextBox 17"/>
            <p:cNvSpPr txBox="1"/>
            <p:nvPr/>
          </p:nvSpPr>
          <p:spPr>
            <a:xfrm>
              <a:off x="193416" y="31491"/>
              <a:ext cx="929965" cy="1091890"/>
            </a:xfrm>
            <a:prstGeom prst="rect">
              <a:avLst/>
            </a:prstGeom>
          </p:spPr>
          <p:txBody>
            <a:bodyPr lIns="0" tIns="0" rIns="0" bIns="0" rtlCol="0" anchor="t">
              <a:spAutoFit/>
            </a:bodyPr>
            <a:lstStyle/>
            <a:p>
              <a:pPr marL="0" lvl="1" indent="0" algn="ctr">
                <a:lnSpc>
                  <a:spcPts val="7230"/>
                </a:lnSpc>
                <a:spcBef>
                  <a:spcPct val="0"/>
                </a:spcBef>
              </a:pPr>
              <a:r>
                <a:rPr lang="en-US" sz="4605" u="none">
                  <a:solidFill>
                    <a:srgbClr val="313F47"/>
                  </a:solidFill>
                  <a:latin typeface="Open Sauce 1 Heavy"/>
                </a:rPr>
                <a:t>3</a:t>
              </a:r>
            </a:p>
          </p:txBody>
        </p:sp>
      </p:grpSp>
      <p:sp>
        <p:nvSpPr>
          <p:cNvPr id="18" name="TextBox 18"/>
          <p:cNvSpPr txBox="1"/>
          <p:nvPr/>
        </p:nvSpPr>
        <p:spPr>
          <a:xfrm>
            <a:off x="9494261" y="2167096"/>
            <a:ext cx="7983896" cy="581025"/>
          </a:xfrm>
          <a:prstGeom prst="rect">
            <a:avLst/>
          </a:prstGeom>
        </p:spPr>
        <p:txBody>
          <a:bodyPr lIns="0" tIns="0" rIns="0" bIns="0" rtlCol="0" anchor="t">
            <a:spAutoFit/>
          </a:bodyPr>
          <a:lstStyle/>
          <a:p>
            <a:pPr algn="l">
              <a:lnSpc>
                <a:spcPts val="4680"/>
              </a:lnSpc>
            </a:pPr>
            <a:r>
              <a:rPr lang="en-US" sz="3900">
                <a:solidFill>
                  <a:srgbClr val="D6E1D1"/>
                </a:solidFill>
                <a:latin typeface="Open Sauce 1 Heavy"/>
              </a:rPr>
              <a:t>SCOPE AND TRENDS</a:t>
            </a:r>
          </a:p>
        </p:txBody>
      </p:sp>
      <p:sp>
        <p:nvSpPr>
          <p:cNvPr id="19" name="TextBox 19"/>
          <p:cNvSpPr txBox="1"/>
          <p:nvPr/>
        </p:nvSpPr>
        <p:spPr>
          <a:xfrm>
            <a:off x="9494261" y="4061043"/>
            <a:ext cx="7322748" cy="518160"/>
          </a:xfrm>
          <a:prstGeom prst="rect">
            <a:avLst/>
          </a:prstGeom>
        </p:spPr>
        <p:txBody>
          <a:bodyPr lIns="0" tIns="0" rIns="0" bIns="0" rtlCol="0" anchor="t">
            <a:spAutoFit/>
          </a:bodyPr>
          <a:lstStyle/>
          <a:p>
            <a:pPr marL="0" lvl="1" indent="0" algn="l">
              <a:lnSpc>
                <a:spcPts val="3900"/>
              </a:lnSpc>
            </a:pPr>
            <a:r>
              <a:rPr lang="en-US" sz="3900">
                <a:solidFill>
                  <a:srgbClr val="D6E1D1"/>
                </a:solidFill>
                <a:latin typeface="Open Sauce 1 Heavy"/>
              </a:rPr>
              <a:t>LEGAL LANDSCAPE</a:t>
            </a:r>
          </a:p>
        </p:txBody>
      </p:sp>
      <p:sp>
        <p:nvSpPr>
          <p:cNvPr id="20" name="TextBox 20"/>
          <p:cNvSpPr txBox="1"/>
          <p:nvPr/>
        </p:nvSpPr>
        <p:spPr>
          <a:xfrm>
            <a:off x="9494261" y="5687510"/>
            <a:ext cx="7246548" cy="1013460"/>
          </a:xfrm>
          <a:prstGeom prst="rect">
            <a:avLst/>
          </a:prstGeom>
        </p:spPr>
        <p:txBody>
          <a:bodyPr lIns="0" tIns="0" rIns="0" bIns="0" rtlCol="0" anchor="t">
            <a:spAutoFit/>
          </a:bodyPr>
          <a:lstStyle/>
          <a:p>
            <a:pPr marL="0" lvl="1" indent="0" algn="l">
              <a:lnSpc>
                <a:spcPts val="3900"/>
              </a:lnSpc>
            </a:pPr>
            <a:r>
              <a:rPr lang="en-US" sz="3900">
                <a:solidFill>
                  <a:srgbClr val="D6E1D1"/>
                </a:solidFill>
                <a:latin typeface="Open Sauce 1 Heavy"/>
              </a:rPr>
              <a:t>ROLE OF CLIMATE SCIENCE IN CLIMATE LITIGATION</a:t>
            </a:r>
          </a:p>
        </p:txBody>
      </p:sp>
      <p:sp>
        <p:nvSpPr>
          <p:cNvPr id="21" name="TextBox 21"/>
          <p:cNvSpPr txBox="1"/>
          <p:nvPr/>
        </p:nvSpPr>
        <p:spPr>
          <a:xfrm>
            <a:off x="9570461" y="7709925"/>
            <a:ext cx="7246548" cy="518160"/>
          </a:xfrm>
          <a:prstGeom prst="rect">
            <a:avLst/>
          </a:prstGeom>
        </p:spPr>
        <p:txBody>
          <a:bodyPr lIns="0" tIns="0" rIns="0" bIns="0" rtlCol="0" anchor="t">
            <a:spAutoFit/>
          </a:bodyPr>
          <a:lstStyle/>
          <a:p>
            <a:pPr marL="0" lvl="1" indent="0" algn="l">
              <a:lnSpc>
                <a:spcPts val="3900"/>
              </a:lnSpc>
            </a:pPr>
            <a:r>
              <a:rPr lang="en-US" sz="3900">
                <a:solidFill>
                  <a:srgbClr val="D6E1D1"/>
                </a:solidFill>
                <a:latin typeface="Open Sauce 1 Heavy"/>
              </a:rPr>
              <a:t>CONCLUSION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6E1D1"/>
        </a:solidFill>
        <a:effectLst/>
      </p:bgPr>
    </p:bg>
    <p:spTree>
      <p:nvGrpSpPr>
        <p:cNvPr id="1" name=""/>
        <p:cNvGrpSpPr/>
        <p:nvPr/>
      </p:nvGrpSpPr>
      <p:grpSpPr>
        <a:xfrm>
          <a:off x="0" y="0"/>
          <a:ext cx="0" cy="0"/>
          <a:chOff x="0" y="0"/>
          <a:chExt cx="0" cy="0"/>
        </a:xfrm>
      </p:grpSpPr>
      <p:grpSp>
        <p:nvGrpSpPr>
          <p:cNvPr id="2" name="Group 2"/>
          <p:cNvGrpSpPr/>
          <p:nvPr/>
        </p:nvGrpSpPr>
        <p:grpSpPr>
          <a:xfrm>
            <a:off x="228439" y="256228"/>
            <a:ext cx="13475488" cy="485949"/>
            <a:chOff x="0" y="-50569"/>
            <a:chExt cx="17967317" cy="647931"/>
          </a:xfrm>
        </p:grpSpPr>
        <p:sp>
          <p:nvSpPr>
            <p:cNvPr id="3" name="TextBox 3"/>
            <p:cNvSpPr txBox="1"/>
            <p:nvPr/>
          </p:nvSpPr>
          <p:spPr>
            <a:xfrm>
              <a:off x="795561" y="141220"/>
              <a:ext cx="17171756" cy="456142"/>
            </a:xfrm>
            <a:prstGeom prst="rect">
              <a:avLst/>
            </a:prstGeom>
          </p:spPr>
          <p:txBody>
            <a:bodyPr lIns="0" tIns="0" rIns="0" bIns="0" rtlCol="0" anchor="t">
              <a:spAutoFit/>
            </a:bodyPr>
            <a:lstStyle/>
            <a:p>
              <a:pPr algn="l">
                <a:lnSpc>
                  <a:spcPts val="2499"/>
                </a:lnSpc>
              </a:pPr>
              <a:r>
                <a:rPr lang="en-US" sz="2499" dirty="0">
                  <a:solidFill>
                    <a:srgbClr val="111F26">
                      <a:alpha val="29804"/>
                    </a:srgbClr>
                  </a:solidFill>
                  <a:latin typeface="Open Sauce 1 Semi-Bold"/>
                </a:rPr>
                <a:t>LEGAL LANDSCAPE</a:t>
              </a:r>
            </a:p>
          </p:txBody>
        </p:sp>
        <p:grpSp>
          <p:nvGrpSpPr>
            <p:cNvPr id="4" name="Group 4"/>
            <p:cNvGrpSpPr/>
            <p:nvPr/>
          </p:nvGrpSpPr>
          <p:grpSpPr>
            <a:xfrm>
              <a:off x="68613" y="0"/>
              <a:ext cx="589723" cy="597362"/>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63036">
                  <a:alpha val="44706"/>
                </a:srgbClr>
              </a:solidFill>
            </p:spPr>
          </p:sp>
        </p:grpSp>
        <p:sp>
          <p:nvSpPr>
            <p:cNvPr id="6" name="TextBox 6"/>
            <p:cNvSpPr txBox="1"/>
            <p:nvPr/>
          </p:nvSpPr>
          <p:spPr>
            <a:xfrm>
              <a:off x="0" y="-50569"/>
              <a:ext cx="726948" cy="599017"/>
            </a:xfrm>
            <a:prstGeom prst="rect">
              <a:avLst/>
            </a:prstGeom>
          </p:spPr>
          <p:txBody>
            <a:bodyPr lIns="0" tIns="0" rIns="0" bIns="0" rtlCol="0" anchor="t">
              <a:spAutoFit/>
            </a:bodyPr>
            <a:lstStyle/>
            <a:p>
              <a:pPr algn="ctr">
                <a:lnSpc>
                  <a:spcPts val="3924"/>
                </a:lnSpc>
              </a:pPr>
              <a:r>
                <a:rPr lang="en-US" sz="2499">
                  <a:solidFill>
                    <a:srgbClr val="FFFFFF">
                      <a:alpha val="29804"/>
                    </a:srgbClr>
                  </a:solidFill>
                  <a:latin typeface="Open Sauce 1 Heavy"/>
                </a:rPr>
                <a:t>2</a:t>
              </a:r>
            </a:p>
          </p:txBody>
        </p:sp>
      </p:grpSp>
      <p:sp>
        <p:nvSpPr>
          <p:cNvPr id="7" name="Freeform 7"/>
          <p:cNvSpPr/>
          <p:nvPr/>
        </p:nvSpPr>
        <p:spPr>
          <a:xfrm>
            <a:off x="0" y="0"/>
            <a:ext cx="18342417" cy="10287000"/>
          </a:xfrm>
          <a:custGeom>
            <a:avLst/>
            <a:gdLst/>
            <a:ahLst/>
            <a:cxnLst/>
            <a:rect l="l" t="t" r="r" b="b"/>
            <a:pathLst>
              <a:path w="18342417" h="10404475">
                <a:moveTo>
                  <a:pt x="0" y="0"/>
                </a:moveTo>
                <a:lnTo>
                  <a:pt x="18342417" y="0"/>
                </a:lnTo>
                <a:lnTo>
                  <a:pt x="18342417" y="10404475"/>
                </a:lnTo>
                <a:lnTo>
                  <a:pt x="0" y="10404475"/>
                </a:lnTo>
                <a:lnTo>
                  <a:pt x="0" y="0"/>
                </a:lnTo>
                <a:close/>
              </a:path>
            </a:pathLst>
          </a:custGeom>
          <a:blipFill>
            <a:blip r:embed="rId2">
              <a:alphaModFix amt="25000"/>
            </a:blip>
            <a:stretch>
              <a:fillRect t="-17896" r="-15611" b="-17896"/>
            </a:stretch>
          </a:blipFill>
        </p:spPr>
      </p:sp>
      <p:sp>
        <p:nvSpPr>
          <p:cNvPr id="8" name="Freeform 8"/>
          <p:cNvSpPr/>
          <p:nvPr/>
        </p:nvSpPr>
        <p:spPr>
          <a:xfrm rot="660653">
            <a:off x="665668" y="4628601"/>
            <a:ext cx="1724919" cy="1248410"/>
          </a:xfrm>
          <a:custGeom>
            <a:avLst/>
            <a:gdLst/>
            <a:ahLst/>
            <a:cxnLst/>
            <a:rect l="l" t="t" r="r" b="b"/>
            <a:pathLst>
              <a:path w="1724919" h="1248410">
                <a:moveTo>
                  <a:pt x="0" y="0"/>
                </a:moveTo>
                <a:lnTo>
                  <a:pt x="1724919" y="0"/>
                </a:lnTo>
                <a:lnTo>
                  <a:pt x="1724919" y="1248411"/>
                </a:lnTo>
                <a:lnTo>
                  <a:pt x="0" y="12484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9" name="Group 9"/>
          <p:cNvGrpSpPr/>
          <p:nvPr/>
        </p:nvGrpSpPr>
        <p:grpSpPr>
          <a:xfrm>
            <a:off x="2924754" y="5084763"/>
            <a:ext cx="12601604" cy="3706782"/>
            <a:chOff x="0" y="0"/>
            <a:chExt cx="3318941" cy="976272"/>
          </a:xfrm>
        </p:grpSpPr>
        <p:sp>
          <p:nvSpPr>
            <p:cNvPr id="10" name="Freeform 10"/>
            <p:cNvSpPr/>
            <p:nvPr/>
          </p:nvSpPr>
          <p:spPr>
            <a:xfrm>
              <a:off x="0" y="0"/>
              <a:ext cx="3318941" cy="976272"/>
            </a:xfrm>
            <a:custGeom>
              <a:avLst/>
              <a:gdLst/>
              <a:ahLst/>
              <a:cxnLst/>
              <a:rect l="l" t="t" r="r" b="b"/>
              <a:pathLst>
                <a:path w="3318941" h="976272">
                  <a:moveTo>
                    <a:pt x="31332" y="0"/>
                  </a:moveTo>
                  <a:lnTo>
                    <a:pt x="3287609" y="0"/>
                  </a:lnTo>
                  <a:cubicBezTo>
                    <a:pt x="3295919" y="0"/>
                    <a:pt x="3303888" y="3301"/>
                    <a:pt x="3309764" y="9177"/>
                  </a:cubicBezTo>
                  <a:cubicBezTo>
                    <a:pt x="3315640" y="15053"/>
                    <a:pt x="3318941" y="23022"/>
                    <a:pt x="3318941" y="31332"/>
                  </a:cubicBezTo>
                  <a:lnTo>
                    <a:pt x="3318941" y="944940"/>
                  </a:lnTo>
                  <a:cubicBezTo>
                    <a:pt x="3318941" y="962244"/>
                    <a:pt x="3304913" y="976272"/>
                    <a:pt x="3287609" y="976272"/>
                  </a:cubicBezTo>
                  <a:lnTo>
                    <a:pt x="31332" y="976272"/>
                  </a:lnTo>
                  <a:cubicBezTo>
                    <a:pt x="14028" y="976272"/>
                    <a:pt x="0" y="962244"/>
                    <a:pt x="0" y="944940"/>
                  </a:cubicBezTo>
                  <a:lnTo>
                    <a:pt x="0" y="31332"/>
                  </a:lnTo>
                  <a:cubicBezTo>
                    <a:pt x="0" y="14028"/>
                    <a:pt x="14028" y="0"/>
                    <a:pt x="31332" y="0"/>
                  </a:cubicBezTo>
                  <a:close/>
                </a:path>
              </a:pathLst>
            </a:custGeom>
            <a:solidFill>
              <a:srgbClr val="263036"/>
            </a:solidFill>
            <a:ln cap="rnd">
              <a:noFill/>
              <a:prstDash val="solid"/>
              <a:round/>
            </a:ln>
          </p:spPr>
        </p:sp>
        <p:sp>
          <p:nvSpPr>
            <p:cNvPr id="11" name="TextBox 11"/>
            <p:cNvSpPr txBox="1"/>
            <p:nvPr/>
          </p:nvSpPr>
          <p:spPr>
            <a:xfrm>
              <a:off x="0" y="47625"/>
              <a:ext cx="3318941" cy="928647"/>
            </a:xfrm>
            <a:prstGeom prst="rect">
              <a:avLst/>
            </a:prstGeom>
          </p:spPr>
          <p:txBody>
            <a:bodyPr lIns="50800" tIns="50800" rIns="50800" bIns="50800" rtlCol="0" anchor="ctr"/>
            <a:lstStyle/>
            <a:p>
              <a:pPr algn="ctr">
                <a:lnSpc>
                  <a:spcPts val="2499"/>
                </a:lnSpc>
              </a:pPr>
              <a:endParaRPr/>
            </a:p>
          </p:txBody>
        </p:sp>
      </p:grpSp>
      <p:sp>
        <p:nvSpPr>
          <p:cNvPr id="12" name="TextBox 12"/>
          <p:cNvSpPr txBox="1"/>
          <p:nvPr/>
        </p:nvSpPr>
        <p:spPr>
          <a:xfrm>
            <a:off x="1028700" y="1019175"/>
            <a:ext cx="17670451" cy="1076325"/>
          </a:xfrm>
          <a:prstGeom prst="rect">
            <a:avLst/>
          </a:prstGeom>
        </p:spPr>
        <p:txBody>
          <a:bodyPr lIns="0" tIns="0" rIns="0" bIns="0" rtlCol="0" anchor="t">
            <a:spAutoFit/>
          </a:bodyPr>
          <a:lstStyle/>
          <a:p>
            <a:pPr marL="0" lvl="0" indent="0" algn="l">
              <a:lnSpc>
                <a:spcPts val="8400"/>
              </a:lnSpc>
            </a:pPr>
            <a:r>
              <a:rPr lang="en-US" sz="7000">
                <a:solidFill>
                  <a:srgbClr val="263036"/>
                </a:solidFill>
                <a:latin typeface="Open Sauce 1 Heavy"/>
              </a:rPr>
              <a:t>FUNDAMENTAL RIGHTS</a:t>
            </a:r>
          </a:p>
        </p:txBody>
      </p:sp>
      <p:sp>
        <p:nvSpPr>
          <p:cNvPr id="13" name="TextBox 13"/>
          <p:cNvSpPr txBox="1"/>
          <p:nvPr/>
        </p:nvSpPr>
        <p:spPr>
          <a:xfrm>
            <a:off x="1028700" y="2085975"/>
            <a:ext cx="18013212" cy="704850"/>
          </a:xfrm>
          <a:prstGeom prst="rect">
            <a:avLst/>
          </a:prstGeom>
        </p:spPr>
        <p:txBody>
          <a:bodyPr lIns="0" tIns="0" rIns="0" bIns="0" rtlCol="0" anchor="t">
            <a:spAutoFit/>
          </a:bodyPr>
          <a:lstStyle/>
          <a:p>
            <a:pPr>
              <a:lnSpc>
                <a:spcPts val="5519"/>
              </a:lnSpc>
            </a:pPr>
            <a:r>
              <a:rPr lang="en-US" sz="4599">
                <a:solidFill>
                  <a:srgbClr val="263036"/>
                </a:solidFill>
                <a:latin typeface="Open Sauce SemiBold Bold Italics"/>
              </a:rPr>
              <a:t>ERA HIGHLIGHT</a:t>
            </a:r>
          </a:p>
        </p:txBody>
      </p:sp>
      <p:sp>
        <p:nvSpPr>
          <p:cNvPr id="14" name="TextBox 14"/>
          <p:cNvSpPr txBox="1"/>
          <p:nvPr/>
        </p:nvSpPr>
        <p:spPr>
          <a:xfrm>
            <a:off x="980602" y="3368834"/>
            <a:ext cx="16774730" cy="1099820"/>
          </a:xfrm>
          <a:prstGeom prst="rect">
            <a:avLst/>
          </a:prstGeom>
        </p:spPr>
        <p:txBody>
          <a:bodyPr lIns="0" tIns="0" rIns="0" bIns="0" rtlCol="0" anchor="t">
            <a:spAutoFit/>
          </a:bodyPr>
          <a:lstStyle/>
          <a:p>
            <a:pPr>
              <a:lnSpc>
                <a:spcPts val="4419"/>
              </a:lnSpc>
            </a:pPr>
            <a:r>
              <a:rPr lang="en-US" sz="3399">
                <a:solidFill>
                  <a:srgbClr val="263036"/>
                </a:solidFill>
                <a:latin typeface="Open Sauce 1 Heavy"/>
              </a:rPr>
              <a:t>Montana</a:t>
            </a:r>
            <a:r>
              <a:rPr lang="en-US" sz="3399">
                <a:solidFill>
                  <a:srgbClr val="263036"/>
                </a:solidFill>
                <a:latin typeface="Open Sauce 1 Bold"/>
                <a:ea typeface="Open Sauce 1 Bold"/>
              </a:rPr>
              <a:t>’s Constitution singles out and elevates environmental rights, declaring an inalienable right to a healthful environment (Art. II, §3; Art. IX, §1)</a:t>
            </a:r>
          </a:p>
        </p:txBody>
      </p:sp>
      <p:sp>
        <p:nvSpPr>
          <p:cNvPr id="15" name="TextBox 15"/>
          <p:cNvSpPr txBox="1"/>
          <p:nvPr/>
        </p:nvSpPr>
        <p:spPr>
          <a:xfrm>
            <a:off x="3284776" y="5314676"/>
            <a:ext cx="6583776" cy="558166"/>
          </a:xfrm>
          <a:prstGeom prst="rect">
            <a:avLst/>
          </a:prstGeom>
        </p:spPr>
        <p:txBody>
          <a:bodyPr lIns="0" tIns="0" rIns="0" bIns="0" rtlCol="0" anchor="t">
            <a:spAutoFit/>
          </a:bodyPr>
          <a:lstStyle/>
          <a:p>
            <a:pPr>
              <a:lnSpc>
                <a:spcPts val="4679"/>
              </a:lnSpc>
            </a:pPr>
            <a:r>
              <a:rPr lang="en-US" sz="3599" u="sng" dirty="0">
                <a:solidFill>
                  <a:srgbClr val="62C7CE"/>
                </a:solidFill>
                <a:latin typeface="Open Sauce SemiBold Bold Italics"/>
                <a:hlinkClick r:id="rId5" tooltip="https://cjp.eli.org/news/230811-climate-science-docket-how-held-v-montana-bridging-science-and-law">
                  <a:extLst>
                    <a:ext uri="{A12FA001-AC4F-418D-AE19-62706E023703}">
                      <ahyp:hlinkClr xmlns:ahyp="http://schemas.microsoft.com/office/drawing/2018/hyperlinkcolor" val="tx"/>
                    </a:ext>
                  </a:extLst>
                </a:hlinkClick>
              </a:rPr>
              <a:t>Held v. State of Montana</a:t>
            </a:r>
          </a:p>
        </p:txBody>
      </p:sp>
      <p:sp>
        <p:nvSpPr>
          <p:cNvPr id="16" name="TextBox 16"/>
          <p:cNvSpPr txBox="1"/>
          <p:nvPr/>
        </p:nvSpPr>
        <p:spPr>
          <a:xfrm>
            <a:off x="10678095" y="310203"/>
            <a:ext cx="7274020" cy="396875"/>
          </a:xfrm>
          <a:prstGeom prst="rect">
            <a:avLst/>
          </a:prstGeom>
        </p:spPr>
        <p:txBody>
          <a:bodyPr lIns="0" tIns="0" rIns="0" bIns="0" rtlCol="0" anchor="t">
            <a:spAutoFit/>
          </a:bodyPr>
          <a:lstStyle/>
          <a:p>
            <a:pPr marL="0" lvl="0" indent="0" algn="r">
              <a:lnSpc>
                <a:spcPts val="3250"/>
              </a:lnSpc>
              <a:spcBef>
                <a:spcPct val="0"/>
              </a:spcBef>
            </a:pPr>
            <a:r>
              <a:rPr lang="en-US" sz="2500" u="none" strike="noStrike" dirty="0">
                <a:solidFill>
                  <a:srgbClr val="111F26">
                    <a:alpha val="29804"/>
                  </a:srgbClr>
                </a:solidFill>
                <a:latin typeface="Open Sauce 2 Italics"/>
              </a:rPr>
              <a:t>For more, see the </a:t>
            </a:r>
            <a:r>
              <a:rPr lang="en-US" sz="2500" dirty="0">
                <a:solidFill>
                  <a:srgbClr val="111F26">
                    <a:alpha val="29804"/>
                  </a:srgbClr>
                </a:solidFill>
                <a:latin typeface="Open Sauce 2 Italics"/>
                <a:hlinkClick r:id="rId6" tooltip="https://cjp.eli.org/curriculum/fundamental-rights">
                  <a:extLst>
                    <a:ext uri="{A12FA001-AC4F-418D-AE19-62706E023703}">
                      <ahyp:hlinkClr xmlns:ahyp="http://schemas.microsoft.com/office/drawing/2018/hyperlinkcolor" val="tx"/>
                    </a:ext>
                  </a:extLst>
                </a:hlinkClick>
              </a:rPr>
              <a:t>Fundamental Rights</a:t>
            </a:r>
            <a:r>
              <a:rPr lang="en-US" sz="2500" dirty="0">
                <a:solidFill>
                  <a:srgbClr val="111F26">
                    <a:alpha val="29804"/>
                  </a:srgbClr>
                </a:solidFill>
                <a:latin typeface="Open Sauce 2 Italics"/>
              </a:rPr>
              <a:t> module.</a:t>
            </a:r>
          </a:p>
        </p:txBody>
      </p:sp>
      <p:sp>
        <p:nvSpPr>
          <p:cNvPr id="17" name="TextBox 17"/>
          <p:cNvSpPr txBox="1"/>
          <p:nvPr/>
        </p:nvSpPr>
        <p:spPr>
          <a:xfrm>
            <a:off x="3284776" y="6173196"/>
            <a:ext cx="12241582" cy="1652270"/>
          </a:xfrm>
          <a:prstGeom prst="rect">
            <a:avLst/>
          </a:prstGeom>
        </p:spPr>
        <p:txBody>
          <a:bodyPr lIns="0" tIns="0" rIns="0" bIns="0" rtlCol="0" anchor="t">
            <a:spAutoFit/>
          </a:bodyPr>
          <a:lstStyle/>
          <a:p>
            <a:pPr>
              <a:lnSpc>
                <a:spcPts val="4419"/>
              </a:lnSpc>
            </a:pPr>
            <a:r>
              <a:rPr lang="en-US" sz="3399">
                <a:solidFill>
                  <a:srgbClr val="FFFFFF"/>
                </a:solidFill>
                <a:latin typeface="Open Sauce 1 Medium"/>
              </a:rPr>
              <a:t>"</a:t>
            </a:r>
            <a:r>
              <a:rPr lang="en-US" sz="3399">
                <a:solidFill>
                  <a:srgbClr val="FFFFFF"/>
                </a:solidFill>
                <a:latin typeface="Open Sauce 1 Medium Italics"/>
              </a:rPr>
              <a:t>Plaintiffs have a fundamental constitutional right to a clean and healthful environment, which </a:t>
            </a:r>
            <a:r>
              <a:rPr lang="en-US" sz="3399">
                <a:solidFill>
                  <a:srgbClr val="62C7CE"/>
                </a:solidFill>
                <a:latin typeface="Open Sauce 1 Medium Italics"/>
              </a:rPr>
              <a:t>includes climate</a:t>
            </a:r>
            <a:r>
              <a:rPr lang="en-US" sz="3399">
                <a:solidFill>
                  <a:srgbClr val="FFFFFF"/>
                </a:solidFill>
                <a:latin typeface="Open Sauce 1 Medium Italics"/>
              </a:rPr>
              <a:t> as part of the environmental life-support system.</a:t>
            </a:r>
            <a:r>
              <a:rPr lang="en-US" sz="3399">
                <a:solidFill>
                  <a:srgbClr val="FFFFFF"/>
                </a:solidFill>
                <a:latin typeface="Open Sauce 1 Medium"/>
              </a:rPr>
              <a:t>" </a:t>
            </a:r>
          </a:p>
        </p:txBody>
      </p:sp>
      <p:sp>
        <p:nvSpPr>
          <p:cNvPr id="18" name="TextBox 18"/>
          <p:cNvSpPr txBox="1"/>
          <p:nvPr/>
        </p:nvSpPr>
        <p:spPr>
          <a:xfrm>
            <a:off x="3284776" y="8187416"/>
            <a:ext cx="7008763" cy="330200"/>
          </a:xfrm>
          <a:prstGeom prst="rect">
            <a:avLst/>
          </a:prstGeom>
        </p:spPr>
        <p:txBody>
          <a:bodyPr lIns="0" tIns="0" rIns="0" bIns="0" rtlCol="0" anchor="t">
            <a:spAutoFit/>
          </a:bodyPr>
          <a:lstStyle/>
          <a:p>
            <a:pPr algn="ctr">
              <a:lnSpc>
                <a:spcPts val="2499"/>
              </a:lnSpc>
              <a:spcBef>
                <a:spcPct val="0"/>
              </a:spcBef>
            </a:pPr>
            <a:r>
              <a:rPr lang="en-US" sz="2499" u="sng" dirty="0">
                <a:solidFill>
                  <a:srgbClr val="62C7CE"/>
                </a:solidFill>
                <a:latin typeface="Open Sauce 1"/>
                <a:hlinkClick r:id="rId7" tooltip="https://climatecasechart.com/wp-content/uploads/case-documents/2023/20230814_docket-CDV-2020-307_order.pdf">
                  <a:extLst>
                    <a:ext uri="{A12FA001-AC4F-418D-AE19-62706E023703}">
                      <ahyp:hlinkClr xmlns:ahyp="http://schemas.microsoft.com/office/drawing/2018/hyperlinkcolor" val="tx"/>
                    </a:ext>
                  </a:extLst>
                </a:hlinkClick>
              </a:rPr>
              <a:t>No. CDV-2020-307, 102 (Mont. Dist. Ct. 2020)</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6E1D1"/>
        </a:solidFill>
        <a:effectLst/>
      </p:bgPr>
    </p:bg>
    <p:spTree>
      <p:nvGrpSpPr>
        <p:cNvPr id="1" name=""/>
        <p:cNvGrpSpPr/>
        <p:nvPr/>
      </p:nvGrpSpPr>
      <p:grpSpPr>
        <a:xfrm>
          <a:off x="0" y="0"/>
          <a:ext cx="0" cy="0"/>
          <a:chOff x="0" y="0"/>
          <a:chExt cx="0" cy="0"/>
        </a:xfrm>
      </p:grpSpPr>
      <p:grpSp>
        <p:nvGrpSpPr>
          <p:cNvPr id="2" name="Group 2"/>
          <p:cNvGrpSpPr/>
          <p:nvPr/>
        </p:nvGrpSpPr>
        <p:grpSpPr>
          <a:xfrm>
            <a:off x="228439" y="256228"/>
            <a:ext cx="13495366" cy="486591"/>
            <a:chOff x="0" y="-50569"/>
            <a:chExt cx="17993821" cy="648789"/>
          </a:xfrm>
        </p:grpSpPr>
        <p:sp>
          <p:nvSpPr>
            <p:cNvPr id="3" name="TextBox 3"/>
            <p:cNvSpPr txBox="1"/>
            <p:nvPr/>
          </p:nvSpPr>
          <p:spPr>
            <a:xfrm>
              <a:off x="822065" y="142078"/>
              <a:ext cx="17171756" cy="456142"/>
            </a:xfrm>
            <a:prstGeom prst="rect">
              <a:avLst/>
            </a:prstGeom>
          </p:spPr>
          <p:txBody>
            <a:bodyPr lIns="0" tIns="0" rIns="0" bIns="0" rtlCol="0" anchor="t">
              <a:spAutoFit/>
            </a:bodyPr>
            <a:lstStyle/>
            <a:p>
              <a:pPr algn="l">
                <a:lnSpc>
                  <a:spcPts val="2499"/>
                </a:lnSpc>
              </a:pPr>
              <a:r>
                <a:rPr lang="en-US" sz="2499" dirty="0">
                  <a:solidFill>
                    <a:srgbClr val="111F26">
                      <a:alpha val="29804"/>
                    </a:srgbClr>
                  </a:solidFill>
                  <a:latin typeface="Open Sauce 1 Semi-Bold"/>
                </a:rPr>
                <a:t>LEGAL LANDSCAPE</a:t>
              </a:r>
            </a:p>
          </p:txBody>
        </p:sp>
        <p:grpSp>
          <p:nvGrpSpPr>
            <p:cNvPr id="4" name="Group 4"/>
            <p:cNvGrpSpPr/>
            <p:nvPr/>
          </p:nvGrpSpPr>
          <p:grpSpPr>
            <a:xfrm>
              <a:off x="68613" y="0"/>
              <a:ext cx="589723" cy="597362"/>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63036">
                  <a:alpha val="44706"/>
                </a:srgbClr>
              </a:solidFill>
            </p:spPr>
          </p:sp>
        </p:grpSp>
        <p:sp>
          <p:nvSpPr>
            <p:cNvPr id="6" name="TextBox 6"/>
            <p:cNvSpPr txBox="1"/>
            <p:nvPr/>
          </p:nvSpPr>
          <p:spPr>
            <a:xfrm>
              <a:off x="0" y="-50569"/>
              <a:ext cx="726948" cy="599017"/>
            </a:xfrm>
            <a:prstGeom prst="rect">
              <a:avLst/>
            </a:prstGeom>
          </p:spPr>
          <p:txBody>
            <a:bodyPr lIns="0" tIns="0" rIns="0" bIns="0" rtlCol="0" anchor="t">
              <a:spAutoFit/>
            </a:bodyPr>
            <a:lstStyle/>
            <a:p>
              <a:pPr algn="ctr">
                <a:lnSpc>
                  <a:spcPts val="3924"/>
                </a:lnSpc>
              </a:pPr>
              <a:r>
                <a:rPr lang="en-US" sz="2499">
                  <a:solidFill>
                    <a:srgbClr val="FFFFFF">
                      <a:alpha val="29804"/>
                    </a:srgbClr>
                  </a:solidFill>
                  <a:latin typeface="Open Sauce 1 Heavy"/>
                </a:rPr>
                <a:t>2</a:t>
              </a:r>
            </a:p>
          </p:txBody>
        </p:sp>
      </p:grpSp>
      <p:sp>
        <p:nvSpPr>
          <p:cNvPr id="7" name="TextBox 7"/>
          <p:cNvSpPr txBox="1"/>
          <p:nvPr/>
        </p:nvSpPr>
        <p:spPr>
          <a:xfrm>
            <a:off x="1028700" y="1019175"/>
            <a:ext cx="17670451" cy="1076325"/>
          </a:xfrm>
          <a:prstGeom prst="rect">
            <a:avLst/>
          </a:prstGeom>
        </p:spPr>
        <p:txBody>
          <a:bodyPr lIns="0" tIns="0" rIns="0" bIns="0" rtlCol="0" anchor="t">
            <a:spAutoFit/>
          </a:bodyPr>
          <a:lstStyle/>
          <a:p>
            <a:pPr marL="0" lvl="0" indent="0" algn="l">
              <a:lnSpc>
                <a:spcPts val="8400"/>
              </a:lnSpc>
            </a:pPr>
            <a:r>
              <a:rPr lang="en-US" sz="7000">
                <a:solidFill>
                  <a:srgbClr val="263036"/>
                </a:solidFill>
                <a:latin typeface="Open Sauce 1 Heavy"/>
              </a:rPr>
              <a:t>CASE MANAGEMENT </a:t>
            </a:r>
          </a:p>
        </p:txBody>
      </p:sp>
      <p:grpSp>
        <p:nvGrpSpPr>
          <p:cNvPr id="8" name="Group 8"/>
          <p:cNvGrpSpPr/>
          <p:nvPr/>
        </p:nvGrpSpPr>
        <p:grpSpPr>
          <a:xfrm>
            <a:off x="1028700" y="3292913"/>
            <a:ext cx="5180646" cy="5782664"/>
            <a:chOff x="0" y="0"/>
            <a:chExt cx="1364450" cy="1523006"/>
          </a:xfrm>
        </p:grpSpPr>
        <p:sp>
          <p:nvSpPr>
            <p:cNvPr id="9" name="Freeform 9"/>
            <p:cNvSpPr/>
            <p:nvPr/>
          </p:nvSpPr>
          <p:spPr>
            <a:xfrm>
              <a:off x="0" y="0"/>
              <a:ext cx="1364450" cy="1523006"/>
            </a:xfrm>
            <a:custGeom>
              <a:avLst/>
              <a:gdLst/>
              <a:ahLst/>
              <a:cxnLst/>
              <a:rect l="l" t="t" r="r" b="b"/>
              <a:pathLst>
                <a:path w="1364450" h="1523006">
                  <a:moveTo>
                    <a:pt x="76214" y="0"/>
                  </a:moveTo>
                  <a:lnTo>
                    <a:pt x="1288236" y="0"/>
                  </a:lnTo>
                  <a:cubicBezTo>
                    <a:pt x="1308449" y="0"/>
                    <a:pt x="1327835" y="8030"/>
                    <a:pt x="1342128" y="22323"/>
                  </a:cubicBezTo>
                  <a:cubicBezTo>
                    <a:pt x="1356421" y="36615"/>
                    <a:pt x="1364450" y="56001"/>
                    <a:pt x="1364450" y="76214"/>
                  </a:cubicBezTo>
                  <a:lnTo>
                    <a:pt x="1364450" y="1446792"/>
                  </a:lnTo>
                  <a:cubicBezTo>
                    <a:pt x="1364450" y="1488884"/>
                    <a:pt x="1330328" y="1523006"/>
                    <a:pt x="1288236" y="1523006"/>
                  </a:cubicBezTo>
                  <a:lnTo>
                    <a:pt x="76214" y="1523006"/>
                  </a:lnTo>
                  <a:cubicBezTo>
                    <a:pt x="56001" y="1523006"/>
                    <a:pt x="36615" y="1514977"/>
                    <a:pt x="22323" y="1500684"/>
                  </a:cubicBezTo>
                  <a:cubicBezTo>
                    <a:pt x="8030" y="1486391"/>
                    <a:pt x="0" y="1467005"/>
                    <a:pt x="0" y="1446792"/>
                  </a:cubicBezTo>
                  <a:lnTo>
                    <a:pt x="0" y="76214"/>
                  </a:lnTo>
                  <a:cubicBezTo>
                    <a:pt x="0" y="56001"/>
                    <a:pt x="8030" y="36615"/>
                    <a:pt x="22323" y="22323"/>
                  </a:cubicBezTo>
                  <a:cubicBezTo>
                    <a:pt x="36615" y="8030"/>
                    <a:pt x="56001" y="0"/>
                    <a:pt x="76214" y="0"/>
                  </a:cubicBezTo>
                  <a:close/>
                </a:path>
              </a:pathLst>
            </a:custGeom>
            <a:solidFill>
              <a:srgbClr val="025960">
                <a:alpha val="16863"/>
              </a:srgbClr>
            </a:solidFill>
          </p:spPr>
        </p:sp>
        <p:sp>
          <p:nvSpPr>
            <p:cNvPr id="10" name="TextBox 10"/>
            <p:cNvSpPr txBox="1"/>
            <p:nvPr/>
          </p:nvSpPr>
          <p:spPr>
            <a:xfrm>
              <a:off x="0" y="47625"/>
              <a:ext cx="1364450" cy="1475381"/>
            </a:xfrm>
            <a:prstGeom prst="rect">
              <a:avLst/>
            </a:prstGeom>
          </p:spPr>
          <p:txBody>
            <a:bodyPr lIns="50800" tIns="50800" rIns="50800" bIns="50800" rtlCol="0" anchor="ctr"/>
            <a:lstStyle/>
            <a:p>
              <a:pPr algn="ctr">
                <a:lnSpc>
                  <a:spcPts val="2499"/>
                </a:lnSpc>
              </a:pPr>
              <a:endParaRPr/>
            </a:p>
          </p:txBody>
        </p:sp>
      </p:grpSp>
      <p:grpSp>
        <p:nvGrpSpPr>
          <p:cNvPr id="11" name="Group 11"/>
          <p:cNvGrpSpPr/>
          <p:nvPr/>
        </p:nvGrpSpPr>
        <p:grpSpPr>
          <a:xfrm>
            <a:off x="1028700" y="3238690"/>
            <a:ext cx="5180646" cy="963098"/>
            <a:chOff x="0" y="0"/>
            <a:chExt cx="1364450" cy="253656"/>
          </a:xfrm>
        </p:grpSpPr>
        <p:sp>
          <p:nvSpPr>
            <p:cNvPr id="12" name="Freeform 12"/>
            <p:cNvSpPr/>
            <p:nvPr/>
          </p:nvSpPr>
          <p:spPr>
            <a:xfrm>
              <a:off x="0" y="0"/>
              <a:ext cx="1364450" cy="253656"/>
            </a:xfrm>
            <a:custGeom>
              <a:avLst/>
              <a:gdLst/>
              <a:ahLst/>
              <a:cxnLst/>
              <a:rect l="l" t="t" r="r" b="b"/>
              <a:pathLst>
                <a:path w="1364450" h="253656">
                  <a:moveTo>
                    <a:pt x="0" y="0"/>
                  </a:moveTo>
                  <a:lnTo>
                    <a:pt x="1364450" y="0"/>
                  </a:lnTo>
                  <a:lnTo>
                    <a:pt x="1364450" y="253656"/>
                  </a:lnTo>
                  <a:lnTo>
                    <a:pt x="0" y="253656"/>
                  </a:lnTo>
                  <a:close/>
                </a:path>
              </a:pathLst>
            </a:custGeom>
            <a:solidFill>
              <a:srgbClr val="025960"/>
            </a:solidFill>
          </p:spPr>
        </p:sp>
        <p:sp>
          <p:nvSpPr>
            <p:cNvPr id="13" name="TextBox 13"/>
            <p:cNvSpPr txBox="1"/>
            <p:nvPr/>
          </p:nvSpPr>
          <p:spPr>
            <a:xfrm>
              <a:off x="0" y="47625"/>
              <a:ext cx="1364450" cy="206031"/>
            </a:xfrm>
            <a:prstGeom prst="rect">
              <a:avLst/>
            </a:prstGeom>
          </p:spPr>
          <p:txBody>
            <a:bodyPr lIns="50800" tIns="50800" rIns="50800" bIns="50800" rtlCol="0" anchor="ctr"/>
            <a:lstStyle/>
            <a:p>
              <a:pPr algn="ctr">
                <a:lnSpc>
                  <a:spcPts val="2499"/>
                </a:lnSpc>
              </a:pPr>
              <a:endParaRPr/>
            </a:p>
          </p:txBody>
        </p:sp>
      </p:grpSp>
      <p:sp>
        <p:nvSpPr>
          <p:cNvPr id="14" name="TextBox 14"/>
          <p:cNvSpPr txBox="1"/>
          <p:nvPr/>
        </p:nvSpPr>
        <p:spPr>
          <a:xfrm>
            <a:off x="2305957" y="3419516"/>
            <a:ext cx="2626131" cy="537844"/>
          </a:xfrm>
          <a:prstGeom prst="rect">
            <a:avLst/>
          </a:prstGeom>
        </p:spPr>
        <p:txBody>
          <a:bodyPr wrap="square" lIns="0" tIns="0" rIns="0" bIns="0" rtlCol="0" anchor="t">
            <a:spAutoFit/>
          </a:bodyPr>
          <a:lstStyle/>
          <a:p>
            <a:pPr algn="ctr">
              <a:lnSpc>
                <a:spcPts val="4480"/>
              </a:lnSpc>
            </a:pPr>
            <a:r>
              <a:rPr lang="en-US" sz="3200" dirty="0">
                <a:solidFill>
                  <a:srgbClr val="FFFFFF"/>
                </a:solidFill>
                <a:latin typeface="Open Sauce SemiBold Bold"/>
              </a:rPr>
              <a:t>Class Action</a:t>
            </a:r>
          </a:p>
        </p:txBody>
      </p:sp>
      <p:grpSp>
        <p:nvGrpSpPr>
          <p:cNvPr id="15" name="Group 15"/>
          <p:cNvGrpSpPr/>
          <p:nvPr/>
        </p:nvGrpSpPr>
        <p:grpSpPr>
          <a:xfrm>
            <a:off x="6553677" y="3292913"/>
            <a:ext cx="5180646" cy="5782664"/>
            <a:chOff x="0" y="0"/>
            <a:chExt cx="1364450" cy="1523006"/>
          </a:xfrm>
        </p:grpSpPr>
        <p:sp>
          <p:nvSpPr>
            <p:cNvPr id="16" name="Freeform 16"/>
            <p:cNvSpPr/>
            <p:nvPr/>
          </p:nvSpPr>
          <p:spPr>
            <a:xfrm>
              <a:off x="0" y="0"/>
              <a:ext cx="1364450" cy="1523006"/>
            </a:xfrm>
            <a:custGeom>
              <a:avLst/>
              <a:gdLst/>
              <a:ahLst/>
              <a:cxnLst/>
              <a:rect l="l" t="t" r="r" b="b"/>
              <a:pathLst>
                <a:path w="1364450" h="1523006">
                  <a:moveTo>
                    <a:pt x="76214" y="0"/>
                  </a:moveTo>
                  <a:lnTo>
                    <a:pt x="1288236" y="0"/>
                  </a:lnTo>
                  <a:cubicBezTo>
                    <a:pt x="1308449" y="0"/>
                    <a:pt x="1327835" y="8030"/>
                    <a:pt x="1342128" y="22323"/>
                  </a:cubicBezTo>
                  <a:cubicBezTo>
                    <a:pt x="1356421" y="36615"/>
                    <a:pt x="1364450" y="56001"/>
                    <a:pt x="1364450" y="76214"/>
                  </a:cubicBezTo>
                  <a:lnTo>
                    <a:pt x="1364450" y="1446792"/>
                  </a:lnTo>
                  <a:cubicBezTo>
                    <a:pt x="1364450" y="1488884"/>
                    <a:pt x="1330328" y="1523006"/>
                    <a:pt x="1288236" y="1523006"/>
                  </a:cubicBezTo>
                  <a:lnTo>
                    <a:pt x="76214" y="1523006"/>
                  </a:lnTo>
                  <a:cubicBezTo>
                    <a:pt x="56001" y="1523006"/>
                    <a:pt x="36615" y="1514977"/>
                    <a:pt x="22323" y="1500684"/>
                  </a:cubicBezTo>
                  <a:cubicBezTo>
                    <a:pt x="8030" y="1486391"/>
                    <a:pt x="0" y="1467005"/>
                    <a:pt x="0" y="1446792"/>
                  </a:cubicBezTo>
                  <a:lnTo>
                    <a:pt x="0" y="76214"/>
                  </a:lnTo>
                  <a:cubicBezTo>
                    <a:pt x="0" y="56001"/>
                    <a:pt x="8030" y="36615"/>
                    <a:pt x="22323" y="22323"/>
                  </a:cubicBezTo>
                  <a:cubicBezTo>
                    <a:pt x="36615" y="8030"/>
                    <a:pt x="56001" y="0"/>
                    <a:pt x="76214" y="0"/>
                  </a:cubicBezTo>
                  <a:close/>
                </a:path>
              </a:pathLst>
            </a:custGeom>
            <a:solidFill>
              <a:srgbClr val="025960">
                <a:alpha val="16863"/>
              </a:srgbClr>
            </a:solidFill>
          </p:spPr>
        </p:sp>
        <p:sp>
          <p:nvSpPr>
            <p:cNvPr id="17" name="TextBox 17"/>
            <p:cNvSpPr txBox="1"/>
            <p:nvPr/>
          </p:nvSpPr>
          <p:spPr>
            <a:xfrm>
              <a:off x="0" y="47625"/>
              <a:ext cx="1364450" cy="1475381"/>
            </a:xfrm>
            <a:prstGeom prst="rect">
              <a:avLst/>
            </a:prstGeom>
          </p:spPr>
          <p:txBody>
            <a:bodyPr lIns="50800" tIns="50800" rIns="50800" bIns="50800" rtlCol="0" anchor="ctr"/>
            <a:lstStyle/>
            <a:p>
              <a:pPr algn="ctr">
                <a:lnSpc>
                  <a:spcPts val="2499"/>
                </a:lnSpc>
              </a:pPr>
              <a:endParaRPr/>
            </a:p>
          </p:txBody>
        </p:sp>
      </p:grpSp>
      <p:grpSp>
        <p:nvGrpSpPr>
          <p:cNvPr id="18" name="Group 18"/>
          <p:cNvGrpSpPr/>
          <p:nvPr/>
        </p:nvGrpSpPr>
        <p:grpSpPr>
          <a:xfrm>
            <a:off x="6553677" y="3238690"/>
            <a:ext cx="5180646" cy="963098"/>
            <a:chOff x="0" y="0"/>
            <a:chExt cx="1364450" cy="253656"/>
          </a:xfrm>
        </p:grpSpPr>
        <p:sp>
          <p:nvSpPr>
            <p:cNvPr id="19" name="Freeform 19"/>
            <p:cNvSpPr/>
            <p:nvPr/>
          </p:nvSpPr>
          <p:spPr>
            <a:xfrm>
              <a:off x="0" y="0"/>
              <a:ext cx="1364450" cy="253656"/>
            </a:xfrm>
            <a:custGeom>
              <a:avLst/>
              <a:gdLst/>
              <a:ahLst/>
              <a:cxnLst/>
              <a:rect l="l" t="t" r="r" b="b"/>
              <a:pathLst>
                <a:path w="1364450" h="253656">
                  <a:moveTo>
                    <a:pt x="0" y="0"/>
                  </a:moveTo>
                  <a:lnTo>
                    <a:pt x="1364450" y="0"/>
                  </a:lnTo>
                  <a:lnTo>
                    <a:pt x="1364450" y="253656"/>
                  </a:lnTo>
                  <a:lnTo>
                    <a:pt x="0" y="253656"/>
                  </a:lnTo>
                  <a:close/>
                </a:path>
              </a:pathLst>
            </a:custGeom>
            <a:solidFill>
              <a:srgbClr val="025960"/>
            </a:solidFill>
          </p:spPr>
        </p:sp>
        <p:sp>
          <p:nvSpPr>
            <p:cNvPr id="20" name="TextBox 20"/>
            <p:cNvSpPr txBox="1"/>
            <p:nvPr/>
          </p:nvSpPr>
          <p:spPr>
            <a:xfrm>
              <a:off x="0" y="47625"/>
              <a:ext cx="1364450" cy="206031"/>
            </a:xfrm>
            <a:prstGeom prst="rect">
              <a:avLst/>
            </a:prstGeom>
          </p:spPr>
          <p:txBody>
            <a:bodyPr lIns="50800" tIns="50800" rIns="50800" bIns="50800" rtlCol="0" anchor="ctr"/>
            <a:lstStyle/>
            <a:p>
              <a:pPr algn="ctr">
                <a:lnSpc>
                  <a:spcPts val="2499"/>
                </a:lnSpc>
              </a:pPr>
              <a:endParaRPr/>
            </a:p>
          </p:txBody>
        </p:sp>
      </p:grpSp>
      <p:sp>
        <p:nvSpPr>
          <p:cNvPr id="21" name="TextBox 21"/>
          <p:cNvSpPr txBox="1"/>
          <p:nvPr/>
        </p:nvSpPr>
        <p:spPr>
          <a:xfrm>
            <a:off x="6793404" y="3441797"/>
            <a:ext cx="4701191" cy="537844"/>
          </a:xfrm>
          <a:prstGeom prst="rect">
            <a:avLst/>
          </a:prstGeom>
        </p:spPr>
        <p:txBody>
          <a:bodyPr wrap="square" lIns="0" tIns="0" rIns="0" bIns="0" rtlCol="0" anchor="t">
            <a:spAutoFit/>
          </a:bodyPr>
          <a:lstStyle/>
          <a:p>
            <a:pPr marL="0" lvl="0" indent="0" algn="ctr">
              <a:lnSpc>
                <a:spcPts val="4480"/>
              </a:lnSpc>
              <a:spcBef>
                <a:spcPct val="0"/>
              </a:spcBef>
            </a:pPr>
            <a:r>
              <a:rPr lang="en-US" sz="3200" u="none" strike="noStrike" dirty="0">
                <a:solidFill>
                  <a:srgbClr val="FFFFFF"/>
                </a:solidFill>
                <a:latin typeface="Open Sauce SemiBold Bold"/>
              </a:rPr>
              <a:t>Multidistrict Litigation</a:t>
            </a:r>
          </a:p>
        </p:txBody>
      </p:sp>
      <p:sp>
        <p:nvSpPr>
          <p:cNvPr id="22" name="TextBox 22"/>
          <p:cNvSpPr txBox="1"/>
          <p:nvPr/>
        </p:nvSpPr>
        <p:spPr>
          <a:xfrm>
            <a:off x="1330550" y="4372366"/>
            <a:ext cx="4576946" cy="4092575"/>
          </a:xfrm>
          <a:prstGeom prst="rect">
            <a:avLst/>
          </a:prstGeom>
        </p:spPr>
        <p:txBody>
          <a:bodyPr lIns="0" tIns="0" rIns="0" bIns="0" rtlCol="0" anchor="t">
            <a:spAutoFit/>
          </a:bodyPr>
          <a:lstStyle/>
          <a:p>
            <a:pPr algn="ctr">
              <a:lnSpc>
                <a:spcPts val="3249"/>
              </a:lnSpc>
            </a:pPr>
            <a:r>
              <a:rPr lang="en-US" sz="2499" dirty="0">
                <a:solidFill>
                  <a:srgbClr val="263036"/>
                </a:solidFill>
                <a:latin typeface="Open Sauce SemiBold"/>
              </a:rPr>
              <a:t>Class action is often the more efficient form of action when </a:t>
            </a:r>
            <a:r>
              <a:rPr lang="en-US" sz="2499" dirty="0">
                <a:solidFill>
                  <a:srgbClr val="263036"/>
                </a:solidFill>
                <a:latin typeface="Open Sauce SemiBold Bold"/>
              </a:rPr>
              <a:t>large numbers of similarly situated plaintiffs request the same relief</a:t>
            </a:r>
            <a:r>
              <a:rPr lang="en-US" sz="2499" dirty="0">
                <a:solidFill>
                  <a:srgbClr val="263036"/>
                </a:solidFill>
                <a:latin typeface="Open Sauce SemiBold"/>
              </a:rPr>
              <a:t>,</a:t>
            </a:r>
            <a:r>
              <a:rPr lang="en-US" sz="2499" dirty="0">
                <a:solidFill>
                  <a:srgbClr val="263036"/>
                </a:solidFill>
                <a:latin typeface="Open Sauce SemiBold Bold"/>
              </a:rPr>
              <a:t> </a:t>
            </a:r>
            <a:r>
              <a:rPr lang="en-US" sz="2499" dirty="0">
                <a:solidFill>
                  <a:srgbClr val="263036"/>
                </a:solidFill>
                <a:latin typeface="Open Sauce SemiBold"/>
              </a:rPr>
              <a:t>particularly declaratory and injunctive relief</a:t>
            </a:r>
          </a:p>
          <a:p>
            <a:pPr algn="ctr">
              <a:lnSpc>
                <a:spcPts val="3249"/>
              </a:lnSpc>
            </a:pPr>
            <a:endParaRPr lang="en-US" sz="2499" dirty="0">
              <a:solidFill>
                <a:srgbClr val="263036"/>
              </a:solidFill>
              <a:latin typeface="Open Sauce SemiBold"/>
            </a:endParaRPr>
          </a:p>
          <a:p>
            <a:pPr algn="ctr">
              <a:lnSpc>
                <a:spcPts val="3249"/>
              </a:lnSpc>
            </a:pPr>
            <a:r>
              <a:rPr lang="en-US" sz="2499" dirty="0">
                <a:solidFill>
                  <a:srgbClr val="263036"/>
                </a:solidFill>
                <a:latin typeface="Open Sauce SemiBold"/>
              </a:rPr>
              <a:t>(e.g., </a:t>
            </a:r>
            <a:r>
              <a:rPr lang="en-US" sz="2499" i="1" dirty="0">
                <a:solidFill>
                  <a:srgbClr val="263036"/>
                </a:solidFill>
                <a:latin typeface="Open Sauce SemiBold"/>
                <a:hlinkClick r:id="rId2" tooltip="http://climatecasechart.com/case/municipalities-of-puerto-rico-v-exxon-mobil-corp/">
                  <a:extLst>
                    <a:ext uri="{A12FA001-AC4F-418D-AE19-62706E023703}">
                      <ahyp:hlinkClr xmlns:ahyp="http://schemas.microsoft.com/office/drawing/2018/hyperlinkcolor" val="tx"/>
                    </a:ext>
                  </a:extLst>
                </a:hlinkClick>
              </a:rPr>
              <a:t>Municipalities of Puerto Rico v. Exxon Mobil Corp</a:t>
            </a:r>
            <a:r>
              <a:rPr lang="en-US" sz="2499" dirty="0">
                <a:solidFill>
                  <a:srgbClr val="263036"/>
                </a:solidFill>
                <a:latin typeface="Open Sauce SemiBold"/>
                <a:hlinkClick r:id="rId2" tooltip="http://climatecasechart.com/case/municipalities-of-puerto-rico-v-exxon-mobil-corp/">
                  <a:extLst>
                    <a:ext uri="{A12FA001-AC4F-418D-AE19-62706E023703}">
                      <ahyp:hlinkClr xmlns:ahyp="http://schemas.microsoft.com/office/drawing/2018/hyperlinkcolor" val="tx"/>
                    </a:ext>
                  </a:extLst>
                </a:hlinkClick>
              </a:rPr>
              <a:t>.</a:t>
            </a:r>
            <a:r>
              <a:rPr lang="en-US" sz="2499" dirty="0">
                <a:solidFill>
                  <a:srgbClr val="263036"/>
                </a:solidFill>
                <a:latin typeface="Open Sauce SemiBold"/>
              </a:rPr>
              <a:t>)</a:t>
            </a:r>
          </a:p>
        </p:txBody>
      </p:sp>
      <p:sp>
        <p:nvSpPr>
          <p:cNvPr id="23" name="TextBox 23"/>
          <p:cNvSpPr txBox="1"/>
          <p:nvPr/>
        </p:nvSpPr>
        <p:spPr>
          <a:xfrm>
            <a:off x="6713495" y="4372366"/>
            <a:ext cx="4861010" cy="4502150"/>
          </a:xfrm>
          <a:prstGeom prst="rect">
            <a:avLst/>
          </a:prstGeom>
        </p:spPr>
        <p:txBody>
          <a:bodyPr lIns="0" tIns="0" rIns="0" bIns="0" rtlCol="0" anchor="t">
            <a:spAutoFit/>
          </a:bodyPr>
          <a:lstStyle/>
          <a:p>
            <a:pPr algn="ctr">
              <a:lnSpc>
                <a:spcPts val="3249"/>
              </a:lnSpc>
            </a:pPr>
            <a:r>
              <a:rPr lang="en-US" sz="2499">
                <a:solidFill>
                  <a:srgbClr val="263036"/>
                </a:solidFill>
                <a:latin typeface="Open Sauce SemiBold"/>
              </a:rPr>
              <a:t>Action may be appropriate</a:t>
            </a:r>
          </a:p>
          <a:p>
            <a:pPr algn="ctr">
              <a:lnSpc>
                <a:spcPts val="3249"/>
              </a:lnSpc>
            </a:pPr>
            <a:endParaRPr lang="en-US" sz="2499">
              <a:solidFill>
                <a:srgbClr val="263036"/>
              </a:solidFill>
              <a:latin typeface="Open Sauce SemiBold"/>
            </a:endParaRPr>
          </a:p>
          <a:p>
            <a:pPr algn="ctr">
              <a:lnSpc>
                <a:spcPts val="3249"/>
              </a:lnSpc>
            </a:pPr>
            <a:r>
              <a:rPr lang="en-US" sz="2499">
                <a:solidFill>
                  <a:srgbClr val="263036"/>
                </a:solidFill>
                <a:latin typeface="Open Sauce SemiBold"/>
              </a:rPr>
              <a:t>(1) when multiple lawsuits across the country allege the </a:t>
            </a:r>
            <a:r>
              <a:rPr lang="en-US" sz="2499">
                <a:solidFill>
                  <a:srgbClr val="263036"/>
                </a:solidFill>
                <a:latin typeface="Open Sauce SemiBold Bold"/>
              </a:rPr>
              <a:t>same claims against the same defendant</a:t>
            </a:r>
            <a:r>
              <a:rPr lang="en-US" sz="2499">
                <a:solidFill>
                  <a:srgbClr val="263036"/>
                </a:solidFill>
                <a:latin typeface="Open Sauce SemiBold"/>
              </a:rPr>
              <a:t> or </a:t>
            </a:r>
          </a:p>
          <a:p>
            <a:pPr algn="ctr">
              <a:lnSpc>
                <a:spcPts val="3249"/>
              </a:lnSpc>
            </a:pPr>
            <a:endParaRPr lang="en-US" sz="2499">
              <a:solidFill>
                <a:srgbClr val="263036"/>
              </a:solidFill>
              <a:latin typeface="Open Sauce SemiBold"/>
            </a:endParaRPr>
          </a:p>
          <a:p>
            <a:pPr algn="ctr">
              <a:lnSpc>
                <a:spcPts val="3249"/>
              </a:lnSpc>
            </a:pPr>
            <a:r>
              <a:rPr lang="en-US" sz="2499">
                <a:solidFill>
                  <a:srgbClr val="263036"/>
                </a:solidFill>
                <a:latin typeface="Open Sauce SemiBold"/>
              </a:rPr>
              <a:t>(2) to </a:t>
            </a:r>
            <a:r>
              <a:rPr lang="en-US" sz="2499">
                <a:solidFill>
                  <a:srgbClr val="263036"/>
                </a:solidFill>
                <a:latin typeface="Open Sauce SemiBold Bold"/>
              </a:rPr>
              <a:t>resolve the admissibility of scientific evidence</a:t>
            </a:r>
            <a:r>
              <a:rPr lang="en-US" sz="2499">
                <a:solidFill>
                  <a:srgbClr val="263036"/>
                </a:solidFill>
                <a:latin typeface="Open Sauce SemiBold"/>
              </a:rPr>
              <a:t> in multi-court tort suits against a single defendant.</a:t>
            </a:r>
          </a:p>
        </p:txBody>
      </p:sp>
      <p:sp>
        <p:nvSpPr>
          <p:cNvPr id="24" name="TextBox 24"/>
          <p:cNvSpPr txBox="1"/>
          <p:nvPr/>
        </p:nvSpPr>
        <p:spPr>
          <a:xfrm>
            <a:off x="9867245" y="310203"/>
            <a:ext cx="8004085" cy="396875"/>
          </a:xfrm>
          <a:prstGeom prst="rect">
            <a:avLst/>
          </a:prstGeom>
        </p:spPr>
        <p:txBody>
          <a:bodyPr lIns="0" tIns="0" rIns="0" bIns="0" rtlCol="0" anchor="t">
            <a:spAutoFit/>
          </a:bodyPr>
          <a:lstStyle/>
          <a:p>
            <a:pPr marL="0" lvl="0" indent="0" algn="r">
              <a:lnSpc>
                <a:spcPts val="3250"/>
              </a:lnSpc>
              <a:spcBef>
                <a:spcPct val="0"/>
              </a:spcBef>
            </a:pPr>
            <a:r>
              <a:rPr lang="en-US" sz="2500" u="none" strike="noStrike" dirty="0">
                <a:solidFill>
                  <a:srgbClr val="111F26">
                    <a:alpha val="29804"/>
                  </a:srgbClr>
                </a:solidFill>
                <a:latin typeface="Open Sauce 2 Italics"/>
              </a:rPr>
              <a:t>For more, see the </a:t>
            </a:r>
            <a:r>
              <a:rPr lang="en-US" sz="2500" dirty="0">
                <a:solidFill>
                  <a:srgbClr val="111F26">
                    <a:alpha val="29804"/>
                  </a:srgbClr>
                </a:solidFill>
                <a:latin typeface="Open Sauce 2 Italics"/>
                <a:hlinkClick r:id="rId3" tooltip="https://cjp.eli.org/curriculum/procedural-techniques-available-climate-litigation">
                  <a:extLst>
                    <a:ext uri="{A12FA001-AC4F-418D-AE19-62706E023703}">
                      <ahyp:hlinkClr xmlns:ahyp="http://schemas.microsoft.com/office/drawing/2018/hyperlinkcolor" val="tx"/>
                    </a:ext>
                  </a:extLst>
                </a:hlinkClick>
              </a:rPr>
              <a:t>Procedural Techniques</a:t>
            </a:r>
            <a:r>
              <a:rPr lang="en-US" sz="2500" dirty="0">
                <a:solidFill>
                  <a:srgbClr val="111F26">
                    <a:alpha val="29804"/>
                  </a:srgbClr>
                </a:solidFill>
                <a:latin typeface="Open Sauce 2 Italics"/>
              </a:rPr>
              <a:t> module</a:t>
            </a:r>
            <a:r>
              <a:rPr lang="en-US" sz="2500" u="none" strike="noStrike" dirty="0">
                <a:solidFill>
                  <a:srgbClr val="111F26">
                    <a:alpha val="29804"/>
                  </a:srgbClr>
                </a:solidFill>
                <a:latin typeface="Open Sauce 2 Italics"/>
              </a:rPr>
              <a:t>.</a:t>
            </a:r>
          </a:p>
        </p:txBody>
      </p:sp>
      <p:grpSp>
        <p:nvGrpSpPr>
          <p:cNvPr id="25" name="Group 25"/>
          <p:cNvGrpSpPr/>
          <p:nvPr/>
        </p:nvGrpSpPr>
        <p:grpSpPr>
          <a:xfrm>
            <a:off x="12239148" y="3238690"/>
            <a:ext cx="5180646" cy="5782664"/>
            <a:chOff x="0" y="0"/>
            <a:chExt cx="1364450" cy="1523006"/>
          </a:xfrm>
        </p:grpSpPr>
        <p:sp>
          <p:nvSpPr>
            <p:cNvPr id="26" name="Freeform 26"/>
            <p:cNvSpPr/>
            <p:nvPr/>
          </p:nvSpPr>
          <p:spPr>
            <a:xfrm>
              <a:off x="0" y="0"/>
              <a:ext cx="1364450" cy="1523006"/>
            </a:xfrm>
            <a:custGeom>
              <a:avLst/>
              <a:gdLst/>
              <a:ahLst/>
              <a:cxnLst/>
              <a:rect l="l" t="t" r="r" b="b"/>
              <a:pathLst>
                <a:path w="1364450" h="1523006">
                  <a:moveTo>
                    <a:pt x="76214" y="0"/>
                  </a:moveTo>
                  <a:lnTo>
                    <a:pt x="1288236" y="0"/>
                  </a:lnTo>
                  <a:cubicBezTo>
                    <a:pt x="1308449" y="0"/>
                    <a:pt x="1327835" y="8030"/>
                    <a:pt x="1342128" y="22323"/>
                  </a:cubicBezTo>
                  <a:cubicBezTo>
                    <a:pt x="1356421" y="36615"/>
                    <a:pt x="1364450" y="56001"/>
                    <a:pt x="1364450" y="76214"/>
                  </a:cubicBezTo>
                  <a:lnTo>
                    <a:pt x="1364450" y="1446792"/>
                  </a:lnTo>
                  <a:cubicBezTo>
                    <a:pt x="1364450" y="1488884"/>
                    <a:pt x="1330328" y="1523006"/>
                    <a:pt x="1288236" y="1523006"/>
                  </a:cubicBezTo>
                  <a:lnTo>
                    <a:pt x="76214" y="1523006"/>
                  </a:lnTo>
                  <a:cubicBezTo>
                    <a:pt x="56001" y="1523006"/>
                    <a:pt x="36615" y="1514977"/>
                    <a:pt x="22323" y="1500684"/>
                  </a:cubicBezTo>
                  <a:cubicBezTo>
                    <a:pt x="8030" y="1486391"/>
                    <a:pt x="0" y="1467005"/>
                    <a:pt x="0" y="1446792"/>
                  </a:cubicBezTo>
                  <a:lnTo>
                    <a:pt x="0" y="76214"/>
                  </a:lnTo>
                  <a:cubicBezTo>
                    <a:pt x="0" y="56001"/>
                    <a:pt x="8030" y="36615"/>
                    <a:pt x="22323" y="22323"/>
                  </a:cubicBezTo>
                  <a:cubicBezTo>
                    <a:pt x="36615" y="8030"/>
                    <a:pt x="56001" y="0"/>
                    <a:pt x="76214" y="0"/>
                  </a:cubicBezTo>
                  <a:close/>
                </a:path>
              </a:pathLst>
            </a:custGeom>
            <a:solidFill>
              <a:srgbClr val="025960">
                <a:alpha val="16863"/>
              </a:srgbClr>
            </a:solidFill>
          </p:spPr>
        </p:sp>
        <p:sp>
          <p:nvSpPr>
            <p:cNvPr id="27" name="TextBox 27"/>
            <p:cNvSpPr txBox="1"/>
            <p:nvPr/>
          </p:nvSpPr>
          <p:spPr>
            <a:xfrm>
              <a:off x="0" y="47625"/>
              <a:ext cx="1364450" cy="1475381"/>
            </a:xfrm>
            <a:prstGeom prst="rect">
              <a:avLst/>
            </a:prstGeom>
          </p:spPr>
          <p:txBody>
            <a:bodyPr lIns="50800" tIns="50800" rIns="50800" bIns="50800" rtlCol="0" anchor="ctr"/>
            <a:lstStyle/>
            <a:p>
              <a:pPr algn="ctr">
                <a:lnSpc>
                  <a:spcPts val="2499"/>
                </a:lnSpc>
              </a:pPr>
              <a:endParaRPr/>
            </a:p>
          </p:txBody>
        </p:sp>
      </p:grpSp>
      <p:sp>
        <p:nvSpPr>
          <p:cNvPr id="28" name="TextBox 28"/>
          <p:cNvSpPr txBox="1"/>
          <p:nvPr/>
        </p:nvSpPr>
        <p:spPr>
          <a:xfrm>
            <a:off x="12479561" y="4372366"/>
            <a:ext cx="4635737" cy="4502150"/>
          </a:xfrm>
          <a:prstGeom prst="rect">
            <a:avLst/>
          </a:prstGeom>
        </p:spPr>
        <p:txBody>
          <a:bodyPr lIns="0" tIns="0" rIns="0" bIns="0" rtlCol="0" anchor="t">
            <a:spAutoFit/>
          </a:bodyPr>
          <a:lstStyle/>
          <a:p>
            <a:pPr algn="ctr">
              <a:lnSpc>
                <a:spcPts val="3249"/>
              </a:lnSpc>
            </a:pPr>
            <a:r>
              <a:rPr lang="en-US" sz="2499">
                <a:solidFill>
                  <a:srgbClr val="263036"/>
                </a:solidFill>
                <a:latin typeface="Open Sauce SemiBold"/>
              </a:rPr>
              <a:t>Some of the </a:t>
            </a:r>
            <a:r>
              <a:rPr lang="en-US" sz="2499">
                <a:solidFill>
                  <a:srgbClr val="263036"/>
                </a:solidFill>
                <a:latin typeface="Open Sauce SemiBold Bold"/>
              </a:rPr>
              <a:t>science to arise in climate cases</a:t>
            </a:r>
            <a:r>
              <a:rPr lang="en-US" sz="2499">
                <a:solidFill>
                  <a:srgbClr val="263036"/>
                </a:solidFill>
                <a:latin typeface="Open Sauce SemiBold"/>
              </a:rPr>
              <a:t> (e.g., attribution science in torts), will </a:t>
            </a:r>
            <a:r>
              <a:rPr lang="en-US" sz="2499">
                <a:solidFill>
                  <a:srgbClr val="263036"/>
                </a:solidFill>
                <a:latin typeface="Open Sauce SemiBold Bold"/>
              </a:rPr>
              <a:t>likely require admissibility hearings</a:t>
            </a:r>
            <a:r>
              <a:rPr lang="en-US" sz="2499">
                <a:solidFill>
                  <a:srgbClr val="263036"/>
                </a:solidFill>
                <a:latin typeface="Open Sauce SemiBold"/>
              </a:rPr>
              <a:t> in federal courts and some state courts.</a:t>
            </a:r>
          </a:p>
          <a:p>
            <a:pPr algn="ctr">
              <a:lnSpc>
                <a:spcPts val="3249"/>
              </a:lnSpc>
            </a:pPr>
            <a:endParaRPr lang="en-US" sz="2499">
              <a:solidFill>
                <a:srgbClr val="263036"/>
              </a:solidFill>
              <a:latin typeface="Open Sauce SemiBold"/>
            </a:endParaRPr>
          </a:p>
          <a:p>
            <a:pPr algn="ctr">
              <a:lnSpc>
                <a:spcPts val="3249"/>
              </a:lnSpc>
            </a:pPr>
            <a:r>
              <a:rPr lang="en-US" sz="2499">
                <a:solidFill>
                  <a:srgbClr val="263036"/>
                </a:solidFill>
                <a:latin typeface="Open Sauce SemiBold"/>
              </a:rPr>
              <a:t>These may determine whether a plaintiff’s case can go forward.</a:t>
            </a:r>
          </a:p>
        </p:txBody>
      </p:sp>
      <p:sp>
        <p:nvSpPr>
          <p:cNvPr id="29" name="TextBox 29"/>
          <p:cNvSpPr txBox="1"/>
          <p:nvPr/>
        </p:nvSpPr>
        <p:spPr>
          <a:xfrm>
            <a:off x="1028700" y="2085975"/>
            <a:ext cx="18013212" cy="704850"/>
          </a:xfrm>
          <a:prstGeom prst="rect">
            <a:avLst/>
          </a:prstGeom>
        </p:spPr>
        <p:txBody>
          <a:bodyPr lIns="0" tIns="0" rIns="0" bIns="0" rtlCol="0" anchor="t">
            <a:spAutoFit/>
          </a:bodyPr>
          <a:lstStyle/>
          <a:p>
            <a:pPr>
              <a:lnSpc>
                <a:spcPts val="5519"/>
              </a:lnSpc>
            </a:pPr>
            <a:r>
              <a:rPr lang="en-US" sz="4599">
                <a:solidFill>
                  <a:srgbClr val="263036"/>
                </a:solidFill>
                <a:latin typeface="Open Sauce SemiBold Bold Italics"/>
              </a:rPr>
              <a:t>WHAT COURTS CAN EXPECT TO SEE</a:t>
            </a:r>
          </a:p>
        </p:txBody>
      </p:sp>
      <p:grpSp>
        <p:nvGrpSpPr>
          <p:cNvPr id="30" name="Group 30"/>
          <p:cNvGrpSpPr/>
          <p:nvPr/>
        </p:nvGrpSpPr>
        <p:grpSpPr>
          <a:xfrm>
            <a:off x="12239148" y="3238690"/>
            <a:ext cx="5180646" cy="963098"/>
            <a:chOff x="0" y="0"/>
            <a:chExt cx="1364450" cy="253656"/>
          </a:xfrm>
        </p:grpSpPr>
        <p:sp>
          <p:nvSpPr>
            <p:cNvPr id="31" name="Freeform 31"/>
            <p:cNvSpPr/>
            <p:nvPr/>
          </p:nvSpPr>
          <p:spPr>
            <a:xfrm>
              <a:off x="0" y="0"/>
              <a:ext cx="1364450" cy="253656"/>
            </a:xfrm>
            <a:custGeom>
              <a:avLst/>
              <a:gdLst/>
              <a:ahLst/>
              <a:cxnLst/>
              <a:rect l="l" t="t" r="r" b="b"/>
              <a:pathLst>
                <a:path w="1364450" h="253656">
                  <a:moveTo>
                    <a:pt x="0" y="0"/>
                  </a:moveTo>
                  <a:lnTo>
                    <a:pt x="1364450" y="0"/>
                  </a:lnTo>
                  <a:lnTo>
                    <a:pt x="1364450" y="253656"/>
                  </a:lnTo>
                  <a:lnTo>
                    <a:pt x="0" y="253656"/>
                  </a:lnTo>
                  <a:close/>
                </a:path>
              </a:pathLst>
            </a:custGeom>
            <a:solidFill>
              <a:srgbClr val="025960"/>
            </a:solidFill>
          </p:spPr>
        </p:sp>
        <p:sp>
          <p:nvSpPr>
            <p:cNvPr id="32" name="TextBox 32"/>
            <p:cNvSpPr txBox="1"/>
            <p:nvPr/>
          </p:nvSpPr>
          <p:spPr>
            <a:xfrm>
              <a:off x="0" y="47625"/>
              <a:ext cx="1364450" cy="206031"/>
            </a:xfrm>
            <a:prstGeom prst="rect">
              <a:avLst/>
            </a:prstGeom>
          </p:spPr>
          <p:txBody>
            <a:bodyPr lIns="50800" tIns="50800" rIns="50800" bIns="50800" rtlCol="0" anchor="ctr"/>
            <a:lstStyle/>
            <a:p>
              <a:pPr algn="ctr">
                <a:lnSpc>
                  <a:spcPts val="2499"/>
                </a:lnSpc>
              </a:pPr>
              <a:endParaRPr/>
            </a:p>
          </p:txBody>
        </p:sp>
      </p:grpSp>
      <p:sp>
        <p:nvSpPr>
          <p:cNvPr id="33" name="TextBox 33"/>
          <p:cNvSpPr txBox="1"/>
          <p:nvPr/>
        </p:nvSpPr>
        <p:spPr>
          <a:xfrm>
            <a:off x="12383124" y="3419516"/>
            <a:ext cx="4892694" cy="537844"/>
          </a:xfrm>
          <a:prstGeom prst="rect">
            <a:avLst/>
          </a:prstGeom>
        </p:spPr>
        <p:txBody>
          <a:bodyPr wrap="square" lIns="0" tIns="0" rIns="0" bIns="0" rtlCol="0" anchor="t">
            <a:spAutoFit/>
          </a:bodyPr>
          <a:lstStyle/>
          <a:p>
            <a:pPr marL="0" lvl="0" indent="0" algn="ctr">
              <a:lnSpc>
                <a:spcPts val="4480"/>
              </a:lnSpc>
              <a:spcBef>
                <a:spcPct val="0"/>
              </a:spcBef>
            </a:pPr>
            <a:r>
              <a:rPr lang="en-US" sz="3200" u="none" strike="noStrike" dirty="0">
                <a:solidFill>
                  <a:srgbClr val="FFFFFF"/>
                </a:solidFill>
                <a:latin typeface="Open Sauce SemiBold Bold"/>
              </a:rPr>
              <a:t>Admissibility Hearings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6E1D1"/>
        </a:solidFill>
        <a:effectLst/>
      </p:bgPr>
    </p:bg>
    <p:spTree>
      <p:nvGrpSpPr>
        <p:cNvPr id="1" name=""/>
        <p:cNvGrpSpPr/>
        <p:nvPr/>
      </p:nvGrpSpPr>
      <p:grpSpPr>
        <a:xfrm>
          <a:off x="0" y="0"/>
          <a:ext cx="0" cy="0"/>
          <a:chOff x="0" y="0"/>
          <a:chExt cx="0" cy="0"/>
        </a:xfrm>
      </p:grpSpPr>
      <p:grpSp>
        <p:nvGrpSpPr>
          <p:cNvPr id="2" name="Group 2"/>
          <p:cNvGrpSpPr/>
          <p:nvPr/>
        </p:nvGrpSpPr>
        <p:grpSpPr>
          <a:xfrm>
            <a:off x="228439" y="256228"/>
            <a:ext cx="13443906" cy="485949"/>
            <a:chOff x="0" y="-50569"/>
            <a:chExt cx="17925208" cy="647931"/>
          </a:xfrm>
        </p:grpSpPr>
        <p:sp>
          <p:nvSpPr>
            <p:cNvPr id="3" name="TextBox 3"/>
            <p:cNvSpPr txBox="1"/>
            <p:nvPr/>
          </p:nvSpPr>
          <p:spPr>
            <a:xfrm>
              <a:off x="753452" y="141220"/>
              <a:ext cx="17171756" cy="456142"/>
            </a:xfrm>
            <a:prstGeom prst="rect">
              <a:avLst/>
            </a:prstGeom>
          </p:spPr>
          <p:txBody>
            <a:bodyPr lIns="0" tIns="0" rIns="0" bIns="0" rtlCol="0" anchor="t">
              <a:spAutoFit/>
            </a:bodyPr>
            <a:lstStyle/>
            <a:p>
              <a:pPr algn="l">
                <a:lnSpc>
                  <a:spcPts val="2499"/>
                </a:lnSpc>
              </a:pPr>
              <a:r>
                <a:rPr lang="en-US" sz="2499" dirty="0">
                  <a:solidFill>
                    <a:srgbClr val="111F26">
                      <a:alpha val="29804"/>
                    </a:srgbClr>
                  </a:solidFill>
                  <a:latin typeface="Open Sauce 1 Semi-Bold"/>
                </a:rPr>
                <a:t>LEGAL LANDSCAPE</a:t>
              </a:r>
            </a:p>
          </p:txBody>
        </p:sp>
        <p:grpSp>
          <p:nvGrpSpPr>
            <p:cNvPr id="4" name="Group 4"/>
            <p:cNvGrpSpPr/>
            <p:nvPr/>
          </p:nvGrpSpPr>
          <p:grpSpPr>
            <a:xfrm>
              <a:off x="68613" y="0"/>
              <a:ext cx="589723" cy="597362"/>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63036">
                  <a:alpha val="44706"/>
                </a:srgbClr>
              </a:solidFill>
            </p:spPr>
          </p:sp>
        </p:grpSp>
        <p:sp>
          <p:nvSpPr>
            <p:cNvPr id="6" name="TextBox 6"/>
            <p:cNvSpPr txBox="1"/>
            <p:nvPr/>
          </p:nvSpPr>
          <p:spPr>
            <a:xfrm>
              <a:off x="0" y="-50569"/>
              <a:ext cx="726948" cy="599017"/>
            </a:xfrm>
            <a:prstGeom prst="rect">
              <a:avLst/>
            </a:prstGeom>
          </p:spPr>
          <p:txBody>
            <a:bodyPr lIns="0" tIns="0" rIns="0" bIns="0" rtlCol="0" anchor="t">
              <a:spAutoFit/>
            </a:bodyPr>
            <a:lstStyle/>
            <a:p>
              <a:pPr algn="ctr">
                <a:lnSpc>
                  <a:spcPts val="3924"/>
                </a:lnSpc>
              </a:pPr>
              <a:r>
                <a:rPr lang="en-US" sz="2499">
                  <a:solidFill>
                    <a:srgbClr val="FFFFFF">
                      <a:alpha val="29804"/>
                    </a:srgbClr>
                  </a:solidFill>
                  <a:latin typeface="Open Sauce 1 Heavy"/>
                </a:rPr>
                <a:t>2</a:t>
              </a:r>
            </a:p>
          </p:txBody>
        </p:sp>
      </p:grpSp>
      <p:sp>
        <p:nvSpPr>
          <p:cNvPr id="7" name="TextBox 7"/>
          <p:cNvSpPr txBox="1"/>
          <p:nvPr/>
        </p:nvSpPr>
        <p:spPr>
          <a:xfrm>
            <a:off x="1028700" y="1019175"/>
            <a:ext cx="17670451" cy="1076325"/>
          </a:xfrm>
          <a:prstGeom prst="rect">
            <a:avLst/>
          </a:prstGeom>
        </p:spPr>
        <p:txBody>
          <a:bodyPr lIns="0" tIns="0" rIns="0" bIns="0" rtlCol="0" anchor="t">
            <a:spAutoFit/>
          </a:bodyPr>
          <a:lstStyle/>
          <a:p>
            <a:pPr marL="0" lvl="0" indent="0" algn="l">
              <a:lnSpc>
                <a:spcPts val="8400"/>
              </a:lnSpc>
            </a:pPr>
            <a:r>
              <a:rPr lang="en-US" sz="7000">
                <a:solidFill>
                  <a:srgbClr val="263036"/>
                </a:solidFill>
                <a:latin typeface="Open Sauce 1 Heavy"/>
              </a:rPr>
              <a:t>CASE MANAGEMENT </a:t>
            </a:r>
          </a:p>
        </p:txBody>
      </p:sp>
      <p:grpSp>
        <p:nvGrpSpPr>
          <p:cNvPr id="8" name="Group 8"/>
          <p:cNvGrpSpPr/>
          <p:nvPr/>
        </p:nvGrpSpPr>
        <p:grpSpPr>
          <a:xfrm>
            <a:off x="12078654" y="3260437"/>
            <a:ext cx="5180646" cy="6462761"/>
            <a:chOff x="0" y="0"/>
            <a:chExt cx="6907529" cy="8617015"/>
          </a:xfrm>
        </p:grpSpPr>
        <p:grpSp>
          <p:nvGrpSpPr>
            <p:cNvPr id="9" name="Group 9"/>
            <p:cNvGrpSpPr/>
            <p:nvPr/>
          </p:nvGrpSpPr>
          <p:grpSpPr>
            <a:xfrm>
              <a:off x="0" y="608920"/>
              <a:ext cx="6907529" cy="8008096"/>
              <a:chOff x="0" y="0"/>
              <a:chExt cx="1364450" cy="1581846"/>
            </a:xfrm>
          </p:grpSpPr>
          <p:sp>
            <p:nvSpPr>
              <p:cNvPr id="10" name="Freeform 10"/>
              <p:cNvSpPr/>
              <p:nvPr/>
            </p:nvSpPr>
            <p:spPr>
              <a:xfrm>
                <a:off x="0" y="0"/>
                <a:ext cx="1364450" cy="1581846"/>
              </a:xfrm>
              <a:custGeom>
                <a:avLst/>
                <a:gdLst/>
                <a:ahLst/>
                <a:cxnLst/>
                <a:rect l="l" t="t" r="r" b="b"/>
                <a:pathLst>
                  <a:path w="1364450" h="1581846">
                    <a:moveTo>
                      <a:pt x="76214" y="0"/>
                    </a:moveTo>
                    <a:lnTo>
                      <a:pt x="1288236" y="0"/>
                    </a:lnTo>
                    <a:cubicBezTo>
                      <a:pt x="1308449" y="0"/>
                      <a:pt x="1327835" y="8030"/>
                      <a:pt x="1342128" y="22323"/>
                    </a:cubicBezTo>
                    <a:cubicBezTo>
                      <a:pt x="1356421" y="36615"/>
                      <a:pt x="1364450" y="56001"/>
                      <a:pt x="1364450" y="76214"/>
                    </a:cubicBezTo>
                    <a:lnTo>
                      <a:pt x="1364450" y="1505632"/>
                    </a:lnTo>
                    <a:cubicBezTo>
                      <a:pt x="1364450" y="1547724"/>
                      <a:pt x="1330328" y="1581846"/>
                      <a:pt x="1288236" y="1581846"/>
                    </a:cubicBezTo>
                    <a:lnTo>
                      <a:pt x="76214" y="1581846"/>
                    </a:lnTo>
                    <a:cubicBezTo>
                      <a:pt x="56001" y="1581846"/>
                      <a:pt x="36615" y="1573816"/>
                      <a:pt x="22323" y="1559524"/>
                    </a:cubicBezTo>
                    <a:cubicBezTo>
                      <a:pt x="8030" y="1545231"/>
                      <a:pt x="0" y="1525845"/>
                      <a:pt x="0" y="1505632"/>
                    </a:cubicBezTo>
                    <a:lnTo>
                      <a:pt x="0" y="76214"/>
                    </a:lnTo>
                    <a:cubicBezTo>
                      <a:pt x="0" y="56001"/>
                      <a:pt x="8030" y="36615"/>
                      <a:pt x="22323" y="22323"/>
                    </a:cubicBezTo>
                    <a:cubicBezTo>
                      <a:pt x="36615" y="8030"/>
                      <a:pt x="56001" y="0"/>
                      <a:pt x="76214" y="0"/>
                    </a:cubicBezTo>
                    <a:close/>
                  </a:path>
                </a:pathLst>
              </a:custGeom>
              <a:solidFill>
                <a:srgbClr val="263036">
                  <a:alpha val="13725"/>
                </a:srgbClr>
              </a:solidFill>
            </p:spPr>
          </p:sp>
          <p:sp>
            <p:nvSpPr>
              <p:cNvPr id="11" name="TextBox 11"/>
              <p:cNvSpPr txBox="1"/>
              <p:nvPr/>
            </p:nvSpPr>
            <p:spPr>
              <a:xfrm>
                <a:off x="0" y="47625"/>
                <a:ext cx="1364450" cy="1534221"/>
              </a:xfrm>
              <a:prstGeom prst="rect">
                <a:avLst/>
              </a:prstGeom>
            </p:spPr>
            <p:txBody>
              <a:bodyPr lIns="50800" tIns="50800" rIns="50800" bIns="50800" rtlCol="0" anchor="ctr"/>
              <a:lstStyle/>
              <a:p>
                <a:pPr algn="ctr">
                  <a:lnSpc>
                    <a:spcPts val="2499"/>
                  </a:lnSpc>
                </a:pPr>
                <a:endParaRPr/>
              </a:p>
            </p:txBody>
          </p:sp>
        </p:grpSp>
        <p:grpSp>
          <p:nvGrpSpPr>
            <p:cNvPr id="12" name="Group 12"/>
            <p:cNvGrpSpPr/>
            <p:nvPr/>
          </p:nvGrpSpPr>
          <p:grpSpPr>
            <a:xfrm>
              <a:off x="0" y="0"/>
              <a:ext cx="6907529" cy="1820754"/>
              <a:chOff x="0" y="0"/>
              <a:chExt cx="1364450" cy="359655"/>
            </a:xfrm>
          </p:grpSpPr>
          <p:sp>
            <p:nvSpPr>
              <p:cNvPr id="13" name="Freeform 13"/>
              <p:cNvSpPr/>
              <p:nvPr/>
            </p:nvSpPr>
            <p:spPr>
              <a:xfrm>
                <a:off x="0" y="0"/>
                <a:ext cx="1364450" cy="359655"/>
              </a:xfrm>
              <a:custGeom>
                <a:avLst/>
                <a:gdLst/>
                <a:ahLst/>
                <a:cxnLst/>
                <a:rect l="l" t="t" r="r" b="b"/>
                <a:pathLst>
                  <a:path w="1364450" h="359655">
                    <a:moveTo>
                      <a:pt x="0" y="0"/>
                    </a:moveTo>
                    <a:lnTo>
                      <a:pt x="1364450" y="0"/>
                    </a:lnTo>
                    <a:lnTo>
                      <a:pt x="1364450" y="359655"/>
                    </a:lnTo>
                    <a:lnTo>
                      <a:pt x="0" y="359655"/>
                    </a:lnTo>
                    <a:close/>
                  </a:path>
                </a:pathLst>
              </a:custGeom>
              <a:solidFill>
                <a:srgbClr val="263036"/>
              </a:solidFill>
            </p:spPr>
          </p:sp>
          <p:sp>
            <p:nvSpPr>
              <p:cNvPr id="14" name="TextBox 14"/>
              <p:cNvSpPr txBox="1"/>
              <p:nvPr/>
            </p:nvSpPr>
            <p:spPr>
              <a:xfrm>
                <a:off x="0" y="47625"/>
                <a:ext cx="1364450" cy="312030"/>
              </a:xfrm>
              <a:prstGeom prst="rect">
                <a:avLst/>
              </a:prstGeom>
            </p:spPr>
            <p:txBody>
              <a:bodyPr lIns="50800" tIns="50800" rIns="50800" bIns="50800" rtlCol="0" anchor="ctr"/>
              <a:lstStyle/>
              <a:p>
                <a:pPr algn="ctr">
                  <a:lnSpc>
                    <a:spcPts val="2499"/>
                  </a:lnSpc>
                </a:pPr>
                <a:endParaRPr/>
              </a:p>
            </p:txBody>
          </p:sp>
        </p:grpSp>
        <p:sp>
          <p:nvSpPr>
            <p:cNvPr id="15" name="TextBox 15"/>
            <p:cNvSpPr txBox="1"/>
            <p:nvPr/>
          </p:nvSpPr>
          <p:spPr>
            <a:xfrm>
              <a:off x="758741" y="262677"/>
              <a:ext cx="5390047" cy="1295400"/>
            </a:xfrm>
            <a:prstGeom prst="rect">
              <a:avLst/>
            </a:prstGeom>
          </p:spPr>
          <p:txBody>
            <a:bodyPr lIns="0" tIns="0" rIns="0" bIns="0" rtlCol="0" anchor="t">
              <a:spAutoFit/>
            </a:bodyPr>
            <a:lstStyle/>
            <a:p>
              <a:pPr algn="ctr">
                <a:lnSpc>
                  <a:spcPts val="3840"/>
                </a:lnSpc>
              </a:pPr>
              <a:r>
                <a:rPr lang="en-US" sz="3200">
                  <a:solidFill>
                    <a:srgbClr val="FFFFFF"/>
                  </a:solidFill>
                  <a:latin typeface="Open Sauce SemiBold Bold"/>
                </a:rPr>
                <a:t>Alternative Dispute Resolution</a:t>
              </a:r>
            </a:p>
          </p:txBody>
        </p:sp>
        <p:sp>
          <p:nvSpPr>
            <p:cNvPr id="16" name="TextBox 16"/>
            <p:cNvSpPr txBox="1"/>
            <p:nvPr/>
          </p:nvSpPr>
          <p:spPr>
            <a:xfrm>
              <a:off x="286868" y="2173179"/>
              <a:ext cx="6333792" cy="4072255"/>
            </a:xfrm>
            <a:prstGeom prst="rect">
              <a:avLst/>
            </a:prstGeom>
          </p:spPr>
          <p:txBody>
            <a:bodyPr lIns="0" tIns="0" rIns="0" bIns="0" rtlCol="0" anchor="t">
              <a:spAutoFit/>
            </a:bodyPr>
            <a:lstStyle/>
            <a:p>
              <a:pPr algn="ctr">
                <a:lnSpc>
                  <a:spcPts val="3509"/>
                </a:lnSpc>
              </a:pPr>
              <a:r>
                <a:rPr lang="en-US" sz="2699">
                  <a:solidFill>
                    <a:srgbClr val="263036"/>
                  </a:solidFill>
                  <a:latin typeface="Open Sauce SemiBold"/>
                </a:rPr>
                <a:t>As cases move beyond jurisdictional issues to the merits and attribution science improves, other resolutions may emerge that traditional litigation does not allow for.</a:t>
              </a:r>
            </a:p>
          </p:txBody>
        </p:sp>
      </p:grpSp>
      <p:grpSp>
        <p:nvGrpSpPr>
          <p:cNvPr id="17" name="Group 17"/>
          <p:cNvGrpSpPr/>
          <p:nvPr/>
        </p:nvGrpSpPr>
        <p:grpSpPr>
          <a:xfrm>
            <a:off x="6553677" y="3260437"/>
            <a:ext cx="5180646" cy="6646623"/>
            <a:chOff x="0" y="0"/>
            <a:chExt cx="6907529" cy="8862164"/>
          </a:xfrm>
        </p:grpSpPr>
        <p:grpSp>
          <p:nvGrpSpPr>
            <p:cNvPr id="18" name="Group 18"/>
            <p:cNvGrpSpPr/>
            <p:nvPr/>
          </p:nvGrpSpPr>
          <p:grpSpPr>
            <a:xfrm>
              <a:off x="0" y="608920"/>
              <a:ext cx="6907529" cy="8008096"/>
              <a:chOff x="0" y="0"/>
              <a:chExt cx="1364450" cy="1581846"/>
            </a:xfrm>
          </p:grpSpPr>
          <p:sp>
            <p:nvSpPr>
              <p:cNvPr id="19" name="Freeform 19"/>
              <p:cNvSpPr/>
              <p:nvPr/>
            </p:nvSpPr>
            <p:spPr>
              <a:xfrm>
                <a:off x="0" y="0"/>
                <a:ext cx="1364450" cy="1581846"/>
              </a:xfrm>
              <a:custGeom>
                <a:avLst/>
                <a:gdLst/>
                <a:ahLst/>
                <a:cxnLst/>
                <a:rect l="l" t="t" r="r" b="b"/>
                <a:pathLst>
                  <a:path w="1364450" h="1581846">
                    <a:moveTo>
                      <a:pt x="76214" y="0"/>
                    </a:moveTo>
                    <a:lnTo>
                      <a:pt x="1288236" y="0"/>
                    </a:lnTo>
                    <a:cubicBezTo>
                      <a:pt x="1308449" y="0"/>
                      <a:pt x="1327835" y="8030"/>
                      <a:pt x="1342128" y="22323"/>
                    </a:cubicBezTo>
                    <a:cubicBezTo>
                      <a:pt x="1356421" y="36615"/>
                      <a:pt x="1364450" y="56001"/>
                      <a:pt x="1364450" y="76214"/>
                    </a:cubicBezTo>
                    <a:lnTo>
                      <a:pt x="1364450" y="1505632"/>
                    </a:lnTo>
                    <a:cubicBezTo>
                      <a:pt x="1364450" y="1547724"/>
                      <a:pt x="1330328" y="1581846"/>
                      <a:pt x="1288236" y="1581846"/>
                    </a:cubicBezTo>
                    <a:lnTo>
                      <a:pt x="76214" y="1581846"/>
                    </a:lnTo>
                    <a:cubicBezTo>
                      <a:pt x="56001" y="1581846"/>
                      <a:pt x="36615" y="1573816"/>
                      <a:pt x="22323" y="1559524"/>
                    </a:cubicBezTo>
                    <a:cubicBezTo>
                      <a:pt x="8030" y="1545231"/>
                      <a:pt x="0" y="1525845"/>
                      <a:pt x="0" y="1505632"/>
                    </a:cubicBezTo>
                    <a:lnTo>
                      <a:pt x="0" y="76214"/>
                    </a:lnTo>
                    <a:cubicBezTo>
                      <a:pt x="0" y="56001"/>
                      <a:pt x="8030" y="36615"/>
                      <a:pt x="22323" y="22323"/>
                    </a:cubicBezTo>
                    <a:cubicBezTo>
                      <a:pt x="36615" y="8030"/>
                      <a:pt x="56001" y="0"/>
                      <a:pt x="76214" y="0"/>
                    </a:cubicBezTo>
                    <a:close/>
                  </a:path>
                </a:pathLst>
              </a:custGeom>
              <a:solidFill>
                <a:srgbClr val="263036">
                  <a:alpha val="13725"/>
                </a:srgbClr>
              </a:solidFill>
            </p:spPr>
          </p:sp>
          <p:sp>
            <p:nvSpPr>
              <p:cNvPr id="20" name="TextBox 20"/>
              <p:cNvSpPr txBox="1"/>
              <p:nvPr/>
            </p:nvSpPr>
            <p:spPr>
              <a:xfrm>
                <a:off x="0" y="47625"/>
                <a:ext cx="1364450" cy="1534221"/>
              </a:xfrm>
              <a:prstGeom prst="rect">
                <a:avLst/>
              </a:prstGeom>
            </p:spPr>
            <p:txBody>
              <a:bodyPr lIns="50800" tIns="50800" rIns="50800" bIns="50800" rtlCol="0" anchor="ctr"/>
              <a:lstStyle/>
              <a:p>
                <a:pPr algn="ctr">
                  <a:lnSpc>
                    <a:spcPts val="2499"/>
                  </a:lnSpc>
                </a:pPr>
                <a:endParaRPr/>
              </a:p>
            </p:txBody>
          </p:sp>
        </p:grpSp>
        <p:grpSp>
          <p:nvGrpSpPr>
            <p:cNvPr id="21" name="Group 21"/>
            <p:cNvGrpSpPr/>
            <p:nvPr/>
          </p:nvGrpSpPr>
          <p:grpSpPr>
            <a:xfrm>
              <a:off x="0" y="0"/>
              <a:ext cx="6907529" cy="1820754"/>
              <a:chOff x="0" y="0"/>
              <a:chExt cx="1364450" cy="359655"/>
            </a:xfrm>
          </p:grpSpPr>
          <p:sp>
            <p:nvSpPr>
              <p:cNvPr id="22" name="Freeform 22"/>
              <p:cNvSpPr/>
              <p:nvPr/>
            </p:nvSpPr>
            <p:spPr>
              <a:xfrm>
                <a:off x="0" y="0"/>
                <a:ext cx="1364450" cy="359655"/>
              </a:xfrm>
              <a:custGeom>
                <a:avLst/>
                <a:gdLst/>
                <a:ahLst/>
                <a:cxnLst/>
                <a:rect l="l" t="t" r="r" b="b"/>
                <a:pathLst>
                  <a:path w="1364450" h="359655">
                    <a:moveTo>
                      <a:pt x="0" y="0"/>
                    </a:moveTo>
                    <a:lnTo>
                      <a:pt x="1364450" y="0"/>
                    </a:lnTo>
                    <a:lnTo>
                      <a:pt x="1364450" y="359655"/>
                    </a:lnTo>
                    <a:lnTo>
                      <a:pt x="0" y="359655"/>
                    </a:lnTo>
                    <a:close/>
                  </a:path>
                </a:pathLst>
              </a:custGeom>
              <a:solidFill>
                <a:srgbClr val="263036"/>
              </a:solidFill>
            </p:spPr>
          </p:sp>
          <p:sp>
            <p:nvSpPr>
              <p:cNvPr id="23" name="TextBox 23"/>
              <p:cNvSpPr txBox="1"/>
              <p:nvPr/>
            </p:nvSpPr>
            <p:spPr>
              <a:xfrm>
                <a:off x="0" y="47625"/>
                <a:ext cx="1364450" cy="312030"/>
              </a:xfrm>
              <a:prstGeom prst="rect">
                <a:avLst/>
              </a:prstGeom>
            </p:spPr>
            <p:txBody>
              <a:bodyPr lIns="50800" tIns="50800" rIns="50800" bIns="50800" rtlCol="0" anchor="ctr"/>
              <a:lstStyle/>
              <a:p>
                <a:pPr algn="ctr">
                  <a:lnSpc>
                    <a:spcPts val="2499"/>
                  </a:lnSpc>
                </a:pPr>
                <a:endParaRPr/>
              </a:p>
            </p:txBody>
          </p:sp>
        </p:grpSp>
        <p:sp>
          <p:nvSpPr>
            <p:cNvPr id="24" name="TextBox 24"/>
            <p:cNvSpPr txBox="1"/>
            <p:nvPr/>
          </p:nvSpPr>
          <p:spPr>
            <a:xfrm>
              <a:off x="1018785" y="561339"/>
              <a:ext cx="4869955" cy="698075"/>
            </a:xfrm>
            <a:prstGeom prst="rect">
              <a:avLst/>
            </a:prstGeom>
          </p:spPr>
          <p:txBody>
            <a:bodyPr wrap="square" lIns="0" tIns="0" rIns="0" bIns="0" rtlCol="0" anchor="t">
              <a:spAutoFit/>
            </a:bodyPr>
            <a:lstStyle/>
            <a:p>
              <a:pPr marL="0" lvl="0" indent="0" algn="ctr">
                <a:lnSpc>
                  <a:spcPts val="4480"/>
                </a:lnSpc>
                <a:spcBef>
                  <a:spcPct val="0"/>
                </a:spcBef>
              </a:pPr>
              <a:r>
                <a:rPr lang="en-US" sz="3200" dirty="0">
                  <a:solidFill>
                    <a:srgbClr val="FFFFFF"/>
                  </a:solidFill>
                  <a:latin typeface="Open Sauce SemiBold Bold"/>
                </a:rPr>
                <a:t>Tiered Discovery</a:t>
              </a:r>
            </a:p>
          </p:txBody>
        </p:sp>
        <p:sp>
          <p:nvSpPr>
            <p:cNvPr id="25" name="TextBox 25"/>
            <p:cNvSpPr txBox="1"/>
            <p:nvPr/>
          </p:nvSpPr>
          <p:spPr>
            <a:xfrm>
              <a:off x="213091" y="2057716"/>
              <a:ext cx="6481346" cy="6804448"/>
            </a:xfrm>
            <a:prstGeom prst="rect">
              <a:avLst/>
            </a:prstGeom>
          </p:spPr>
          <p:txBody>
            <a:bodyPr lIns="0" tIns="0" rIns="0" bIns="0" rtlCol="0" anchor="t">
              <a:spAutoFit/>
            </a:bodyPr>
            <a:lstStyle/>
            <a:p>
              <a:pPr algn="ctr">
                <a:lnSpc>
                  <a:spcPts val="3509"/>
                </a:lnSpc>
              </a:pPr>
              <a:r>
                <a:rPr lang="en-US" sz="2699">
                  <a:solidFill>
                    <a:srgbClr val="263036"/>
                  </a:solidFill>
                  <a:latin typeface="Open Sauce SemiBold"/>
                </a:rPr>
                <a:t>Judges in toxic or mass torts cases, especially products liability cases, have engaged in </a:t>
              </a:r>
              <a:r>
                <a:rPr lang="en-US" sz="2699">
                  <a:solidFill>
                    <a:srgbClr val="263036"/>
                  </a:solidFill>
                  <a:latin typeface="Open Sauce SemiBold Bold"/>
                </a:rPr>
                <a:t>multiple rounds of limited discovery</a:t>
              </a:r>
              <a:r>
                <a:rPr lang="en-US" sz="2699">
                  <a:solidFill>
                    <a:srgbClr val="263036"/>
                  </a:solidFill>
                  <a:latin typeface="Open Sauce SemiBold"/>
                </a:rPr>
                <a:t> to resolve key or critical fact issues.</a:t>
              </a:r>
            </a:p>
            <a:p>
              <a:pPr algn="ctr">
                <a:lnSpc>
                  <a:spcPts val="3249"/>
                </a:lnSpc>
              </a:pPr>
              <a:endParaRPr lang="en-US" sz="2699">
                <a:solidFill>
                  <a:srgbClr val="263036"/>
                </a:solidFill>
                <a:latin typeface="Open Sauce SemiBold"/>
              </a:endParaRPr>
            </a:p>
            <a:p>
              <a:pPr algn="ctr">
                <a:lnSpc>
                  <a:spcPts val="3249"/>
                </a:lnSpc>
              </a:pPr>
              <a:r>
                <a:rPr lang="en-US" sz="2499">
                  <a:solidFill>
                    <a:srgbClr val="263036"/>
                  </a:solidFill>
                  <a:latin typeface="Open Sauce SemiBold"/>
                </a:rPr>
                <a:t>(e.g., </a:t>
              </a:r>
              <a:r>
                <a:rPr lang="en-US" sz="2499">
                  <a:solidFill>
                    <a:srgbClr val="263036"/>
                  </a:solidFill>
                  <a:latin typeface="Open Sauce SemiBold Italics"/>
                </a:rPr>
                <a:t>Dawson v. Bristol Laboratories</a:t>
              </a:r>
              <a:r>
                <a:rPr lang="en-US" sz="2499">
                  <a:solidFill>
                    <a:srgbClr val="263036"/>
                  </a:solidFill>
                  <a:latin typeface="Open Sauce SemiBold"/>
                </a:rPr>
                <a:t>, 658 F. Supp. 1036, 1040-41 (W.D. Ky. 1987))</a:t>
              </a:r>
            </a:p>
            <a:p>
              <a:pPr algn="ctr">
                <a:lnSpc>
                  <a:spcPts val="3249"/>
                </a:lnSpc>
              </a:pPr>
              <a:endParaRPr lang="en-US" sz="2499">
                <a:solidFill>
                  <a:srgbClr val="263036"/>
                </a:solidFill>
                <a:latin typeface="Open Sauce SemiBold"/>
              </a:endParaRPr>
            </a:p>
          </p:txBody>
        </p:sp>
      </p:grpSp>
      <p:sp>
        <p:nvSpPr>
          <p:cNvPr id="26" name="TextBox 26"/>
          <p:cNvSpPr txBox="1"/>
          <p:nvPr/>
        </p:nvSpPr>
        <p:spPr>
          <a:xfrm>
            <a:off x="9867245" y="310203"/>
            <a:ext cx="8004085" cy="396875"/>
          </a:xfrm>
          <a:prstGeom prst="rect">
            <a:avLst/>
          </a:prstGeom>
        </p:spPr>
        <p:txBody>
          <a:bodyPr lIns="0" tIns="0" rIns="0" bIns="0" rtlCol="0" anchor="t">
            <a:spAutoFit/>
          </a:bodyPr>
          <a:lstStyle/>
          <a:p>
            <a:pPr marL="0" lvl="0" indent="0" algn="r">
              <a:lnSpc>
                <a:spcPts val="3250"/>
              </a:lnSpc>
              <a:spcBef>
                <a:spcPct val="0"/>
              </a:spcBef>
            </a:pPr>
            <a:r>
              <a:rPr lang="en-US" sz="2500" u="none" strike="noStrike" dirty="0">
                <a:solidFill>
                  <a:srgbClr val="111F26">
                    <a:alpha val="29804"/>
                  </a:srgbClr>
                </a:solidFill>
                <a:latin typeface="Open Sauce 2 Italics"/>
              </a:rPr>
              <a:t>For more, see </a:t>
            </a:r>
            <a:r>
              <a:rPr lang="en-US" sz="2500" dirty="0">
                <a:solidFill>
                  <a:srgbClr val="111F26">
                    <a:alpha val="29804"/>
                  </a:srgbClr>
                </a:solidFill>
                <a:latin typeface="Open Sauce 2 Italics"/>
              </a:rPr>
              <a:t>the </a:t>
            </a:r>
            <a:r>
              <a:rPr lang="en-US" sz="2500" dirty="0">
                <a:solidFill>
                  <a:srgbClr val="111F26">
                    <a:alpha val="29804"/>
                  </a:srgbClr>
                </a:solidFill>
                <a:latin typeface="Open Sauce 2 Italics"/>
                <a:hlinkClick r:id="rId2" tooltip="https://cjp.eli.org/curriculum/procedural-techniques-available-climate-litigation">
                  <a:extLst>
                    <a:ext uri="{A12FA001-AC4F-418D-AE19-62706E023703}">
                      <ahyp:hlinkClr xmlns:ahyp="http://schemas.microsoft.com/office/drawing/2018/hyperlinkcolor" val="tx"/>
                    </a:ext>
                  </a:extLst>
                </a:hlinkClick>
              </a:rPr>
              <a:t>Procedural Techniques</a:t>
            </a:r>
            <a:r>
              <a:rPr lang="en-US" sz="2500" dirty="0">
                <a:solidFill>
                  <a:srgbClr val="111F26">
                    <a:alpha val="29804"/>
                  </a:srgbClr>
                </a:solidFill>
                <a:latin typeface="Open Sauce 2 Italics"/>
              </a:rPr>
              <a:t> module</a:t>
            </a:r>
            <a:r>
              <a:rPr lang="en-US" sz="2500" u="none" strike="noStrike" dirty="0">
                <a:solidFill>
                  <a:srgbClr val="111F26">
                    <a:alpha val="29804"/>
                  </a:srgbClr>
                </a:solidFill>
                <a:latin typeface="Open Sauce 2 Italics"/>
              </a:rPr>
              <a:t>.</a:t>
            </a:r>
          </a:p>
        </p:txBody>
      </p:sp>
      <p:sp>
        <p:nvSpPr>
          <p:cNvPr id="27" name="TextBox 27"/>
          <p:cNvSpPr txBox="1"/>
          <p:nvPr/>
        </p:nvSpPr>
        <p:spPr>
          <a:xfrm>
            <a:off x="1028700" y="2085975"/>
            <a:ext cx="18013212" cy="704850"/>
          </a:xfrm>
          <a:prstGeom prst="rect">
            <a:avLst/>
          </a:prstGeom>
        </p:spPr>
        <p:txBody>
          <a:bodyPr lIns="0" tIns="0" rIns="0" bIns="0" rtlCol="0" anchor="t">
            <a:spAutoFit/>
          </a:bodyPr>
          <a:lstStyle/>
          <a:p>
            <a:pPr>
              <a:lnSpc>
                <a:spcPts val="5519"/>
              </a:lnSpc>
            </a:pPr>
            <a:r>
              <a:rPr lang="en-US" sz="4599">
                <a:solidFill>
                  <a:srgbClr val="263036"/>
                </a:solidFill>
                <a:latin typeface="Open Sauce SemiBold Bold Italics"/>
              </a:rPr>
              <a:t>TOOLS FOR JUDGES</a:t>
            </a:r>
          </a:p>
        </p:txBody>
      </p:sp>
      <p:grpSp>
        <p:nvGrpSpPr>
          <p:cNvPr id="28" name="Group 28"/>
          <p:cNvGrpSpPr/>
          <p:nvPr/>
        </p:nvGrpSpPr>
        <p:grpSpPr>
          <a:xfrm>
            <a:off x="1028700" y="3260437"/>
            <a:ext cx="5180646" cy="6462761"/>
            <a:chOff x="0" y="0"/>
            <a:chExt cx="6907529" cy="8617015"/>
          </a:xfrm>
        </p:grpSpPr>
        <p:grpSp>
          <p:nvGrpSpPr>
            <p:cNvPr id="29" name="Group 29"/>
            <p:cNvGrpSpPr/>
            <p:nvPr/>
          </p:nvGrpSpPr>
          <p:grpSpPr>
            <a:xfrm>
              <a:off x="0" y="536623"/>
              <a:ext cx="6907529" cy="8080392"/>
              <a:chOff x="0" y="0"/>
              <a:chExt cx="1364450" cy="1596127"/>
            </a:xfrm>
          </p:grpSpPr>
          <p:sp>
            <p:nvSpPr>
              <p:cNvPr id="30" name="Freeform 30"/>
              <p:cNvSpPr/>
              <p:nvPr/>
            </p:nvSpPr>
            <p:spPr>
              <a:xfrm>
                <a:off x="0" y="0"/>
                <a:ext cx="1364450" cy="1596127"/>
              </a:xfrm>
              <a:custGeom>
                <a:avLst/>
                <a:gdLst/>
                <a:ahLst/>
                <a:cxnLst/>
                <a:rect l="l" t="t" r="r" b="b"/>
                <a:pathLst>
                  <a:path w="1364450" h="1596127">
                    <a:moveTo>
                      <a:pt x="76214" y="0"/>
                    </a:moveTo>
                    <a:lnTo>
                      <a:pt x="1288236" y="0"/>
                    </a:lnTo>
                    <a:cubicBezTo>
                      <a:pt x="1308449" y="0"/>
                      <a:pt x="1327835" y="8030"/>
                      <a:pt x="1342128" y="22323"/>
                    </a:cubicBezTo>
                    <a:cubicBezTo>
                      <a:pt x="1356421" y="36615"/>
                      <a:pt x="1364450" y="56001"/>
                      <a:pt x="1364450" y="76214"/>
                    </a:cubicBezTo>
                    <a:lnTo>
                      <a:pt x="1364450" y="1519913"/>
                    </a:lnTo>
                    <a:cubicBezTo>
                      <a:pt x="1364450" y="1562005"/>
                      <a:pt x="1330328" y="1596127"/>
                      <a:pt x="1288236" y="1596127"/>
                    </a:cubicBezTo>
                    <a:lnTo>
                      <a:pt x="76214" y="1596127"/>
                    </a:lnTo>
                    <a:cubicBezTo>
                      <a:pt x="56001" y="1596127"/>
                      <a:pt x="36615" y="1588097"/>
                      <a:pt x="22323" y="1573804"/>
                    </a:cubicBezTo>
                    <a:cubicBezTo>
                      <a:pt x="8030" y="1559511"/>
                      <a:pt x="0" y="1540126"/>
                      <a:pt x="0" y="1519913"/>
                    </a:cubicBezTo>
                    <a:lnTo>
                      <a:pt x="0" y="76214"/>
                    </a:lnTo>
                    <a:cubicBezTo>
                      <a:pt x="0" y="56001"/>
                      <a:pt x="8030" y="36615"/>
                      <a:pt x="22323" y="22323"/>
                    </a:cubicBezTo>
                    <a:cubicBezTo>
                      <a:pt x="36615" y="8030"/>
                      <a:pt x="56001" y="0"/>
                      <a:pt x="76214" y="0"/>
                    </a:cubicBezTo>
                    <a:close/>
                  </a:path>
                </a:pathLst>
              </a:custGeom>
              <a:solidFill>
                <a:srgbClr val="263036">
                  <a:alpha val="13725"/>
                </a:srgbClr>
              </a:solidFill>
            </p:spPr>
          </p:sp>
          <p:sp>
            <p:nvSpPr>
              <p:cNvPr id="31" name="TextBox 31"/>
              <p:cNvSpPr txBox="1"/>
              <p:nvPr/>
            </p:nvSpPr>
            <p:spPr>
              <a:xfrm>
                <a:off x="0" y="47625"/>
                <a:ext cx="1364450" cy="1548502"/>
              </a:xfrm>
              <a:prstGeom prst="rect">
                <a:avLst/>
              </a:prstGeom>
            </p:spPr>
            <p:txBody>
              <a:bodyPr lIns="50800" tIns="50800" rIns="50800" bIns="50800" rtlCol="0" anchor="ctr"/>
              <a:lstStyle/>
              <a:p>
                <a:pPr algn="ctr">
                  <a:lnSpc>
                    <a:spcPts val="2499"/>
                  </a:lnSpc>
                </a:pPr>
                <a:endParaRPr/>
              </a:p>
            </p:txBody>
          </p:sp>
        </p:grpSp>
        <p:sp>
          <p:nvSpPr>
            <p:cNvPr id="32" name="TextBox 32"/>
            <p:cNvSpPr txBox="1"/>
            <p:nvPr/>
          </p:nvSpPr>
          <p:spPr>
            <a:xfrm>
              <a:off x="117552" y="2057716"/>
              <a:ext cx="6586979" cy="4072255"/>
            </a:xfrm>
            <a:prstGeom prst="rect">
              <a:avLst/>
            </a:prstGeom>
          </p:spPr>
          <p:txBody>
            <a:bodyPr lIns="0" tIns="0" rIns="0" bIns="0" rtlCol="0" anchor="t">
              <a:spAutoFit/>
            </a:bodyPr>
            <a:lstStyle/>
            <a:p>
              <a:pPr algn="ctr">
                <a:lnSpc>
                  <a:spcPts val="3509"/>
                </a:lnSpc>
              </a:pPr>
              <a:r>
                <a:rPr lang="en-US" sz="2699">
                  <a:solidFill>
                    <a:srgbClr val="263036"/>
                  </a:solidFill>
                  <a:latin typeface="Open Sauce SemiBold"/>
                </a:rPr>
                <a:t> Judges have </a:t>
              </a:r>
              <a:r>
                <a:rPr lang="en-US" sz="2699">
                  <a:solidFill>
                    <a:srgbClr val="263036"/>
                  </a:solidFill>
                  <a:latin typeface="Open Sauce SemiBold Bold"/>
                </a:rPr>
                <a:t>appointed their own science experts and technical advisors </a:t>
              </a:r>
              <a:r>
                <a:rPr lang="en-US" sz="2699">
                  <a:solidFill>
                    <a:srgbClr val="263036"/>
                  </a:solidFill>
                  <a:latin typeface="Open Sauce SemiBold"/>
                </a:rPr>
                <a:t>to help them evaluate the parties’ arguments regarding their own and the other side’s experts.</a:t>
              </a:r>
            </a:p>
          </p:txBody>
        </p:sp>
        <p:grpSp>
          <p:nvGrpSpPr>
            <p:cNvPr id="33" name="Group 33"/>
            <p:cNvGrpSpPr/>
            <p:nvPr/>
          </p:nvGrpSpPr>
          <p:grpSpPr>
            <a:xfrm>
              <a:off x="0" y="0"/>
              <a:ext cx="6907529" cy="1820754"/>
              <a:chOff x="0" y="0"/>
              <a:chExt cx="1364450" cy="359655"/>
            </a:xfrm>
          </p:grpSpPr>
          <p:sp>
            <p:nvSpPr>
              <p:cNvPr id="34" name="Freeform 34"/>
              <p:cNvSpPr/>
              <p:nvPr/>
            </p:nvSpPr>
            <p:spPr>
              <a:xfrm>
                <a:off x="0" y="0"/>
                <a:ext cx="1364450" cy="359655"/>
              </a:xfrm>
              <a:custGeom>
                <a:avLst/>
                <a:gdLst/>
                <a:ahLst/>
                <a:cxnLst/>
                <a:rect l="l" t="t" r="r" b="b"/>
                <a:pathLst>
                  <a:path w="1364450" h="359655">
                    <a:moveTo>
                      <a:pt x="0" y="0"/>
                    </a:moveTo>
                    <a:lnTo>
                      <a:pt x="1364450" y="0"/>
                    </a:lnTo>
                    <a:lnTo>
                      <a:pt x="1364450" y="359655"/>
                    </a:lnTo>
                    <a:lnTo>
                      <a:pt x="0" y="359655"/>
                    </a:lnTo>
                    <a:close/>
                  </a:path>
                </a:pathLst>
              </a:custGeom>
              <a:solidFill>
                <a:srgbClr val="263036"/>
              </a:solidFill>
            </p:spPr>
          </p:sp>
          <p:sp>
            <p:nvSpPr>
              <p:cNvPr id="35" name="TextBox 35"/>
              <p:cNvSpPr txBox="1"/>
              <p:nvPr/>
            </p:nvSpPr>
            <p:spPr>
              <a:xfrm>
                <a:off x="0" y="47625"/>
                <a:ext cx="1364450" cy="312030"/>
              </a:xfrm>
              <a:prstGeom prst="rect">
                <a:avLst/>
              </a:prstGeom>
            </p:spPr>
            <p:txBody>
              <a:bodyPr lIns="50800" tIns="50800" rIns="50800" bIns="50800" rtlCol="0" anchor="ctr"/>
              <a:lstStyle/>
              <a:p>
                <a:pPr algn="ctr">
                  <a:lnSpc>
                    <a:spcPts val="2499"/>
                  </a:lnSpc>
                </a:pPr>
                <a:endParaRPr/>
              </a:p>
            </p:txBody>
          </p:sp>
        </p:grpSp>
        <p:sp>
          <p:nvSpPr>
            <p:cNvPr id="36" name="TextBox 36"/>
            <p:cNvSpPr txBox="1"/>
            <p:nvPr/>
          </p:nvSpPr>
          <p:spPr>
            <a:xfrm>
              <a:off x="625050" y="262677"/>
              <a:ext cx="5657429" cy="1295400"/>
            </a:xfrm>
            <a:prstGeom prst="rect">
              <a:avLst/>
            </a:prstGeom>
          </p:spPr>
          <p:txBody>
            <a:bodyPr lIns="0" tIns="0" rIns="0" bIns="0" rtlCol="0" anchor="t">
              <a:spAutoFit/>
            </a:bodyPr>
            <a:lstStyle/>
            <a:p>
              <a:pPr marL="0" lvl="0" indent="0" algn="ctr">
                <a:lnSpc>
                  <a:spcPts val="3840"/>
                </a:lnSpc>
              </a:pPr>
              <a:r>
                <a:rPr lang="en-US" sz="3200">
                  <a:solidFill>
                    <a:srgbClr val="FFFFFF"/>
                  </a:solidFill>
                  <a:latin typeface="Open Sauce SemiBold Bold"/>
                </a:rPr>
                <a:t>Court-Appointed Experts</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6E1D1"/>
        </a:solidFill>
        <a:effectLst/>
      </p:bgPr>
    </p:bg>
    <p:spTree>
      <p:nvGrpSpPr>
        <p:cNvPr id="1" name=""/>
        <p:cNvGrpSpPr/>
        <p:nvPr/>
      </p:nvGrpSpPr>
      <p:grpSpPr>
        <a:xfrm>
          <a:off x="0" y="0"/>
          <a:ext cx="0" cy="0"/>
          <a:chOff x="0" y="0"/>
          <a:chExt cx="0" cy="0"/>
        </a:xfrm>
      </p:grpSpPr>
      <p:sp>
        <p:nvSpPr>
          <p:cNvPr id="2" name="Freeform 2"/>
          <p:cNvSpPr/>
          <p:nvPr/>
        </p:nvSpPr>
        <p:spPr>
          <a:xfrm>
            <a:off x="1" y="-41852"/>
            <a:ext cx="6219584" cy="10328852"/>
          </a:xfrm>
          <a:custGeom>
            <a:avLst/>
            <a:gdLst/>
            <a:ahLst/>
            <a:cxnLst/>
            <a:rect l="l" t="t" r="r" b="b"/>
            <a:pathLst>
              <a:path w="7091795" h="11088816">
                <a:moveTo>
                  <a:pt x="0" y="0"/>
                </a:moveTo>
                <a:lnTo>
                  <a:pt x="7091795" y="0"/>
                </a:lnTo>
                <a:lnTo>
                  <a:pt x="7091795" y="11088816"/>
                </a:lnTo>
                <a:lnTo>
                  <a:pt x="0" y="11088816"/>
                </a:lnTo>
                <a:lnTo>
                  <a:pt x="0" y="0"/>
                </a:lnTo>
                <a:close/>
              </a:path>
            </a:pathLst>
          </a:custGeom>
          <a:blipFill>
            <a:blip r:embed="rId2">
              <a:alphaModFix amt="27000"/>
            </a:blip>
            <a:stretch>
              <a:fillRect r="-4566"/>
            </a:stretch>
          </a:blipFill>
        </p:spPr>
      </p:sp>
      <p:sp>
        <p:nvSpPr>
          <p:cNvPr id="3" name="AutoShape 3"/>
          <p:cNvSpPr/>
          <p:nvPr/>
        </p:nvSpPr>
        <p:spPr>
          <a:xfrm>
            <a:off x="1028700" y="2328083"/>
            <a:ext cx="2078182" cy="145473"/>
          </a:xfrm>
          <a:prstGeom prst="rect">
            <a:avLst/>
          </a:prstGeom>
          <a:solidFill>
            <a:srgbClr val="263036"/>
          </a:solidFill>
        </p:spPr>
      </p:sp>
      <p:sp>
        <p:nvSpPr>
          <p:cNvPr id="4" name="TextBox 4"/>
          <p:cNvSpPr txBox="1"/>
          <p:nvPr/>
        </p:nvSpPr>
        <p:spPr>
          <a:xfrm>
            <a:off x="1028700" y="965777"/>
            <a:ext cx="4891955" cy="1057275"/>
          </a:xfrm>
          <a:prstGeom prst="rect">
            <a:avLst/>
          </a:prstGeom>
        </p:spPr>
        <p:txBody>
          <a:bodyPr lIns="0" tIns="0" rIns="0" bIns="0" rtlCol="0" anchor="t">
            <a:spAutoFit/>
          </a:bodyPr>
          <a:lstStyle/>
          <a:p>
            <a:pPr marL="0" lvl="0" indent="0" algn="l">
              <a:lnSpc>
                <a:spcPts val="8399"/>
              </a:lnSpc>
            </a:pPr>
            <a:r>
              <a:rPr lang="en-US" sz="6999">
                <a:solidFill>
                  <a:srgbClr val="263036"/>
                </a:solidFill>
                <a:latin typeface="Open Sauce SemiBold Bold"/>
              </a:rPr>
              <a:t>REMEDIES </a:t>
            </a:r>
          </a:p>
        </p:txBody>
      </p:sp>
      <p:sp>
        <p:nvSpPr>
          <p:cNvPr id="9" name="TextBox 9"/>
          <p:cNvSpPr txBox="1"/>
          <p:nvPr/>
        </p:nvSpPr>
        <p:spPr>
          <a:xfrm>
            <a:off x="5061676" y="8855654"/>
            <a:ext cx="4451826" cy="860425"/>
          </a:xfrm>
          <a:prstGeom prst="rect">
            <a:avLst/>
          </a:prstGeom>
        </p:spPr>
        <p:txBody>
          <a:bodyPr lIns="0" tIns="0" rIns="0" bIns="0" rtlCol="0" anchor="t">
            <a:spAutoFit/>
          </a:bodyPr>
          <a:lstStyle/>
          <a:p>
            <a:pPr algn="r">
              <a:lnSpc>
                <a:spcPts val="3499"/>
              </a:lnSpc>
            </a:pPr>
            <a:r>
              <a:rPr lang="en-US" sz="2499">
                <a:solidFill>
                  <a:srgbClr val="D6E1D1"/>
                </a:solidFill>
                <a:latin typeface="Open Sauce SemiBold Bold"/>
              </a:rPr>
              <a:t>Award of Costs and Attorney Fees:</a:t>
            </a:r>
          </a:p>
        </p:txBody>
      </p:sp>
      <p:sp>
        <p:nvSpPr>
          <p:cNvPr id="25" name="TextBox 25"/>
          <p:cNvSpPr txBox="1"/>
          <p:nvPr/>
        </p:nvSpPr>
        <p:spPr>
          <a:xfrm>
            <a:off x="6520444" y="908858"/>
            <a:ext cx="11420873" cy="457626"/>
          </a:xfrm>
          <a:prstGeom prst="rect">
            <a:avLst/>
          </a:prstGeom>
        </p:spPr>
        <p:txBody>
          <a:bodyPr lIns="0" tIns="0" rIns="0" bIns="0" rtlCol="0" anchor="t">
            <a:spAutoFit/>
          </a:bodyPr>
          <a:lstStyle/>
          <a:p>
            <a:pPr algn="ctr">
              <a:lnSpc>
                <a:spcPts val="3920"/>
              </a:lnSpc>
            </a:pPr>
            <a:r>
              <a:rPr lang="en-US" sz="2800" dirty="0">
                <a:solidFill>
                  <a:srgbClr val="263036"/>
                </a:solidFill>
                <a:latin typeface="Open Sauce SemiBold Bold"/>
              </a:rPr>
              <a:t>U.S. climate change cases implicate a broad array of remedies. </a:t>
            </a:r>
          </a:p>
        </p:txBody>
      </p:sp>
      <p:sp>
        <p:nvSpPr>
          <p:cNvPr id="26" name="TextBox 26"/>
          <p:cNvSpPr txBox="1"/>
          <p:nvPr/>
        </p:nvSpPr>
        <p:spPr>
          <a:xfrm>
            <a:off x="9937231" y="228773"/>
            <a:ext cx="8004085" cy="396875"/>
          </a:xfrm>
          <a:prstGeom prst="rect">
            <a:avLst/>
          </a:prstGeom>
        </p:spPr>
        <p:txBody>
          <a:bodyPr lIns="0" tIns="0" rIns="0" bIns="0" rtlCol="0" anchor="t">
            <a:spAutoFit/>
          </a:bodyPr>
          <a:lstStyle/>
          <a:p>
            <a:pPr marL="0" lvl="0" indent="0" algn="r">
              <a:lnSpc>
                <a:spcPts val="3250"/>
              </a:lnSpc>
              <a:spcBef>
                <a:spcPct val="0"/>
              </a:spcBef>
            </a:pPr>
            <a:r>
              <a:rPr lang="en-US" sz="2500" u="none" strike="noStrike" dirty="0">
                <a:solidFill>
                  <a:srgbClr val="111F26">
                    <a:alpha val="29804"/>
                  </a:srgbClr>
                </a:solidFill>
                <a:latin typeface="Open Sauce 2 Italics"/>
              </a:rPr>
              <a:t>For more, see the </a:t>
            </a:r>
            <a:r>
              <a:rPr lang="en-US" sz="2500" dirty="0">
                <a:solidFill>
                  <a:srgbClr val="111F26">
                    <a:alpha val="29804"/>
                  </a:srgbClr>
                </a:solidFill>
                <a:latin typeface="Open Sauce 2 Italics"/>
                <a:hlinkClick r:id="rId3" tooltip="https://cjp.eli.org/curriculum/judicial-remedies-climate-disruption-preliminary-analysis">
                  <a:extLst>
                    <a:ext uri="{A12FA001-AC4F-418D-AE19-62706E023703}">
                      <ahyp:hlinkClr xmlns:ahyp="http://schemas.microsoft.com/office/drawing/2018/hyperlinkcolor" val="tx"/>
                    </a:ext>
                  </a:extLst>
                </a:hlinkClick>
              </a:rPr>
              <a:t>Judicial Remedies</a:t>
            </a:r>
            <a:r>
              <a:rPr lang="en-US" sz="2500" dirty="0">
                <a:solidFill>
                  <a:srgbClr val="111F26">
                    <a:alpha val="29804"/>
                  </a:srgbClr>
                </a:solidFill>
                <a:latin typeface="Open Sauce 2 Italics"/>
              </a:rPr>
              <a:t> module</a:t>
            </a:r>
            <a:r>
              <a:rPr lang="en-US" sz="2500" u="none" strike="noStrike" dirty="0">
                <a:solidFill>
                  <a:srgbClr val="111F26">
                    <a:alpha val="29804"/>
                  </a:srgbClr>
                </a:solidFill>
                <a:latin typeface="Open Sauce 2 Italics"/>
              </a:rPr>
              <a:t>.</a:t>
            </a:r>
          </a:p>
        </p:txBody>
      </p:sp>
      <p:grpSp>
        <p:nvGrpSpPr>
          <p:cNvPr id="27" name="Group 27"/>
          <p:cNvGrpSpPr/>
          <p:nvPr/>
        </p:nvGrpSpPr>
        <p:grpSpPr>
          <a:xfrm>
            <a:off x="228439" y="256228"/>
            <a:ext cx="13498557" cy="487098"/>
            <a:chOff x="0" y="-50569"/>
            <a:chExt cx="17998077" cy="649463"/>
          </a:xfrm>
        </p:grpSpPr>
        <p:sp>
          <p:nvSpPr>
            <p:cNvPr id="28" name="TextBox 28"/>
            <p:cNvSpPr txBox="1"/>
            <p:nvPr/>
          </p:nvSpPr>
          <p:spPr>
            <a:xfrm>
              <a:off x="826321" y="142752"/>
              <a:ext cx="17171756" cy="456142"/>
            </a:xfrm>
            <a:prstGeom prst="rect">
              <a:avLst/>
            </a:prstGeom>
          </p:spPr>
          <p:txBody>
            <a:bodyPr lIns="0" tIns="0" rIns="0" bIns="0" rtlCol="0" anchor="t">
              <a:spAutoFit/>
            </a:bodyPr>
            <a:lstStyle/>
            <a:p>
              <a:pPr algn="l">
                <a:lnSpc>
                  <a:spcPts val="2499"/>
                </a:lnSpc>
              </a:pPr>
              <a:r>
                <a:rPr lang="en-US" sz="2499" dirty="0">
                  <a:solidFill>
                    <a:srgbClr val="111F26">
                      <a:alpha val="29804"/>
                    </a:srgbClr>
                  </a:solidFill>
                  <a:latin typeface="Open Sauce 1 Semi-Bold"/>
                </a:rPr>
                <a:t>LEGAL LANDSCAPE</a:t>
              </a:r>
            </a:p>
          </p:txBody>
        </p:sp>
        <p:grpSp>
          <p:nvGrpSpPr>
            <p:cNvPr id="29" name="Group 29"/>
            <p:cNvGrpSpPr/>
            <p:nvPr/>
          </p:nvGrpSpPr>
          <p:grpSpPr>
            <a:xfrm>
              <a:off x="68613" y="0"/>
              <a:ext cx="589723" cy="597362"/>
              <a:chOff x="0" y="0"/>
              <a:chExt cx="6350000" cy="6350000"/>
            </a:xfrm>
          </p:grpSpPr>
          <p:sp>
            <p:nvSpPr>
              <p:cNvPr id="30" name="Freeform 3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63036">
                  <a:alpha val="44706"/>
                </a:srgbClr>
              </a:solidFill>
            </p:spPr>
          </p:sp>
        </p:grpSp>
        <p:sp>
          <p:nvSpPr>
            <p:cNvPr id="31" name="TextBox 31"/>
            <p:cNvSpPr txBox="1"/>
            <p:nvPr/>
          </p:nvSpPr>
          <p:spPr>
            <a:xfrm>
              <a:off x="0" y="-50569"/>
              <a:ext cx="726948" cy="599017"/>
            </a:xfrm>
            <a:prstGeom prst="rect">
              <a:avLst/>
            </a:prstGeom>
          </p:spPr>
          <p:txBody>
            <a:bodyPr lIns="0" tIns="0" rIns="0" bIns="0" rtlCol="0" anchor="t">
              <a:spAutoFit/>
            </a:bodyPr>
            <a:lstStyle/>
            <a:p>
              <a:pPr algn="ctr">
                <a:lnSpc>
                  <a:spcPts val="3924"/>
                </a:lnSpc>
              </a:pPr>
              <a:r>
                <a:rPr lang="en-US" sz="2499">
                  <a:solidFill>
                    <a:srgbClr val="FFFFFF">
                      <a:alpha val="29804"/>
                    </a:srgbClr>
                  </a:solidFill>
                  <a:latin typeface="Open Sauce 1 Heavy"/>
                </a:rPr>
                <a:t>2</a:t>
              </a:r>
            </a:p>
          </p:txBody>
        </p:sp>
      </p:grpSp>
      <p:pic>
        <p:nvPicPr>
          <p:cNvPr id="33" name="Picture 32" descr="A screenshot of a computer&#10;&#10;Description automatically generated">
            <a:extLst>
              <a:ext uri="{FF2B5EF4-FFF2-40B4-BE49-F238E27FC236}">
                <a16:creationId xmlns:a16="http://schemas.microsoft.com/office/drawing/2014/main" id="{790072A2-F838-206A-A81C-524DC3C27E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1601627"/>
            <a:ext cx="13628571" cy="822857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6E1D1"/>
        </a:soli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D073E6BF-8DF2-54A3-CCB7-A0184B8A465D}"/>
              </a:ext>
            </a:extLst>
          </p:cNvPr>
          <p:cNvSpPr/>
          <p:nvPr/>
        </p:nvSpPr>
        <p:spPr>
          <a:xfrm>
            <a:off x="907869" y="6594595"/>
            <a:ext cx="8373527" cy="764849"/>
          </a:xfrm>
          <a:prstGeom prst="roundRect">
            <a:avLst/>
          </a:prstGeom>
          <a:solidFill>
            <a:srgbClr val="263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D441ABA1-DEA5-84EC-053C-0CEEB6E8E1F3}"/>
              </a:ext>
            </a:extLst>
          </p:cNvPr>
          <p:cNvSpPr/>
          <p:nvPr/>
        </p:nvSpPr>
        <p:spPr>
          <a:xfrm>
            <a:off x="844988" y="3796537"/>
            <a:ext cx="7053690" cy="1087497"/>
          </a:xfrm>
          <a:prstGeom prst="roundRect">
            <a:avLst/>
          </a:prstGeom>
          <a:solidFill>
            <a:srgbClr val="263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2"/>
          <p:cNvSpPr/>
          <p:nvPr/>
        </p:nvSpPr>
        <p:spPr>
          <a:xfrm>
            <a:off x="10035307" y="0"/>
            <a:ext cx="8252694" cy="10287000"/>
          </a:xfrm>
          <a:custGeom>
            <a:avLst/>
            <a:gdLst/>
            <a:ahLst/>
            <a:cxnLst/>
            <a:rect l="l" t="t" r="r" b="b"/>
            <a:pathLst>
              <a:path w="12381985" h="10496052">
                <a:moveTo>
                  <a:pt x="0" y="0"/>
                </a:moveTo>
                <a:lnTo>
                  <a:pt x="12381984" y="0"/>
                </a:lnTo>
                <a:lnTo>
                  <a:pt x="12381984" y="10496052"/>
                </a:lnTo>
                <a:lnTo>
                  <a:pt x="0" y="10496052"/>
                </a:lnTo>
                <a:lnTo>
                  <a:pt x="0" y="0"/>
                </a:lnTo>
                <a:close/>
              </a:path>
            </a:pathLst>
          </a:custGeom>
          <a:blipFill>
            <a:blip r:embed="rId2">
              <a:alphaModFix amt="23000"/>
            </a:blip>
            <a:stretch>
              <a:fillRect l="-17731" r="-9501"/>
            </a:stretch>
          </a:blipFill>
        </p:spPr>
      </p:sp>
      <p:grpSp>
        <p:nvGrpSpPr>
          <p:cNvPr id="3" name="Group 3"/>
          <p:cNvGrpSpPr/>
          <p:nvPr/>
        </p:nvGrpSpPr>
        <p:grpSpPr>
          <a:xfrm>
            <a:off x="228439" y="256228"/>
            <a:ext cx="13475488" cy="485949"/>
            <a:chOff x="0" y="-50569"/>
            <a:chExt cx="17967317" cy="647931"/>
          </a:xfrm>
        </p:grpSpPr>
        <p:sp>
          <p:nvSpPr>
            <p:cNvPr id="4" name="TextBox 4"/>
            <p:cNvSpPr txBox="1"/>
            <p:nvPr/>
          </p:nvSpPr>
          <p:spPr>
            <a:xfrm>
              <a:off x="795561" y="141220"/>
              <a:ext cx="17171756" cy="456142"/>
            </a:xfrm>
            <a:prstGeom prst="rect">
              <a:avLst/>
            </a:prstGeom>
          </p:spPr>
          <p:txBody>
            <a:bodyPr lIns="0" tIns="0" rIns="0" bIns="0" rtlCol="0" anchor="t">
              <a:spAutoFit/>
            </a:bodyPr>
            <a:lstStyle/>
            <a:p>
              <a:pPr algn="l">
                <a:lnSpc>
                  <a:spcPts val="2499"/>
                </a:lnSpc>
              </a:pPr>
              <a:r>
                <a:rPr lang="en-US" sz="2499" dirty="0">
                  <a:solidFill>
                    <a:srgbClr val="111F26">
                      <a:alpha val="29804"/>
                    </a:srgbClr>
                  </a:solidFill>
                  <a:latin typeface="Open Sauce 1 Semi-Bold"/>
                </a:rPr>
                <a:t>LEGAL LANDSCAPE</a:t>
              </a:r>
            </a:p>
          </p:txBody>
        </p:sp>
        <p:grpSp>
          <p:nvGrpSpPr>
            <p:cNvPr id="5" name="Group 5"/>
            <p:cNvGrpSpPr/>
            <p:nvPr/>
          </p:nvGrpSpPr>
          <p:grpSpPr>
            <a:xfrm>
              <a:off x="68613" y="0"/>
              <a:ext cx="589723" cy="597362"/>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63036">
                  <a:alpha val="44706"/>
                </a:srgbClr>
              </a:solidFill>
            </p:spPr>
          </p:sp>
        </p:grpSp>
        <p:sp>
          <p:nvSpPr>
            <p:cNvPr id="7" name="TextBox 7"/>
            <p:cNvSpPr txBox="1"/>
            <p:nvPr/>
          </p:nvSpPr>
          <p:spPr>
            <a:xfrm>
              <a:off x="0" y="-50569"/>
              <a:ext cx="726948" cy="599017"/>
            </a:xfrm>
            <a:prstGeom prst="rect">
              <a:avLst/>
            </a:prstGeom>
          </p:spPr>
          <p:txBody>
            <a:bodyPr lIns="0" tIns="0" rIns="0" bIns="0" rtlCol="0" anchor="t">
              <a:spAutoFit/>
            </a:bodyPr>
            <a:lstStyle/>
            <a:p>
              <a:pPr algn="ctr">
                <a:lnSpc>
                  <a:spcPts val="3924"/>
                </a:lnSpc>
              </a:pPr>
              <a:r>
                <a:rPr lang="en-US" sz="2499">
                  <a:solidFill>
                    <a:srgbClr val="FFFFFF">
                      <a:alpha val="29804"/>
                    </a:srgbClr>
                  </a:solidFill>
                  <a:latin typeface="Open Sauce 1 Heavy"/>
                </a:rPr>
                <a:t>2</a:t>
              </a:r>
            </a:p>
          </p:txBody>
        </p:sp>
      </p:grpSp>
      <p:sp>
        <p:nvSpPr>
          <p:cNvPr id="8" name="TextBox 8"/>
          <p:cNvSpPr txBox="1"/>
          <p:nvPr/>
        </p:nvSpPr>
        <p:spPr>
          <a:xfrm>
            <a:off x="1028700" y="1028700"/>
            <a:ext cx="10685875" cy="1057275"/>
          </a:xfrm>
          <a:prstGeom prst="rect">
            <a:avLst/>
          </a:prstGeom>
        </p:spPr>
        <p:txBody>
          <a:bodyPr lIns="0" tIns="0" rIns="0" bIns="0" rtlCol="0" anchor="t">
            <a:spAutoFit/>
          </a:bodyPr>
          <a:lstStyle/>
          <a:p>
            <a:pPr marL="0" lvl="0" indent="0" algn="l">
              <a:lnSpc>
                <a:spcPts val="8399"/>
              </a:lnSpc>
            </a:pPr>
            <a:r>
              <a:rPr lang="en-US" sz="6999">
                <a:solidFill>
                  <a:srgbClr val="263036"/>
                </a:solidFill>
                <a:latin typeface="Open Sauce SemiBold Bold"/>
              </a:rPr>
              <a:t>REMEDIES </a:t>
            </a:r>
          </a:p>
        </p:txBody>
      </p:sp>
      <p:sp>
        <p:nvSpPr>
          <p:cNvPr id="9" name="TextBox 9"/>
          <p:cNvSpPr txBox="1"/>
          <p:nvPr/>
        </p:nvSpPr>
        <p:spPr>
          <a:xfrm>
            <a:off x="1028700" y="3879850"/>
            <a:ext cx="6869978" cy="990600"/>
          </a:xfrm>
          <a:prstGeom prst="rect">
            <a:avLst/>
          </a:prstGeom>
        </p:spPr>
        <p:txBody>
          <a:bodyPr lIns="0" tIns="0" rIns="0" bIns="0" rtlCol="0" anchor="t">
            <a:spAutoFit/>
          </a:bodyPr>
          <a:lstStyle/>
          <a:p>
            <a:pPr marL="0" lvl="0" indent="0">
              <a:lnSpc>
                <a:spcPts val="3900"/>
              </a:lnSpc>
              <a:spcBef>
                <a:spcPct val="0"/>
              </a:spcBef>
            </a:pPr>
            <a:r>
              <a:rPr lang="en-US" sz="3000" u="sng" dirty="0" err="1">
                <a:solidFill>
                  <a:srgbClr val="D6E1D1"/>
                </a:solidFill>
                <a:latin typeface="Open Sauce SemiBold Bold Italics"/>
                <a:hlinkClick r:id="rId3" tooltip="http://climatecasechart.com/non-us-case/urgenda-foundation-v-kingdom-of-the-netherlands/">
                  <a:extLst>
                    <a:ext uri="{A12FA001-AC4F-418D-AE19-62706E023703}">
                      <ahyp:hlinkClr xmlns:ahyp="http://schemas.microsoft.com/office/drawing/2018/hyperlinkcolor" val="tx"/>
                    </a:ext>
                  </a:extLst>
                </a:hlinkClick>
              </a:rPr>
              <a:t>Urgenda</a:t>
            </a:r>
            <a:r>
              <a:rPr lang="en-US" sz="3000" u="sng" dirty="0">
                <a:solidFill>
                  <a:srgbClr val="D6E1D1"/>
                </a:solidFill>
                <a:latin typeface="Open Sauce SemiBold Bold Italics"/>
                <a:hlinkClick r:id="rId3" tooltip="http://climatecasechart.com/non-us-case/urgenda-foundation-v-kingdom-of-the-netherlands/">
                  <a:extLst>
                    <a:ext uri="{A12FA001-AC4F-418D-AE19-62706E023703}">
                      <ahyp:hlinkClr xmlns:ahyp="http://schemas.microsoft.com/office/drawing/2018/hyperlinkcolor" val="tx"/>
                    </a:ext>
                  </a:extLst>
                </a:hlinkClick>
              </a:rPr>
              <a:t> Foundation v. State of the Netherlands</a:t>
            </a:r>
            <a:r>
              <a:rPr lang="en-US" sz="3000" dirty="0">
                <a:solidFill>
                  <a:srgbClr val="D6E1D1"/>
                </a:solidFill>
                <a:latin typeface="Open Sauce SemiBold Bold"/>
              </a:rPr>
              <a:t> (2015)</a:t>
            </a:r>
          </a:p>
        </p:txBody>
      </p:sp>
      <p:sp>
        <p:nvSpPr>
          <p:cNvPr id="10" name="TextBox 10"/>
          <p:cNvSpPr txBox="1"/>
          <p:nvPr/>
        </p:nvSpPr>
        <p:spPr>
          <a:xfrm>
            <a:off x="1028700" y="4961684"/>
            <a:ext cx="7280296" cy="1262380"/>
          </a:xfrm>
          <a:prstGeom prst="rect">
            <a:avLst/>
          </a:prstGeom>
        </p:spPr>
        <p:txBody>
          <a:bodyPr lIns="0" tIns="0" rIns="0" bIns="0" rtlCol="0" anchor="t">
            <a:spAutoFit/>
          </a:bodyPr>
          <a:lstStyle/>
          <a:p>
            <a:pPr marL="561342" lvl="1" indent="-280671">
              <a:lnSpc>
                <a:spcPts val="3380"/>
              </a:lnSpc>
              <a:buFont typeface="Arial"/>
              <a:buChar char="•"/>
            </a:pPr>
            <a:r>
              <a:rPr lang="en-US" sz="2600" spc="52">
                <a:solidFill>
                  <a:srgbClr val="313F47"/>
                </a:solidFill>
                <a:latin typeface="Open Sauce SemiBold"/>
              </a:rPr>
              <a:t>The court ordered the Dutch government to reduce emissions 25% below 1990 levels by 2020.</a:t>
            </a:r>
          </a:p>
        </p:txBody>
      </p:sp>
      <p:sp>
        <p:nvSpPr>
          <p:cNvPr id="11" name="TextBox 11"/>
          <p:cNvSpPr txBox="1"/>
          <p:nvPr/>
        </p:nvSpPr>
        <p:spPr>
          <a:xfrm>
            <a:off x="1044100" y="6745256"/>
            <a:ext cx="8553835" cy="463525"/>
          </a:xfrm>
          <a:prstGeom prst="rect">
            <a:avLst/>
          </a:prstGeom>
        </p:spPr>
        <p:txBody>
          <a:bodyPr lIns="0" tIns="0" rIns="0" bIns="0" rtlCol="0" anchor="t">
            <a:spAutoFit/>
          </a:bodyPr>
          <a:lstStyle/>
          <a:p>
            <a:pPr marL="0" lvl="0" indent="0" algn="l">
              <a:lnSpc>
                <a:spcPts val="3900"/>
              </a:lnSpc>
              <a:spcBef>
                <a:spcPct val="0"/>
              </a:spcBef>
            </a:pPr>
            <a:r>
              <a:rPr lang="en-US" sz="3000" u="sng" strike="noStrike" dirty="0" err="1">
                <a:solidFill>
                  <a:srgbClr val="D6E1D1"/>
                </a:solidFill>
                <a:latin typeface="Open Sauce SemiBold Bold Italics"/>
                <a:hlinkClick r:id="rId4" tooltip="http://climatecasechart.com/non-us-case/milieudefensie-et-al-v-royal-dutch-shell-plc/">
                  <a:extLst>
                    <a:ext uri="{A12FA001-AC4F-418D-AE19-62706E023703}">
                      <ahyp:hlinkClr xmlns:ahyp="http://schemas.microsoft.com/office/drawing/2018/hyperlinkcolor" val="tx"/>
                    </a:ext>
                  </a:extLst>
                </a:hlinkClick>
              </a:rPr>
              <a:t>Milieudefensie</a:t>
            </a:r>
            <a:r>
              <a:rPr lang="en-US" sz="3000" u="sng" strike="noStrike" dirty="0">
                <a:solidFill>
                  <a:srgbClr val="D6E1D1"/>
                </a:solidFill>
                <a:latin typeface="Open Sauce SemiBold Bold Italics"/>
                <a:hlinkClick r:id="rId4" tooltip="http://climatecasechart.com/non-us-case/milieudefensie-et-al-v-royal-dutch-shell-plc/">
                  <a:extLst>
                    <a:ext uri="{A12FA001-AC4F-418D-AE19-62706E023703}">
                      <ahyp:hlinkClr xmlns:ahyp="http://schemas.microsoft.com/office/drawing/2018/hyperlinkcolor" val="tx"/>
                    </a:ext>
                  </a:extLst>
                </a:hlinkClick>
              </a:rPr>
              <a:t> v. Royal Dutch Shell</a:t>
            </a:r>
            <a:r>
              <a:rPr lang="en-US" sz="3000" strike="noStrike" dirty="0">
                <a:solidFill>
                  <a:srgbClr val="D6E1D1"/>
                </a:solidFill>
                <a:latin typeface="Open Sauce SemiBold Bold"/>
              </a:rPr>
              <a:t> (2019)</a:t>
            </a:r>
          </a:p>
        </p:txBody>
      </p:sp>
      <p:sp>
        <p:nvSpPr>
          <p:cNvPr id="12" name="TextBox 12"/>
          <p:cNvSpPr txBox="1"/>
          <p:nvPr/>
        </p:nvSpPr>
        <p:spPr>
          <a:xfrm>
            <a:off x="1028700" y="7386320"/>
            <a:ext cx="7280296" cy="1871980"/>
          </a:xfrm>
          <a:prstGeom prst="rect">
            <a:avLst/>
          </a:prstGeom>
        </p:spPr>
        <p:txBody>
          <a:bodyPr lIns="0" tIns="0" rIns="0" bIns="0" rtlCol="0" anchor="t">
            <a:spAutoFit/>
          </a:bodyPr>
          <a:lstStyle/>
          <a:p>
            <a:pPr marL="561342" lvl="1" indent="-280671">
              <a:lnSpc>
                <a:spcPts val="3380"/>
              </a:lnSpc>
              <a:buFont typeface="Arial"/>
              <a:buChar char="•"/>
            </a:pPr>
            <a:r>
              <a:rPr lang="en-US" sz="2600" spc="52">
                <a:solidFill>
                  <a:srgbClr val="313F47"/>
                </a:solidFill>
                <a:latin typeface="Open Sauce SemiBold"/>
              </a:rPr>
              <a:t>Reliance on previous </a:t>
            </a:r>
            <a:r>
              <a:rPr lang="en-US" sz="2600" u="none" strike="noStrike" spc="52">
                <a:solidFill>
                  <a:srgbClr val="313F47"/>
                </a:solidFill>
                <a:latin typeface="Open Sauce SemiBold"/>
              </a:rPr>
              <a:t>Urgenda decision</a:t>
            </a:r>
          </a:p>
          <a:p>
            <a:pPr>
              <a:lnSpc>
                <a:spcPts val="1430"/>
              </a:lnSpc>
            </a:pPr>
            <a:endParaRPr lang="en-US" sz="2600" u="none" strike="noStrike" spc="52">
              <a:solidFill>
                <a:srgbClr val="313F47"/>
              </a:solidFill>
              <a:latin typeface="Open Sauce SemiBold"/>
            </a:endParaRPr>
          </a:p>
          <a:p>
            <a:pPr marL="561342" lvl="1" indent="-280671">
              <a:lnSpc>
                <a:spcPts val="3380"/>
              </a:lnSpc>
              <a:buFont typeface="Arial"/>
              <a:buChar char="•"/>
            </a:pPr>
            <a:r>
              <a:rPr lang="en-US" sz="2600" u="none" strike="noStrike" spc="52">
                <a:solidFill>
                  <a:srgbClr val="313F47"/>
                </a:solidFill>
                <a:latin typeface="Open Sauce SemiBold"/>
              </a:rPr>
              <a:t>The court ordered the Royal Dutch Shell to reduce emissions 45% below 2019 levels by 2030.</a:t>
            </a:r>
          </a:p>
        </p:txBody>
      </p:sp>
      <p:sp>
        <p:nvSpPr>
          <p:cNvPr id="13" name="TextBox 13"/>
          <p:cNvSpPr txBox="1"/>
          <p:nvPr/>
        </p:nvSpPr>
        <p:spPr>
          <a:xfrm>
            <a:off x="1028700" y="2076450"/>
            <a:ext cx="18013212" cy="1400175"/>
          </a:xfrm>
          <a:prstGeom prst="rect">
            <a:avLst/>
          </a:prstGeom>
        </p:spPr>
        <p:txBody>
          <a:bodyPr lIns="0" tIns="0" rIns="0" bIns="0" rtlCol="0" anchor="t">
            <a:spAutoFit/>
          </a:bodyPr>
          <a:lstStyle/>
          <a:p>
            <a:pPr>
              <a:lnSpc>
                <a:spcPts val="5519"/>
              </a:lnSpc>
            </a:pPr>
            <a:r>
              <a:rPr lang="en-US" sz="4599">
                <a:solidFill>
                  <a:srgbClr val="263036"/>
                </a:solidFill>
                <a:latin typeface="Open Sauce SemiBold Bold Italics"/>
              </a:rPr>
              <a:t>INTERNATIONAL HIGHLIGHT</a:t>
            </a:r>
          </a:p>
          <a:p>
            <a:pPr>
              <a:lnSpc>
                <a:spcPts val="5519"/>
              </a:lnSpc>
            </a:pPr>
            <a:r>
              <a:rPr lang="en-US" sz="4599">
                <a:solidFill>
                  <a:srgbClr val="263036"/>
                </a:solidFill>
                <a:latin typeface="Open Sauce SemiBold Bold Italics"/>
              </a:rPr>
              <a:t>DUAL DUTCH DECISIONS</a:t>
            </a:r>
          </a:p>
        </p:txBody>
      </p:sp>
      <p:sp>
        <p:nvSpPr>
          <p:cNvPr id="14" name="TextBox 14"/>
          <p:cNvSpPr txBox="1"/>
          <p:nvPr/>
        </p:nvSpPr>
        <p:spPr>
          <a:xfrm>
            <a:off x="9144000" y="310203"/>
            <a:ext cx="8884256" cy="396875"/>
          </a:xfrm>
          <a:prstGeom prst="rect">
            <a:avLst/>
          </a:prstGeom>
        </p:spPr>
        <p:txBody>
          <a:bodyPr lIns="0" tIns="0" rIns="0" bIns="0" rtlCol="0" anchor="t">
            <a:spAutoFit/>
          </a:bodyPr>
          <a:lstStyle/>
          <a:p>
            <a:pPr marL="0" lvl="0" indent="0">
              <a:lnSpc>
                <a:spcPts val="3250"/>
              </a:lnSpc>
              <a:spcBef>
                <a:spcPct val="0"/>
              </a:spcBef>
            </a:pPr>
            <a:r>
              <a:rPr lang="en-US" sz="2500" u="none" strike="noStrike" dirty="0">
                <a:solidFill>
                  <a:srgbClr val="111F26">
                    <a:alpha val="29804"/>
                  </a:srgbClr>
                </a:solidFill>
                <a:latin typeface="Open Sauce 2 Italics"/>
              </a:rPr>
              <a:t>For more, see the </a:t>
            </a:r>
            <a:r>
              <a:rPr lang="en-US" sz="2500" dirty="0">
                <a:solidFill>
                  <a:srgbClr val="111F26">
                    <a:alpha val="29804"/>
                  </a:srgbClr>
                </a:solidFill>
                <a:latin typeface="Open Sauce 2 Italics"/>
                <a:hlinkClick r:id="rId5" tooltip="https://cjp.eli.org/curriculum/overview-climate-litigation">
                  <a:extLst>
                    <a:ext uri="{A12FA001-AC4F-418D-AE19-62706E023703}">
                      <ahyp:hlinkClr xmlns:ahyp="http://schemas.microsoft.com/office/drawing/2018/hyperlinkcolor" val="tx"/>
                    </a:ext>
                  </a:extLst>
                </a:hlinkClick>
              </a:rPr>
              <a:t>Overview of Climate Litigation</a:t>
            </a:r>
            <a:r>
              <a:rPr lang="en-US" sz="2500" dirty="0">
                <a:solidFill>
                  <a:srgbClr val="111F26">
                    <a:alpha val="29804"/>
                  </a:srgbClr>
                </a:solidFill>
                <a:latin typeface="Open Sauce 2 Italics"/>
              </a:rPr>
              <a:t> </a:t>
            </a:r>
            <a:r>
              <a:rPr lang="en-US" sz="2500" u="none" strike="noStrike" dirty="0">
                <a:solidFill>
                  <a:srgbClr val="111F26">
                    <a:alpha val="29804"/>
                  </a:srgbClr>
                </a:solidFill>
                <a:latin typeface="Open Sauce 2 Italics"/>
              </a:rPr>
              <a:t>module.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E624A"/>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5903173" cy="15762688"/>
          </a:xfrm>
        </p:grpSpPr>
        <p:pic>
          <p:nvPicPr>
            <p:cNvPr id="3" name="Picture 3"/>
            <p:cNvPicPr>
              <a:picLocks noChangeAspect="1"/>
            </p:cNvPicPr>
            <p:nvPr/>
          </p:nvPicPr>
          <p:blipFill>
            <a:blip r:embed="rId3"/>
            <a:srcRect l="3814" r="3814"/>
            <a:stretch>
              <a:fillRect/>
            </a:stretch>
          </p:blipFill>
          <p:spPr>
            <a:xfrm>
              <a:off x="0" y="0"/>
              <a:ext cx="25903173" cy="15762688"/>
            </a:xfrm>
            <a:prstGeom prst="rect">
              <a:avLst/>
            </a:prstGeom>
          </p:spPr>
        </p:pic>
      </p:grpSp>
      <p:grpSp>
        <p:nvGrpSpPr>
          <p:cNvPr id="4" name="Group 4"/>
          <p:cNvGrpSpPr/>
          <p:nvPr/>
        </p:nvGrpSpPr>
        <p:grpSpPr>
          <a:xfrm>
            <a:off x="0" y="0"/>
            <a:ext cx="18288000" cy="10286999"/>
            <a:chOff x="0" y="0"/>
            <a:chExt cx="5073650" cy="2744918"/>
          </a:xfrm>
        </p:grpSpPr>
        <p:sp>
          <p:nvSpPr>
            <p:cNvPr id="5" name="Freeform 5"/>
            <p:cNvSpPr/>
            <p:nvPr/>
          </p:nvSpPr>
          <p:spPr>
            <a:xfrm>
              <a:off x="0" y="0"/>
              <a:ext cx="5073650" cy="2744918"/>
            </a:xfrm>
            <a:custGeom>
              <a:avLst/>
              <a:gdLst/>
              <a:ahLst/>
              <a:cxnLst/>
              <a:rect l="l" t="t" r="r" b="b"/>
              <a:pathLst>
                <a:path w="5073650" h="2744918">
                  <a:moveTo>
                    <a:pt x="0" y="0"/>
                  </a:moveTo>
                  <a:lnTo>
                    <a:pt x="5073650" y="0"/>
                  </a:lnTo>
                  <a:lnTo>
                    <a:pt x="5073650" y="2744918"/>
                  </a:lnTo>
                  <a:lnTo>
                    <a:pt x="0" y="2744918"/>
                  </a:lnTo>
                  <a:close/>
                </a:path>
              </a:pathLst>
            </a:custGeom>
            <a:solidFill>
              <a:srgbClr val="263036">
                <a:alpha val="71765"/>
              </a:srgbClr>
            </a:solidFill>
          </p:spPr>
        </p:sp>
        <p:sp>
          <p:nvSpPr>
            <p:cNvPr id="6" name="TextBox 6"/>
            <p:cNvSpPr txBox="1"/>
            <p:nvPr/>
          </p:nvSpPr>
          <p:spPr>
            <a:xfrm>
              <a:off x="0" y="-38100"/>
              <a:ext cx="5073650" cy="2783018"/>
            </a:xfrm>
            <a:prstGeom prst="rect">
              <a:avLst/>
            </a:prstGeom>
          </p:spPr>
          <p:txBody>
            <a:bodyPr lIns="50800" tIns="50800" rIns="50800" bIns="50800" rtlCol="0" anchor="ctr"/>
            <a:lstStyle/>
            <a:p>
              <a:pPr algn="ctr">
                <a:lnSpc>
                  <a:spcPts val="2239"/>
                </a:lnSpc>
              </a:pPr>
              <a:endParaRPr/>
            </a:p>
          </p:txBody>
        </p:sp>
      </p:grpSp>
      <p:sp>
        <p:nvSpPr>
          <p:cNvPr id="7" name="TextBox 7"/>
          <p:cNvSpPr txBox="1"/>
          <p:nvPr/>
        </p:nvSpPr>
        <p:spPr>
          <a:xfrm>
            <a:off x="1028700" y="6994525"/>
            <a:ext cx="14817801" cy="2263775"/>
          </a:xfrm>
          <a:prstGeom prst="rect">
            <a:avLst/>
          </a:prstGeom>
        </p:spPr>
        <p:txBody>
          <a:bodyPr lIns="0" tIns="0" rIns="0" bIns="0" rtlCol="0" anchor="t">
            <a:spAutoFit/>
          </a:bodyPr>
          <a:lstStyle/>
          <a:p>
            <a:pPr marL="0" lvl="0" indent="0" algn="l">
              <a:lnSpc>
                <a:spcPts val="8800"/>
              </a:lnSpc>
              <a:spcBef>
                <a:spcPct val="0"/>
              </a:spcBef>
            </a:pPr>
            <a:r>
              <a:rPr lang="en-US" sz="8000">
                <a:solidFill>
                  <a:srgbClr val="B2D235"/>
                </a:solidFill>
                <a:latin typeface="Open Sauce 1 Heavy"/>
              </a:rPr>
              <a:t>ROLE OF CLIMATE SCIENCE IN CLIMATE LITIGATION</a:t>
            </a:r>
          </a:p>
        </p:txBody>
      </p:sp>
      <p:grpSp>
        <p:nvGrpSpPr>
          <p:cNvPr id="8" name="Group 8"/>
          <p:cNvGrpSpPr/>
          <p:nvPr/>
        </p:nvGrpSpPr>
        <p:grpSpPr>
          <a:xfrm>
            <a:off x="1028700" y="1028700"/>
            <a:ext cx="1239263" cy="1239263"/>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ADB43"/>
            </a:solidFill>
          </p:spPr>
        </p:sp>
      </p:grpSp>
      <p:sp>
        <p:nvSpPr>
          <p:cNvPr id="10" name="TextBox 10"/>
          <p:cNvSpPr txBox="1"/>
          <p:nvPr/>
        </p:nvSpPr>
        <p:spPr>
          <a:xfrm>
            <a:off x="1028700" y="936687"/>
            <a:ext cx="1239263" cy="1194689"/>
          </a:xfrm>
          <a:prstGeom prst="rect">
            <a:avLst/>
          </a:prstGeom>
        </p:spPr>
        <p:txBody>
          <a:bodyPr lIns="0" tIns="0" rIns="0" bIns="0" rtlCol="0" anchor="t">
            <a:spAutoFit/>
          </a:bodyPr>
          <a:lstStyle/>
          <a:p>
            <a:pPr marL="0" lvl="1" indent="0" algn="ctr">
              <a:lnSpc>
                <a:spcPts val="10047"/>
              </a:lnSpc>
              <a:spcBef>
                <a:spcPct val="0"/>
              </a:spcBef>
            </a:pPr>
            <a:r>
              <a:rPr lang="en-US" sz="6399">
                <a:solidFill>
                  <a:srgbClr val="263036"/>
                </a:solidFill>
                <a:latin typeface="Open Sauce 1 Heavy"/>
              </a:rPr>
              <a:t>3</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145361" y="176386"/>
            <a:ext cx="13453845" cy="484361"/>
            <a:chOff x="0" y="-48452"/>
            <a:chExt cx="17938459" cy="645814"/>
          </a:xfrm>
        </p:grpSpPr>
        <p:sp>
          <p:nvSpPr>
            <p:cNvPr id="3" name="TextBox 3"/>
            <p:cNvSpPr txBox="1"/>
            <p:nvPr/>
          </p:nvSpPr>
          <p:spPr>
            <a:xfrm>
              <a:off x="766704" y="141220"/>
              <a:ext cx="17171755" cy="456142"/>
            </a:xfrm>
            <a:prstGeom prst="rect">
              <a:avLst/>
            </a:prstGeom>
          </p:spPr>
          <p:txBody>
            <a:bodyPr lIns="0" tIns="0" rIns="0" bIns="0" rtlCol="0" anchor="t">
              <a:spAutoFit/>
            </a:bodyPr>
            <a:lstStyle/>
            <a:p>
              <a:pPr algn="l">
                <a:lnSpc>
                  <a:spcPts val="2499"/>
                </a:lnSpc>
              </a:pPr>
              <a:r>
                <a:rPr lang="en-US" sz="2499" dirty="0">
                  <a:solidFill>
                    <a:srgbClr val="D6E1D1">
                      <a:alpha val="33725"/>
                    </a:srgbClr>
                  </a:solidFill>
                  <a:latin typeface="Open Sauce 1 Semi-Bold"/>
                </a:rPr>
                <a:t>ROLE OF CLIMATE SCIENCE IN CLIMATE LITIGATION</a:t>
              </a:r>
            </a:p>
          </p:txBody>
        </p:sp>
        <p:grpSp>
          <p:nvGrpSpPr>
            <p:cNvPr id="4" name="Group 4"/>
            <p:cNvGrpSpPr/>
            <p:nvPr/>
          </p:nvGrpSpPr>
          <p:grpSpPr>
            <a:xfrm>
              <a:off x="68613" y="0"/>
              <a:ext cx="589723" cy="597362"/>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6E1D1">
                  <a:alpha val="44706"/>
                </a:srgbClr>
              </a:solidFill>
            </p:spPr>
          </p:sp>
        </p:grpSp>
        <p:sp>
          <p:nvSpPr>
            <p:cNvPr id="6" name="TextBox 6"/>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263036">
                      <a:alpha val="29804"/>
                    </a:srgbClr>
                  </a:solidFill>
                  <a:latin typeface="Open Sauce 1 Heavy"/>
                </a:rPr>
                <a:t>3</a:t>
              </a:r>
            </a:p>
          </p:txBody>
        </p:sp>
      </p:grpSp>
      <p:sp>
        <p:nvSpPr>
          <p:cNvPr id="7" name="Freeform 7"/>
          <p:cNvSpPr/>
          <p:nvPr/>
        </p:nvSpPr>
        <p:spPr>
          <a:xfrm>
            <a:off x="6445127" y="3157330"/>
            <a:ext cx="11560723" cy="6979838"/>
          </a:xfrm>
          <a:custGeom>
            <a:avLst/>
            <a:gdLst/>
            <a:ahLst/>
            <a:cxnLst/>
            <a:rect l="l" t="t" r="r" b="b"/>
            <a:pathLst>
              <a:path w="11560723" h="6979838">
                <a:moveTo>
                  <a:pt x="0" y="0"/>
                </a:moveTo>
                <a:lnTo>
                  <a:pt x="11560723" y="0"/>
                </a:lnTo>
                <a:lnTo>
                  <a:pt x="11560723" y="6979837"/>
                </a:lnTo>
                <a:lnTo>
                  <a:pt x="0" y="6979837"/>
                </a:lnTo>
                <a:lnTo>
                  <a:pt x="0" y="0"/>
                </a:lnTo>
                <a:close/>
              </a:path>
            </a:pathLst>
          </a:custGeom>
          <a:blipFill>
            <a:blip r:embed="rId3"/>
            <a:stretch>
              <a:fillRect/>
            </a:stretch>
          </a:blipFill>
        </p:spPr>
      </p:sp>
      <p:sp>
        <p:nvSpPr>
          <p:cNvPr id="8" name="Freeform 8"/>
          <p:cNvSpPr/>
          <p:nvPr/>
        </p:nvSpPr>
        <p:spPr>
          <a:xfrm rot="-10800000" flipV="1">
            <a:off x="-53098" y="0"/>
            <a:ext cx="5615698" cy="10287000"/>
          </a:xfrm>
          <a:custGeom>
            <a:avLst/>
            <a:gdLst/>
            <a:ahLst/>
            <a:cxnLst/>
            <a:rect l="l" t="t" r="r" b="b"/>
            <a:pathLst>
              <a:path w="6896854" h="10287000">
                <a:moveTo>
                  <a:pt x="0" y="10287000"/>
                </a:moveTo>
                <a:lnTo>
                  <a:pt x="6896853" y="10287000"/>
                </a:lnTo>
                <a:lnTo>
                  <a:pt x="6896853" y="0"/>
                </a:lnTo>
                <a:lnTo>
                  <a:pt x="0" y="0"/>
                </a:lnTo>
                <a:lnTo>
                  <a:pt x="0" y="10287000"/>
                </a:lnTo>
                <a:close/>
              </a:path>
            </a:pathLst>
          </a:custGeom>
          <a:blipFill>
            <a:blip r:embed="rId4">
              <a:alphaModFix amt="26000"/>
            </a:blip>
            <a:stretch>
              <a:fillRect l="-45065" r="-4089"/>
            </a:stretch>
          </a:blipFill>
        </p:spPr>
      </p:sp>
      <p:sp>
        <p:nvSpPr>
          <p:cNvPr id="9" name="TextBox 9"/>
          <p:cNvSpPr txBox="1"/>
          <p:nvPr/>
        </p:nvSpPr>
        <p:spPr>
          <a:xfrm>
            <a:off x="1028700" y="1019175"/>
            <a:ext cx="5033813" cy="2143125"/>
          </a:xfrm>
          <a:prstGeom prst="rect">
            <a:avLst/>
          </a:prstGeom>
        </p:spPr>
        <p:txBody>
          <a:bodyPr lIns="0" tIns="0" rIns="0" bIns="0" rtlCol="0" anchor="t">
            <a:spAutoFit/>
          </a:bodyPr>
          <a:lstStyle/>
          <a:p>
            <a:pPr marL="0" lvl="0" indent="0" algn="l">
              <a:lnSpc>
                <a:spcPts val="8400"/>
              </a:lnSpc>
            </a:pPr>
            <a:r>
              <a:rPr lang="en-US" sz="7000">
                <a:solidFill>
                  <a:srgbClr val="B2D235"/>
                </a:solidFill>
                <a:latin typeface="Open Sauce 1 Heavy"/>
              </a:rPr>
              <a:t>CLIMATE SCIENCE </a:t>
            </a:r>
          </a:p>
        </p:txBody>
      </p:sp>
      <p:sp>
        <p:nvSpPr>
          <p:cNvPr id="10" name="TextBox 10"/>
          <p:cNvSpPr txBox="1"/>
          <p:nvPr/>
        </p:nvSpPr>
        <p:spPr>
          <a:xfrm>
            <a:off x="6465005" y="1308039"/>
            <a:ext cx="10470885" cy="1218565"/>
          </a:xfrm>
          <a:prstGeom prst="rect">
            <a:avLst/>
          </a:prstGeom>
        </p:spPr>
        <p:txBody>
          <a:bodyPr lIns="0" tIns="0" rIns="0" bIns="0" rtlCol="0" anchor="t">
            <a:spAutoFit/>
          </a:bodyPr>
          <a:lstStyle/>
          <a:p>
            <a:pPr>
              <a:lnSpc>
                <a:spcPts val="4940"/>
              </a:lnSpc>
            </a:pPr>
            <a:r>
              <a:rPr lang="en-US" sz="3800" dirty="0">
                <a:solidFill>
                  <a:srgbClr val="FFFFFF"/>
                </a:solidFill>
                <a:latin typeface="Open Sauce SemiBold"/>
              </a:rPr>
              <a:t>For more information on climate science, view CJP's </a:t>
            </a:r>
            <a:r>
              <a:rPr lang="en-US" sz="3800" u="sng" dirty="0">
                <a:solidFill>
                  <a:srgbClr val="62C7CE"/>
                </a:solidFill>
                <a:latin typeface="Open Sauce SemiBold Bold"/>
                <a:hlinkClick r:id="rId5" tooltip="https://cjp.eli.org/sites/default/files/2023-06/CJP_ELI_Climate%20Science%20101%20Slides_May2023_0.pptx">
                  <a:extLst>
                    <a:ext uri="{A12FA001-AC4F-418D-AE19-62706E023703}">
                      <ahyp:hlinkClr xmlns:ahyp="http://schemas.microsoft.com/office/drawing/2018/hyperlinkcolor" val="tx"/>
                    </a:ext>
                  </a:extLst>
                </a:hlinkClick>
              </a:rPr>
              <a:t>Climate Science 101</a:t>
            </a:r>
            <a:r>
              <a:rPr lang="en-US" sz="3800" dirty="0">
                <a:solidFill>
                  <a:srgbClr val="62C7CE"/>
                </a:solidFill>
                <a:latin typeface="Open Sauce SemiBold"/>
              </a:rPr>
              <a:t> </a:t>
            </a:r>
            <a:r>
              <a:rPr lang="en-US" sz="3800" dirty="0">
                <a:solidFill>
                  <a:srgbClr val="FFFFFF"/>
                </a:solidFill>
                <a:latin typeface="Open Sauce SemiBold"/>
              </a:rPr>
              <a:t>slides.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42" name="Rectangle: Rounded Corners 41">
            <a:extLst>
              <a:ext uri="{FF2B5EF4-FFF2-40B4-BE49-F238E27FC236}">
                <a16:creationId xmlns:a16="http://schemas.microsoft.com/office/drawing/2014/main" id="{4AFA1BF7-9C90-0C09-1079-027B72D4EDDA}"/>
              </a:ext>
            </a:extLst>
          </p:cNvPr>
          <p:cNvSpPr/>
          <p:nvPr/>
        </p:nvSpPr>
        <p:spPr>
          <a:xfrm>
            <a:off x="12829197" y="9113705"/>
            <a:ext cx="4724400" cy="697597"/>
          </a:xfrm>
          <a:prstGeom prst="roundRect">
            <a:avLst/>
          </a:prstGeom>
          <a:solidFill>
            <a:srgbClr val="D6E1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45361" y="176386"/>
            <a:ext cx="13449046" cy="487299"/>
            <a:chOff x="0" y="-48452"/>
            <a:chExt cx="17932060" cy="649731"/>
          </a:xfrm>
        </p:grpSpPr>
        <p:sp>
          <p:nvSpPr>
            <p:cNvPr id="3" name="TextBox 3"/>
            <p:cNvSpPr txBox="1"/>
            <p:nvPr/>
          </p:nvSpPr>
          <p:spPr>
            <a:xfrm>
              <a:off x="760305" y="145137"/>
              <a:ext cx="17171755" cy="456142"/>
            </a:xfrm>
            <a:prstGeom prst="rect">
              <a:avLst/>
            </a:prstGeom>
          </p:spPr>
          <p:txBody>
            <a:bodyPr lIns="0" tIns="0" rIns="0" bIns="0" rtlCol="0" anchor="t">
              <a:spAutoFit/>
            </a:bodyPr>
            <a:lstStyle/>
            <a:p>
              <a:pPr algn="l">
                <a:lnSpc>
                  <a:spcPts val="2499"/>
                </a:lnSpc>
              </a:pPr>
              <a:r>
                <a:rPr lang="en-US" sz="2499" dirty="0">
                  <a:solidFill>
                    <a:srgbClr val="D6E1D1">
                      <a:alpha val="33725"/>
                    </a:srgbClr>
                  </a:solidFill>
                  <a:latin typeface="Open Sauce 1 Semi-Bold"/>
                </a:rPr>
                <a:t>ROLE OF CLIMATE SCIENCE IN CLIMATE LITIGATION</a:t>
              </a:r>
            </a:p>
          </p:txBody>
        </p:sp>
        <p:grpSp>
          <p:nvGrpSpPr>
            <p:cNvPr id="4" name="Group 4"/>
            <p:cNvGrpSpPr/>
            <p:nvPr/>
          </p:nvGrpSpPr>
          <p:grpSpPr>
            <a:xfrm>
              <a:off x="68613" y="0"/>
              <a:ext cx="589723" cy="597362"/>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6E1D1">
                  <a:alpha val="44706"/>
                </a:srgbClr>
              </a:solidFill>
            </p:spPr>
          </p:sp>
        </p:grpSp>
        <p:sp>
          <p:nvSpPr>
            <p:cNvPr id="6" name="TextBox 6"/>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263036">
                      <a:alpha val="29804"/>
                    </a:srgbClr>
                  </a:solidFill>
                  <a:latin typeface="Open Sauce 1 Heavy"/>
                </a:rPr>
                <a:t>3</a:t>
              </a:r>
            </a:p>
          </p:txBody>
        </p:sp>
      </p:grpSp>
      <p:sp>
        <p:nvSpPr>
          <p:cNvPr id="7" name="TextBox 7"/>
          <p:cNvSpPr txBox="1"/>
          <p:nvPr/>
        </p:nvSpPr>
        <p:spPr>
          <a:xfrm>
            <a:off x="1028700" y="1019175"/>
            <a:ext cx="17670451" cy="1076325"/>
          </a:xfrm>
          <a:prstGeom prst="rect">
            <a:avLst/>
          </a:prstGeom>
        </p:spPr>
        <p:txBody>
          <a:bodyPr lIns="0" tIns="0" rIns="0" bIns="0" rtlCol="0" anchor="t">
            <a:spAutoFit/>
          </a:bodyPr>
          <a:lstStyle/>
          <a:p>
            <a:pPr marL="0" lvl="0" indent="0" algn="l">
              <a:lnSpc>
                <a:spcPts val="8400"/>
              </a:lnSpc>
            </a:pPr>
            <a:r>
              <a:rPr lang="en-US" sz="7000">
                <a:solidFill>
                  <a:srgbClr val="B2D235"/>
                </a:solidFill>
                <a:latin typeface="Open Sauce 1 Heavy"/>
              </a:rPr>
              <a:t>ATTRIBUTION SCIENCE</a:t>
            </a:r>
          </a:p>
        </p:txBody>
      </p:sp>
      <p:sp>
        <p:nvSpPr>
          <p:cNvPr id="8" name="Freeform 8"/>
          <p:cNvSpPr/>
          <p:nvPr/>
        </p:nvSpPr>
        <p:spPr>
          <a:xfrm>
            <a:off x="5436575" y="3145855"/>
            <a:ext cx="3403747" cy="4329409"/>
          </a:xfrm>
          <a:custGeom>
            <a:avLst/>
            <a:gdLst/>
            <a:ahLst/>
            <a:cxnLst/>
            <a:rect l="l" t="t" r="r" b="b"/>
            <a:pathLst>
              <a:path w="3403747" h="4329409">
                <a:moveTo>
                  <a:pt x="0" y="0"/>
                </a:moveTo>
                <a:lnTo>
                  <a:pt x="3403746" y="0"/>
                </a:lnTo>
                <a:lnTo>
                  <a:pt x="3403746" y="4329410"/>
                </a:lnTo>
                <a:lnTo>
                  <a:pt x="0" y="4329410"/>
                </a:lnTo>
                <a:lnTo>
                  <a:pt x="0" y="0"/>
                </a:lnTo>
                <a:close/>
              </a:path>
            </a:pathLst>
          </a:custGeom>
          <a:blipFill>
            <a:blip r:embed="rId3"/>
            <a:stretch>
              <a:fillRect l="-116075" t="-59681" r="-74356" b="-68653"/>
            </a:stretch>
          </a:blipFill>
        </p:spPr>
      </p:sp>
      <p:grpSp>
        <p:nvGrpSpPr>
          <p:cNvPr id="9" name="Group 9"/>
          <p:cNvGrpSpPr/>
          <p:nvPr/>
        </p:nvGrpSpPr>
        <p:grpSpPr>
          <a:xfrm>
            <a:off x="5420415" y="3145855"/>
            <a:ext cx="3403747" cy="4329409"/>
            <a:chOff x="0" y="0"/>
            <a:chExt cx="896460" cy="1140256"/>
          </a:xfrm>
        </p:grpSpPr>
        <p:sp>
          <p:nvSpPr>
            <p:cNvPr id="10" name="Freeform 10"/>
            <p:cNvSpPr/>
            <p:nvPr/>
          </p:nvSpPr>
          <p:spPr>
            <a:xfrm>
              <a:off x="0" y="0"/>
              <a:ext cx="896460" cy="1140256"/>
            </a:xfrm>
            <a:custGeom>
              <a:avLst/>
              <a:gdLst/>
              <a:ahLst/>
              <a:cxnLst/>
              <a:rect l="l" t="t" r="r" b="b"/>
              <a:pathLst>
                <a:path w="896460" h="1140256">
                  <a:moveTo>
                    <a:pt x="0" y="0"/>
                  </a:moveTo>
                  <a:lnTo>
                    <a:pt x="896460" y="0"/>
                  </a:lnTo>
                  <a:lnTo>
                    <a:pt x="896460" y="1140256"/>
                  </a:lnTo>
                  <a:lnTo>
                    <a:pt x="0" y="1140256"/>
                  </a:lnTo>
                  <a:close/>
                </a:path>
              </a:pathLst>
            </a:custGeom>
            <a:solidFill>
              <a:srgbClr val="D6E1D1">
                <a:alpha val="69804"/>
              </a:srgbClr>
            </a:solidFill>
          </p:spPr>
        </p:sp>
        <p:sp>
          <p:nvSpPr>
            <p:cNvPr id="11" name="TextBox 11"/>
            <p:cNvSpPr txBox="1"/>
            <p:nvPr/>
          </p:nvSpPr>
          <p:spPr>
            <a:xfrm>
              <a:off x="0" y="-190500"/>
              <a:ext cx="896460" cy="1330756"/>
            </a:xfrm>
            <a:prstGeom prst="rect">
              <a:avLst/>
            </a:prstGeom>
          </p:spPr>
          <p:txBody>
            <a:bodyPr lIns="50800" tIns="50800" rIns="50800" bIns="50800" rtlCol="0" anchor="ctr"/>
            <a:lstStyle/>
            <a:p>
              <a:pPr algn="ctr">
                <a:lnSpc>
                  <a:spcPts val="4999"/>
                </a:lnSpc>
              </a:pPr>
              <a:endParaRPr/>
            </a:p>
          </p:txBody>
        </p:sp>
      </p:grpSp>
      <p:sp>
        <p:nvSpPr>
          <p:cNvPr id="12" name="TextBox 12"/>
          <p:cNvSpPr txBox="1"/>
          <p:nvPr/>
        </p:nvSpPr>
        <p:spPr>
          <a:xfrm>
            <a:off x="6049450" y="4571657"/>
            <a:ext cx="2211098" cy="1754505"/>
          </a:xfrm>
          <a:prstGeom prst="rect">
            <a:avLst/>
          </a:prstGeom>
        </p:spPr>
        <p:txBody>
          <a:bodyPr lIns="0" tIns="0" rIns="0" bIns="0" rtlCol="0" anchor="t">
            <a:spAutoFit/>
          </a:bodyPr>
          <a:lstStyle/>
          <a:p>
            <a:pPr marL="0" lvl="0" indent="0" algn="ctr">
              <a:lnSpc>
                <a:spcPts val="4680"/>
              </a:lnSpc>
              <a:spcBef>
                <a:spcPct val="0"/>
              </a:spcBef>
            </a:pPr>
            <a:r>
              <a:rPr lang="en-US" sz="3600" u="none">
                <a:solidFill>
                  <a:srgbClr val="263036"/>
                </a:solidFill>
                <a:latin typeface="Open Sauce 1 Heavy"/>
              </a:rPr>
              <a:t>Global Climate Change</a:t>
            </a:r>
          </a:p>
        </p:txBody>
      </p:sp>
      <p:sp>
        <p:nvSpPr>
          <p:cNvPr id="13" name="TextBox 13"/>
          <p:cNvSpPr txBox="1"/>
          <p:nvPr/>
        </p:nvSpPr>
        <p:spPr>
          <a:xfrm>
            <a:off x="5241445" y="7578728"/>
            <a:ext cx="3761686" cy="976630"/>
          </a:xfrm>
          <a:prstGeom prst="rect">
            <a:avLst/>
          </a:prstGeom>
        </p:spPr>
        <p:txBody>
          <a:bodyPr lIns="0" tIns="0" rIns="0" bIns="0" rtlCol="0" anchor="t">
            <a:spAutoFit/>
          </a:bodyPr>
          <a:lstStyle/>
          <a:p>
            <a:pPr marL="0" lvl="0" indent="0" algn="ctr">
              <a:lnSpc>
                <a:spcPts val="3920"/>
              </a:lnSpc>
              <a:spcBef>
                <a:spcPct val="0"/>
              </a:spcBef>
            </a:pPr>
            <a:r>
              <a:rPr lang="en-US" sz="2800" u="none" strike="noStrike">
                <a:solidFill>
                  <a:srgbClr val="FFFFFF"/>
                </a:solidFill>
                <a:latin typeface="Open Sauce SemiBold Bold Italics"/>
              </a:rPr>
              <a:t>Global Climate</a:t>
            </a:r>
          </a:p>
          <a:p>
            <a:pPr marL="0" lvl="0" indent="0" algn="ctr">
              <a:lnSpc>
                <a:spcPts val="3920"/>
              </a:lnSpc>
              <a:spcBef>
                <a:spcPct val="0"/>
              </a:spcBef>
            </a:pPr>
            <a:r>
              <a:rPr lang="en-US" sz="2800" u="none" strike="noStrike">
                <a:solidFill>
                  <a:srgbClr val="FFFFFF"/>
                </a:solidFill>
                <a:latin typeface="Open Sauce SemiBold Bold Italics"/>
              </a:rPr>
              <a:t> Change Attribution</a:t>
            </a:r>
          </a:p>
        </p:txBody>
      </p:sp>
      <p:grpSp>
        <p:nvGrpSpPr>
          <p:cNvPr id="14" name="Group 14"/>
          <p:cNvGrpSpPr/>
          <p:nvPr/>
        </p:nvGrpSpPr>
        <p:grpSpPr>
          <a:xfrm>
            <a:off x="5209857" y="2915867"/>
            <a:ext cx="3834245" cy="5855612"/>
            <a:chOff x="0" y="0"/>
            <a:chExt cx="1017011" cy="1553167"/>
          </a:xfrm>
        </p:grpSpPr>
        <p:sp>
          <p:nvSpPr>
            <p:cNvPr id="15" name="Freeform 15"/>
            <p:cNvSpPr/>
            <p:nvPr/>
          </p:nvSpPr>
          <p:spPr>
            <a:xfrm>
              <a:off x="0" y="0"/>
              <a:ext cx="1017011" cy="1553167"/>
            </a:xfrm>
            <a:custGeom>
              <a:avLst/>
              <a:gdLst/>
              <a:ahLst/>
              <a:cxnLst/>
              <a:rect l="l" t="t" r="r" b="b"/>
              <a:pathLst>
                <a:path w="1017011" h="1553167">
                  <a:moveTo>
                    <a:pt x="42402" y="0"/>
                  </a:moveTo>
                  <a:lnTo>
                    <a:pt x="974609" y="0"/>
                  </a:lnTo>
                  <a:cubicBezTo>
                    <a:pt x="985855" y="0"/>
                    <a:pt x="996640" y="4467"/>
                    <a:pt x="1004592" y="12419"/>
                  </a:cubicBezTo>
                  <a:cubicBezTo>
                    <a:pt x="1012544" y="20371"/>
                    <a:pt x="1017011" y="31156"/>
                    <a:pt x="1017011" y="42402"/>
                  </a:cubicBezTo>
                  <a:lnTo>
                    <a:pt x="1017011" y="1510765"/>
                  </a:lnTo>
                  <a:cubicBezTo>
                    <a:pt x="1017011" y="1522011"/>
                    <a:pt x="1012544" y="1532796"/>
                    <a:pt x="1004592" y="1540748"/>
                  </a:cubicBezTo>
                  <a:cubicBezTo>
                    <a:pt x="996640" y="1548700"/>
                    <a:pt x="985855" y="1553167"/>
                    <a:pt x="974609" y="1553167"/>
                  </a:cubicBezTo>
                  <a:lnTo>
                    <a:pt x="42402" y="1553167"/>
                  </a:lnTo>
                  <a:cubicBezTo>
                    <a:pt x="31156" y="1553167"/>
                    <a:pt x="20371" y="1548700"/>
                    <a:pt x="12419" y="1540748"/>
                  </a:cubicBezTo>
                  <a:cubicBezTo>
                    <a:pt x="4467" y="1532796"/>
                    <a:pt x="0" y="1522011"/>
                    <a:pt x="0" y="1510765"/>
                  </a:cubicBezTo>
                  <a:lnTo>
                    <a:pt x="0" y="42402"/>
                  </a:lnTo>
                  <a:cubicBezTo>
                    <a:pt x="0" y="31156"/>
                    <a:pt x="4467" y="20371"/>
                    <a:pt x="12419" y="12419"/>
                  </a:cubicBezTo>
                  <a:cubicBezTo>
                    <a:pt x="20371" y="4467"/>
                    <a:pt x="31156" y="0"/>
                    <a:pt x="42402" y="0"/>
                  </a:cubicBezTo>
                  <a:close/>
                </a:path>
              </a:pathLst>
            </a:custGeom>
            <a:solidFill>
              <a:srgbClr val="000000">
                <a:alpha val="0"/>
              </a:srgbClr>
            </a:solidFill>
            <a:ln w="47625" cap="rnd">
              <a:solidFill>
                <a:srgbClr val="62C7CE"/>
              </a:solidFill>
              <a:prstDash val="solid"/>
              <a:round/>
            </a:ln>
          </p:spPr>
        </p:sp>
        <p:sp>
          <p:nvSpPr>
            <p:cNvPr id="16" name="TextBox 16"/>
            <p:cNvSpPr txBox="1"/>
            <p:nvPr/>
          </p:nvSpPr>
          <p:spPr>
            <a:xfrm>
              <a:off x="0" y="-38100"/>
              <a:ext cx="1017011" cy="1591267"/>
            </a:xfrm>
            <a:prstGeom prst="rect">
              <a:avLst/>
            </a:prstGeom>
          </p:spPr>
          <p:txBody>
            <a:bodyPr lIns="50442" tIns="50442" rIns="50442" bIns="50442" rtlCol="0" anchor="ctr"/>
            <a:lstStyle/>
            <a:p>
              <a:pPr algn="ctr">
                <a:lnSpc>
                  <a:spcPts val="2940"/>
                </a:lnSpc>
              </a:pPr>
              <a:endParaRPr/>
            </a:p>
          </p:txBody>
        </p:sp>
      </p:grpSp>
      <p:grpSp>
        <p:nvGrpSpPr>
          <p:cNvPr id="17" name="Group 17"/>
          <p:cNvGrpSpPr/>
          <p:nvPr/>
        </p:nvGrpSpPr>
        <p:grpSpPr>
          <a:xfrm>
            <a:off x="770846" y="2915867"/>
            <a:ext cx="3834245" cy="5855612"/>
            <a:chOff x="0" y="0"/>
            <a:chExt cx="1017011" cy="1553167"/>
          </a:xfrm>
        </p:grpSpPr>
        <p:sp>
          <p:nvSpPr>
            <p:cNvPr id="18" name="Freeform 18"/>
            <p:cNvSpPr/>
            <p:nvPr/>
          </p:nvSpPr>
          <p:spPr>
            <a:xfrm>
              <a:off x="0" y="0"/>
              <a:ext cx="1017011" cy="1553167"/>
            </a:xfrm>
            <a:custGeom>
              <a:avLst/>
              <a:gdLst/>
              <a:ahLst/>
              <a:cxnLst/>
              <a:rect l="l" t="t" r="r" b="b"/>
              <a:pathLst>
                <a:path w="1017011" h="1553167">
                  <a:moveTo>
                    <a:pt x="42402" y="0"/>
                  </a:moveTo>
                  <a:lnTo>
                    <a:pt x="974609" y="0"/>
                  </a:lnTo>
                  <a:cubicBezTo>
                    <a:pt x="985855" y="0"/>
                    <a:pt x="996640" y="4467"/>
                    <a:pt x="1004592" y="12419"/>
                  </a:cubicBezTo>
                  <a:cubicBezTo>
                    <a:pt x="1012544" y="20371"/>
                    <a:pt x="1017011" y="31156"/>
                    <a:pt x="1017011" y="42402"/>
                  </a:cubicBezTo>
                  <a:lnTo>
                    <a:pt x="1017011" y="1510765"/>
                  </a:lnTo>
                  <a:cubicBezTo>
                    <a:pt x="1017011" y="1522011"/>
                    <a:pt x="1012544" y="1532796"/>
                    <a:pt x="1004592" y="1540748"/>
                  </a:cubicBezTo>
                  <a:cubicBezTo>
                    <a:pt x="996640" y="1548700"/>
                    <a:pt x="985855" y="1553167"/>
                    <a:pt x="974609" y="1553167"/>
                  </a:cubicBezTo>
                  <a:lnTo>
                    <a:pt x="42402" y="1553167"/>
                  </a:lnTo>
                  <a:cubicBezTo>
                    <a:pt x="31156" y="1553167"/>
                    <a:pt x="20371" y="1548700"/>
                    <a:pt x="12419" y="1540748"/>
                  </a:cubicBezTo>
                  <a:cubicBezTo>
                    <a:pt x="4467" y="1532796"/>
                    <a:pt x="0" y="1522011"/>
                    <a:pt x="0" y="1510765"/>
                  </a:cubicBezTo>
                  <a:lnTo>
                    <a:pt x="0" y="42402"/>
                  </a:lnTo>
                  <a:cubicBezTo>
                    <a:pt x="0" y="31156"/>
                    <a:pt x="4467" y="20371"/>
                    <a:pt x="12419" y="12419"/>
                  </a:cubicBezTo>
                  <a:cubicBezTo>
                    <a:pt x="20371" y="4467"/>
                    <a:pt x="31156" y="0"/>
                    <a:pt x="42402" y="0"/>
                  </a:cubicBezTo>
                  <a:close/>
                </a:path>
              </a:pathLst>
            </a:custGeom>
            <a:solidFill>
              <a:srgbClr val="000000">
                <a:alpha val="0"/>
              </a:srgbClr>
            </a:solidFill>
            <a:ln w="47625" cap="rnd">
              <a:solidFill>
                <a:srgbClr val="62C7CE"/>
              </a:solidFill>
              <a:prstDash val="solid"/>
              <a:round/>
            </a:ln>
          </p:spPr>
        </p:sp>
        <p:sp>
          <p:nvSpPr>
            <p:cNvPr id="19" name="TextBox 19"/>
            <p:cNvSpPr txBox="1"/>
            <p:nvPr/>
          </p:nvSpPr>
          <p:spPr>
            <a:xfrm>
              <a:off x="0" y="-38100"/>
              <a:ext cx="1017011" cy="1591267"/>
            </a:xfrm>
            <a:prstGeom prst="rect">
              <a:avLst/>
            </a:prstGeom>
          </p:spPr>
          <p:txBody>
            <a:bodyPr lIns="50442" tIns="50442" rIns="50442" bIns="50442" rtlCol="0" anchor="ctr"/>
            <a:lstStyle/>
            <a:p>
              <a:pPr algn="ctr">
                <a:lnSpc>
                  <a:spcPts val="2940"/>
                </a:lnSpc>
              </a:pPr>
              <a:endParaRPr/>
            </a:p>
          </p:txBody>
        </p:sp>
      </p:grpSp>
      <p:sp>
        <p:nvSpPr>
          <p:cNvPr id="20" name="Freeform 20"/>
          <p:cNvSpPr/>
          <p:nvPr/>
        </p:nvSpPr>
        <p:spPr>
          <a:xfrm>
            <a:off x="993944" y="3128494"/>
            <a:ext cx="3388048" cy="4369954"/>
          </a:xfrm>
          <a:custGeom>
            <a:avLst/>
            <a:gdLst/>
            <a:ahLst/>
            <a:cxnLst/>
            <a:rect l="l" t="t" r="r" b="b"/>
            <a:pathLst>
              <a:path w="3388048" h="4369954">
                <a:moveTo>
                  <a:pt x="0" y="0"/>
                </a:moveTo>
                <a:lnTo>
                  <a:pt x="3388049" y="0"/>
                </a:lnTo>
                <a:lnTo>
                  <a:pt x="3388049" y="4369954"/>
                </a:lnTo>
                <a:lnTo>
                  <a:pt x="0" y="4369954"/>
                </a:lnTo>
                <a:lnTo>
                  <a:pt x="0" y="0"/>
                </a:lnTo>
                <a:close/>
              </a:path>
            </a:pathLst>
          </a:custGeom>
          <a:blipFill>
            <a:blip r:embed="rId4"/>
            <a:stretch>
              <a:fillRect l="-105630" t="-22151" r="-31736"/>
            </a:stretch>
          </a:blipFill>
        </p:spPr>
      </p:sp>
      <p:grpSp>
        <p:nvGrpSpPr>
          <p:cNvPr id="21" name="Group 21"/>
          <p:cNvGrpSpPr/>
          <p:nvPr/>
        </p:nvGrpSpPr>
        <p:grpSpPr>
          <a:xfrm>
            <a:off x="993944" y="3128494"/>
            <a:ext cx="3388048" cy="4369954"/>
            <a:chOff x="0" y="0"/>
            <a:chExt cx="892325" cy="1150935"/>
          </a:xfrm>
        </p:grpSpPr>
        <p:sp>
          <p:nvSpPr>
            <p:cNvPr id="22" name="Freeform 22"/>
            <p:cNvSpPr/>
            <p:nvPr/>
          </p:nvSpPr>
          <p:spPr>
            <a:xfrm>
              <a:off x="0" y="0"/>
              <a:ext cx="892325" cy="1150934"/>
            </a:xfrm>
            <a:custGeom>
              <a:avLst/>
              <a:gdLst/>
              <a:ahLst/>
              <a:cxnLst/>
              <a:rect l="l" t="t" r="r" b="b"/>
              <a:pathLst>
                <a:path w="892325" h="1150934">
                  <a:moveTo>
                    <a:pt x="0" y="0"/>
                  </a:moveTo>
                  <a:lnTo>
                    <a:pt x="892325" y="0"/>
                  </a:lnTo>
                  <a:lnTo>
                    <a:pt x="892325" y="1150934"/>
                  </a:lnTo>
                  <a:lnTo>
                    <a:pt x="0" y="1150934"/>
                  </a:lnTo>
                  <a:close/>
                </a:path>
              </a:pathLst>
            </a:custGeom>
            <a:solidFill>
              <a:srgbClr val="D6E1D1">
                <a:alpha val="74902"/>
              </a:srgbClr>
            </a:solidFill>
          </p:spPr>
        </p:sp>
        <p:sp>
          <p:nvSpPr>
            <p:cNvPr id="23" name="TextBox 23"/>
            <p:cNvSpPr txBox="1"/>
            <p:nvPr/>
          </p:nvSpPr>
          <p:spPr>
            <a:xfrm>
              <a:off x="0" y="-190500"/>
              <a:ext cx="892325" cy="1341435"/>
            </a:xfrm>
            <a:prstGeom prst="rect">
              <a:avLst/>
            </a:prstGeom>
          </p:spPr>
          <p:txBody>
            <a:bodyPr lIns="50800" tIns="50800" rIns="50800" bIns="50800" rtlCol="0" anchor="ctr"/>
            <a:lstStyle/>
            <a:p>
              <a:pPr algn="ctr">
                <a:lnSpc>
                  <a:spcPts val="4999"/>
                </a:lnSpc>
              </a:pPr>
              <a:endParaRPr/>
            </a:p>
          </p:txBody>
        </p:sp>
      </p:grpSp>
      <p:sp>
        <p:nvSpPr>
          <p:cNvPr id="24" name="TextBox 24"/>
          <p:cNvSpPr txBox="1"/>
          <p:nvPr/>
        </p:nvSpPr>
        <p:spPr>
          <a:xfrm>
            <a:off x="1131796" y="5012481"/>
            <a:ext cx="3145605" cy="573405"/>
          </a:xfrm>
          <a:prstGeom prst="rect">
            <a:avLst/>
          </a:prstGeom>
        </p:spPr>
        <p:txBody>
          <a:bodyPr lIns="0" tIns="0" rIns="0" bIns="0" rtlCol="0" anchor="t">
            <a:spAutoFit/>
          </a:bodyPr>
          <a:lstStyle/>
          <a:p>
            <a:pPr marL="0" lvl="0" indent="0" algn="ctr">
              <a:lnSpc>
                <a:spcPts val="4680"/>
              </a:lnSpc>
              <a:spcBef>
                <a:spcPct val="0"/>
              </a:spcBef>
            </a:pPr>
            <a:r>
              <a:rPr lang="en-US" sz="3600">
                <a:solidFill>
                  <a:srgbClr val="263036"/>
                </a:solidFill>
                <a:latin typeface="Open Sauce 1 Heavy"/>
              </a:rPr>
              <a:t>Source </a:t>
            </a:r>
          </a:p>
        </p:txBody>
      </p:sp>
      <p:sp>
        <p:nvSpPr>
          <p:cNvPr id="25" name="TextBox 25"/>
          <p:cNvSpPr txBox="1"/>
          <p:nvPr/>
        </p:nvSpPr>
        <p:spPr>
          <a:xfrm>
            <a:off x="944736" y="7826378"/>
            <a:ext cx="3486465" cy="481330"/>
          </a:xfrm>
          <a:prstGeom prst="rect">
            <a:avLst/>
          </a:prstGeom>
        </p:spPr>
        <p:txBody>
          <a:bodyPr lIns="0" tIns="0" rIns="0" bIns="0" rtlCol="0" anchor="t">
            <a:spAutoFit/>
          </a:bodyPr>
          <a:lstStyle/>
          <a:p>
            <a:pPr algn="ctr">
              <a:lnSpc>
                <a:spcPts val="3920"/>
              </a:lnSpc>
            </a:pPr>
            <a:r>
              <a:rPr lang="en-US" sz="2800">
                <a:solidFill>
                  <a:srgbClr val="FFFFFF"/>
                </a:solidFill>
                <a:latin typeface="Open Sauce SemiBold Bold Italics"/>
              </a:rPr>
              <a:t>Source Attribution</a:t>
            </a:r>
          </a:p>
        </p:txBody>
      </p:sp>
      <p:sp>
        <p:nvSpPr>
          <p:cNvPr id="26" name="Freeform 26"/>
          <p:cNvSpPr/>
          <p:nvPr/>
        </p:nvSpPr>
        <p:spPr>
          <a:xfrm>
            <a:off x="9890050" y="3152288"/>
            <a:ext cx="3420689" cy="4320703"/>
          </a:xfrm>
          <a:custGeom>
            <a:avLst/>
            <a:gdLst/>
            <a:ahLst/>
            <a:cxnLst/>
            <a:rect l="l" t="t" r="r" b="b"/>
            <a:pathLst>
              <a:path w="3420689" h="4320703">
                <a:moveTo>
                  <a:pt x="0" y="0"/>
                </a:moveTo>
                <a:lnTo>
                  <a:pt x="3420689" y="0"/>
                </a:lnTo>
                <a:lnTo>
                  <a:pt x="3420689" y="4320704"/>
                </a:lnTo>
                <a:lnTo>
                  <a:pt x="0" y="4320704"/>
                </a:lnTo>
                <a:lnTo>
                  <a:pt x="0" y="0"/>
                </a:lnTo>
                <a:close/>
              </a:path>
            </a:pathLst>
          </a:custGeom>
          <a:blipFill>
            <a:blip r:embed="rId5"/>
            <a:stretch>
              <a:fillRect l="-66263" t="-384" r="-6638" b="-2279"/>
            </a:stretch>
          </a:blipFill>
        </p:spPr>
      </p:sp>
      <p:sp>
        <p:nvSpPr>
          <p:cNvPr id="27" name="Freeform 27"/>
          <p:cNvSpPr/>
          <p:nvPr/>
        </p:nvSpPr>
        <p:spPr>
          <a:xfrm>
            <a:off x="13853664" y="3152288"/>
            <a:ext cx="3420689" cy="4320703"/>
          </a:xfrm>
          <a:custGeom>
            <a:avLst/>
            <a:gdLst/>
            <a:ahLst/>
            <a:cxnLst/>
            <a:rect l="l" t="t" r="r" b="b"/>
            <a:pathLst>
              <a:path w="3420689" h="4320703">
                <a:moveTo>
                  <a:pt x="0" y="0"/>
                </a:moveTo>
                <a:lnTo>
                  <a:pt x="3420690" y="0"/>
                </a:lnTo>
                <a:lnTo>
                  <a:pt x="3420690" y="4320704"/>
                </a:lnTo>
                <a:lnTo>
                  <a:pt x="0" y="4320704"/>
                </a:lnTo>
                <a:lnTo>
                  <a:pt x="0" y="0"/>
                </a:lnTo>
                <a:close/>
              </a:path>
            </a:pathLst>
          </a:custGeom>
          <a:blipFill>
            <a:blip r:embed="rId6"/>
            <a:stretch>
              <a:fillRect l="-563" r="-93343" b="-2279"/>
            </a:stretch>
          </a:blipFill>
        </p:spPr>
      </p:sp>
      <p:grpSp>
        <p:nvGrpSpPr>
          <p:cNvPr id="28" name="Group 28"/>
          <p:cNvGrpSpPr/>
          <p:nvPr/>
        </p:nvGrpSpPr>
        <p:grpSpPr>
          <a:xfrm>
            <a:off x="9890050" y="3152288"/>
            <a:ext cx="3436849" cy="4320703"/>
            <a:chOff x="0" y="0"/>
            <a:chExt cx="905178" cy="1137963"/>
          </a:xfrm>
        </p:grpSpPr>
        <p:sp>
          <p:nvSpPr>
            <p:cNvPr id="29" name="Freeform 29"/>
            <p:cNvSpPr/>
            <p:nvPr/>
          </p:nvSpPr>
          <p:spPr>
            <a:xfrm>
              <a:off x="0" y="0"/>
              <a:ext cx="905178" cy="1137963"/>
            </a:xfrm>
            <a:custGeom>
              <a:avLst/>
              <a:gdLst/>
              <a:ahLst/>
              <a:cxnLst/>
              <a:rect l="l" t="t" r="r" b="b"/>
              <a:pathLst>
                <a:path w="905178" h="1137963">
                  <a:moveTo>
                    <a:pt x="0" y="0"/>
                  </a:moveTo>
                  <a:lnTo>
                    <a:pt x="905178" y="0"/>
                  </a:lnTo>
                  <a:lnTo>
                    <a:pt x="905178" y="1137963"/>
                  </a:lnTo>
                  <a:lnTo>
                    <a:pt x="0" y="1137963"/>
                  </a:lnTo>
                  <a:close/>
                </a:path>
              </a:pathLst>
            </a:custGeom>
            <a:solidFill>
              <a:srgbClr val="D6E1D1">
                <a:alpha val="60000"/>
              </a:srgbClr>
            </a:solidFill>
          </p:spPr>
        </p:sp>
        <p:sp>
          <p:nvSpPr>
            <p:cNvPr id="30" name="TextBox 30"/>
            <p:cNvSpPr txBox="1"/>
            <p:nvPr/>
          </p:nvSpPr>
          <p:spPr>
            <a:xfrm>
              <a:off x="0" y="-190500"/>
              <a:ext cx="905178" cy="1328463"/>
            </a:xfrm>
            <a:prstGeom prst="rect">
              <a:avLst/>
            </a:prstGeom>
          </p:spPr>
          <p:txBody>
            <a:bodyPr lIns="50800" tIns="50800" rIns="50800" bIns="50800" rtlCol="0" anchor="ctr"/>
            <a:lstStyle/>
            <a:p>
              <a:pPr algn="ctr">
                <a:lnSpc>
                  <a:spcPts val="4999"/>
                </a:lnSpc>
              </a:pPr>
              <a:endParaRPr/>
            </a:p>
          </p:txBody>
        </p:sp>
      </p:grpSp>
      <p:sp>
        <p:nvSpPr>
          <p:cNvPr id="31" name="TextBox 31"/>
          <p:cNvSpPr txBox="1"/>
          <p:nvPr/>
        </p:nvSpPr>
        <p:spPr>
          <a:xfrm>
            <a:off x="10589561" y="4790252"/>
            <a:ext cx="2104032" cy="1163955"/>
          </a:xfrm>
          <a:prstGeom prst="rect">
            <a:avLst/>
          </a:prstGeom>
        </p:spPr>
        <p:txBody>
          <a:bodyPr lIns="0" tIns="0" rIns="0" bIns="0" rtlCol="0" anchor="t">
            <a:spAutoFit/>
          </a:bodyPr>
          <a:lstStyle/>
          <a:p>
            <a:pPr marL="0" lvl="0" indent="0" algn="ctr">
              <a:lnSpc>
                <a:spcPts val="4680"/>
              </a:lnSpc>
              <a:spcBef>
                <a:spcPct val="0"/>
              </a:spcBef>
            </a:pPr>
            <a:r>
              <a:rPr lang="en-US" sz="3600" u="none">
                <a:solidFill>
                  <a:srgbClr val="263036"/>
                </a:solidFill>
                <a:latin typeface="Open Sauce 1 Heavy"/>
              </a:rPr>
              <a:t>Physical Impacts</a:t>
            </a:r>
          </a:p>
        </p:txBody>
      </p:sp>
      <p:grpSp>
        <p:nvGrpSpPr>
          <p:cNvPr id="32" name="Group 32"/>
          <p:cNvGrpSpPr/>
          <p:nvPr/>
        </p:nvGrpSpPr>
        <p:grpSpPr>
          <a:xfrm>
            <a:off x="13853664" y="3152288"/>
            <a:ext cx="3420689" cy="4320703"/>
            <a:chOff x="0" y="0"/>
            <a:chExt cx="900922" cy="1137963"/>
          </a:xfrm>
        </p:grpSpPr>
        <p:sp>
          <p:nvSpPr>
            <p:cNvPr id="33" name="Freeform 33"/>
            <p:cNvSpPr/>
            <p:nvPr/>
          </p:nvSpPr>
          <p:spPr>
            <a:xfrm>
              <a:off x="0" y="0"/>
              <a:ext cx="900922" cy="1137963"/>
            </a:xfrm>
            <a:custGeom>
              <a:avLst/>
              <a:gdLst/>
              <a:ahLst/>
              <a:cxnLst/>
              <a:rect l="l" t="t" r="r" b="b"/>
              <a:pathLst>
                <a:path w="900922" h="1137963">
                  <a:moveTo>
                    <a:pt x="0" y="0"/>
                  </a:moveTo>
                  <a:lnTo>
                    <a:pt x="900922" y="0"/>
                  </a:lnTo>
                  <a:lnTo>
                    <a:pt x="900922" y="1137963"/>
                  </a:lnTo>
                  <a:lnTo>
                    <a:pt x="0" y="1137963"/>
                  </a:lnTo>
                  <a:close/>
                </a:path>
              </a:pathLst>
            </a:custGeom>
            <a:solidFill>
              <a:srgbClr val="D6E1D1">
                <a:alpha val="60000"/>
              </a:srgbClr>
            </a:solidFill>
          </p:spPr>
        </p:sp>
        <p:sp>
          <p:nvSpPr>
            <p:cNvPr id="34" name="TextBox 34"/>
            <p:cNvSpPr txBox="1"/>
            <p:nvPr/>
          </p:nvSpPr>
          <p:spPr>
            <a:xfrm>
              <a:off x="0" y="-190500"/>
              <a:ext cx="900922" cy="1328463"/>
            </a:xfrm>
            <a:prstGeom prst="rect">
              <a:avLst/>
            </a:prstGeom>
          </p:spPr>
          <p:txBody>
            <a:bodyPr lIns="50800" tIns="50800" rIns="50800" bIns="50800" rtlCol="0" anchor="ctr"/>
            <a:lstStyle/>
            <a:p>
              <a:pPr algn="ctr">
                <a:lnSpc>
                  <a:spcPts val="4999"/>
                </a:lnSpc>
              </a:pPr>
              <a:endParaRPr/>
            </a:p>
          </p:txBody>
        </p:sp>
      </p:grpSp>
      <p:sp>
        <p:nvSpPr>
          <p:cNvPr id="35" name="TextBox 35"/>
          <p:cNvSpPr txBox="1"/>
          <p:nvPr/>
        </p:nvSpPr>
        <p:spPr>
          <a:xfrm>
            <a:off x="14796103" y="5085527"/>
            <a:ext cx="1519653" cy="573405"/>
          </a:xfrm>
          <a:prstGeom prst="rect">
            <a:avLst/>
          </a:prstGeom>
        </p:spPr>
        <p:txBody>
          <a:bodyPr lIns="0" tIns="0" rIns="0" bIns="0" rtlCol="0" anchor="t">
            <a:spAutoFit/>
          </a:bodyPr>
          <a:lstStyle/>
          <a:p>
            <a:pPr marL="0" lvl="0" indent="0" algn="ctr">
              <a:lnSpc>
                <a:spcPts val="4680"/>
              </a:lnSpc>
              <a:spcBef>
                <a:spcPct val="0"/>
              </a:spcBef>
            </a:pPr>
            <a:r>
              <a:rPr lang="en-US" sz="3600" u="none">
                <a:solidFill>
                  <a:srgbClr val="263036"/>
                </a:solidFill>
                <a:latin typeface="Open Sauce 1 Heavy"/>
              </a:rPr>
              <a:t>Harm</a:t>
            </a:r>
          </a:p>
        </p:txBody>
      </p:sp>
      <p:sp>
        <p:nvSpPr>
          <p:cNvPr id="36" name="TextBox 36"/>
          <p:cNvSpPr txBox="1"/>
          <p:nvPr/>
        </p:nvSpPr>
        <p:spPr>
          <a:xfrm>
            <a:off x="11995547" y="7578728"/>
            <a:ext cx="3334842" cy="976630"/>
          </a:xfrm>
          <a:prstGeom prst="rect">
            <a:avLst/>
          </a:prstGeom>
        </p:spPr>
        <p:txBody>
          <a:bodyPr lIns="0" tIns="0" rIns="0" bIns="0" rtlCol="0" anchor="t">
            <a:spAutoFit/>
          </a:bodyPr>
          <a:lstStyle/>
          <a:p>
            <a:pPr marL="0" lvl="0" indent="0" algn="ctr">
              <a:lnSpc>
                <a:spcPts val="3920"/>
              </a:lnSpc>
              <a:spcBef>
                <a:spcPct val="0"/>
              </a:spcBef>
            </a:pPr>
            <a:r>
              <a:rPr lang="en-US" sz="2800" u="none" strike="noStrike">
                <a:solidFill>
                  <a:srgbClr val="FFFFFF"/>
                </a:solidFill>
                <a:latin typeface="Open Sauce SemiBold Bold Italics"/>
              </a:rPr>
              <a:t>Impact Attribution</a:t>
            </a:r>
          </a:p>
          <a:p>
            <a:pPr marL="0" lvl="0" indent="0" algn="ctr">
              <a:lnSpc>
                <a:spcPts val="3920"/>
              </a:lnSpc>
              <a:spcBef>
                <a:spcPct val="0"/>
              </a:spcBef>
            </a:pPr>
            <a:r>
              <a:rPr lang="en-US" sz="2800" u="none" strike="noStrike">
                <a:solidFill>
                  <a:srgbClr val="FFFFFF"/>
                </a:solidFill>
                <a:latin typeface="Open Sauce SemiBold Bold Italics"/>
              </a:rPr>
              <a:t>Event Attribution</a:t>
            </a:r>
          </a:p>
        </p:txBody>
      </p:sp>
      <p:grpSp>
        <p:nvGrpSpPr>
          <p:cNvPr id="37" name="Group 37"/>
          <p:cNvGrpSpPr/>
          <p:nvPr/>
        </p:nvGrpSpPr>
        <p:grpSpPr>
          <a:xfrm>
            <a:off x="9682277" y="2915867"/>
            <a:ext cx="7834877" cy="5855612"/>
            <a:chOff x="0" y="0"/>
            <a:chExt cx="2078156" cy="1553167"/>
          </a:xfrm>
        </p:grpSpPr>
        <p:sp>
          <p:nvSpPr>
            <p:cNvPr id="38" name="Freeform 38"/>
            <p:cNvSpPr/>
            <p:nvPr/>
          </p:nvSpPr>
          <p:spPr>
            <a:xfrm>
              <a:off x="0" y="0"/>
              <a:ext cx="2078156" cy="1553167"/>
            </a:xfrm>
            <a:custGeom>
              <a:avLst/>
              <a:gdLst/>
              <a:ahLst/>
              <a:cxnLst/>
              <a:rect l="l" t="t" r="r" b="b"/>
              <a:pathLst>
                <a:path w="2078156" h="1553167">
                  <a:moveTo>
                    <a:pt x="20751" y="0"/>
                  </a:moveTo>
                  <a:lnTo>
                    <a:pt x="2057405" y="0"/>
                  </a:lnTo>
                  <a:cubicBezTo>
                    <a:pt x="2062909" y="0"/>
                    <a:pt x="2068187" y="2186"/>
                    <a:pt x="2072078" y="6078"/>
                  </a:cubicBezTo>
                  <a:cubicBezTo>
                    <a:pt x="2075970" y="9969"/>
                    <a:pt x="2078156" y="15247"/>
                    <a:pt x="2078156" y="20751"/>
                  </a:cubicBezTo>
                  <a:lnTo>
                    <a:pt x="2078156" y="1532417"/>
                  </a:lnTo>
                  <a:cubicBezTo>
                    <a:pt x="2078156" y="1537920"/>
                    <a:pt x="2075970" y="1543198"/>
                    <a:pt x="2072078" y="1547090"/>
                  </a:cubicBezTo>
                  <a:cubicBezTo>
                    <a:pt x="2068187" y="1550981"/>
                    <a:pt x="2062909" y="1553167"/>
                    <a:pt x="2057405" y="1553167"/>
                  </a:cubicBezTo>
                  <a:lnTo>
                    <a:pt x="20751" y="1553167"/>
                  </a:lnTo>
                  <a:cubicBezTo>
                    <a:pt x="15247" y="1553167"/>
                    <a:pt x="9969" y="1550981"/>
                    <a:pt x="6078" y="1547090"/>
                  </a:cubicBezTo>
                  <a:cubicBezTo>
                    <a:pt x="2186" y="1543198"/>
                    <a:pt x="0" y="1537920"/>
                    <a:pt x="0" y="1532417"/>
                  </a:cubicBezTo>
                  <a:lnTo>
                    <a:pt x="0" y="20751"/>
                  </a:lnTo>
                  <a:cubicBezTo>
                    <a:pt x="0" y="15247"/>
                    <a:pt x="2186" y="9969"/>
                    <a:pt x="6078" y="6078"/>
                  </a:cubicBezTo>
                  <a:cubicBezTo>
                    <a:pt x="9969" y="2186"/>
                    <a:pt x="15247" y="0"/>
                    <a:pt x="20751" y="0"/>
                  </a:cubicBezTo>
                  <a:close/>
                </a:path>
              </a:pathLst>
            </a:custGeom>
            <a:solidFill>
              <a:srgbClr val="000000">
                <a:alpha val="0"/>
              </a:srgbClr>
            </a:solidFill>
            <a:ln w="47625" cap="rnd">
              <a:solidFill>
                <a:srgbClr val="62C7CE"/>
              </a:solidFill>
              <a:prstDash val="solid"/>
              <a:round/>
            </a:ln>
          </p:spPr>
        </p:sp>
        <p:sp>
          <p:nvSpPr>
            <p:cNvPr id="39" name="TextBox 39"/>
            <p:cNvSpPr txBox="1"/>
            <p:nvPr/>
          </p:nvSpPr>
          <p:spPr>
            <a:xfrm>
              <a:off x="0" y="-38100"/>
              <a:ext cx="2078156" cy="1591267"/>
            </a:xfrm>
            <a:prstGeom prst="rect">
              <a:avLst/>
            </a:prstGeom>
          </p:spPr>
          <p:txBody>
            <a:bodyPr lIns="50442" tIns="50442" rIns="50442" bIns="50442" rtlCol="0" anchor="ctr"/>
            <a:lstStyle/>
            <a:p>
              <a:pPr algn="ctr">
                <a:lnSpc>
                  <a:spcPts val="2940"/>
                </a:lnSpc>
              </a:pPr>
              <a:endParaRPr/>
            </a:p>
          </p:txBody>
        </p:sp>
      </p:grpSp>
      <p:sp>
        <p:nvSpPr>
          <p:cNvPr id="40" name="TextBox 40"/>
          <p:cNvSpPr txBox="1"/>
          <p:nvPr/>
        </p:nvSpPr>
        <p:spPr>
          <a:xfrm>
            <a:off x="13031368" y="9315450"/>
            <a:ext cx="4598041" cy="390524"/>
          </a:xfrm>
          <a:prstGeom prst="rect">
            <a:avLst/>
          </a:prstGeom>
        </p:spPr>
        <p:txBody>
          <a:bodyPr lIns="0" tIns="0" rIns="0" bIns="0" rtlCol="0" anchor="t">
            <a:spAutoFit/>
          </a:bodyPr>
          <a:lstStyle/>
          <a:p>
            <a:pPr marL="0" lvl="0" indent="0">
              <a:lnSpc>
                <a:spcPts val="2999"/>
              </a:lnSpc>
            </a:pPr>
            <a:r>
              <a:rPr lang="en-US" sz="2999" u="sng" dirty="0">
                <a:solidFill>
                  <a:srgbClr val="263036"/>
                </a:solidFill>
                <a:latin typeface="Open Sauce SemiBold Bold Italics"/>
                <a:hlinkClick r:id="rId7" tooltip="https://climateattribution.org/">
                  <a:extLst>
                    <a:ext uri="{A12FA001-AC4F-418D-AE19-62706E023703}">
                      <ahyp:hlinkClr xmlns:ahyp="http://schemas.microsoft.com/office/drawing/2018/hyperlinkcolor" val="tx"/>
                    </a:ext>
                  </a:extLst>
                </a:hlinkClick>
              </a:rPr>
              <a:t>climateattribution.org</a:t>
            </a:r>
          </a:p>
        </p:txBody>
      </p:sp>
      <p:sp>
        <p:nvSpPr>
          <p:cNvPr id="41" name="TextBox 41"/>
          <p:cNvSpPr txBox="1"/>
          <p:nvPr/>
        </p:nvSpPr>
        <p:spPr>
          <a:xfrm>
            <a:off x="9890050" y="228773"/>
            <a:ext cx="8165318" cy="396875"/>
          </a:xfrm>
          <a:prstGeom prst="rect">
            <a:avLst/>
          </a:prstGeom>
        </p:spPr>
        <p:txBody>
          <a:bodyPr lIns="0" tIns="0" rIns="0" bIns="0" rtlCol="0" anchor="t">
            <a:spAutoFit/>
          </a:bodyPr>
          <a:lstStyle/>
          <a:p>
            <a:pPr marL="0" lvl="0" indent="0" algn="r">
              <a:lnSpc>
                <a:spcPts val="3250"/>
              </a:lnSpc>
              <a:spcBef>
                <a:spcPct val="0"/>
              </a:spcBef>
            </a:pPr>
            <a:r>
              <a:rPr lang="en-US" sz="2500" u="none" strike="noStrike" dirty="0">
                <a:solidFill>
                  <a:srgbClr val="D6E1D1">
                    <a:alpha val="33725"/>
                  </a:srgbClr>
                </a:solidFill>
                <a:latin typeface="Open Sauce 2 Italics"/>
              </a:rPr>
              <a:t>For more, see the </a:t>
            </a:r>
            <a:r>
              <a:rPr lang="en-US" sz="2500" dirty="0">
                <a:solidFill>
                  <a:srgbClr val="D6E1D1">
                    <a:alpha val="33725"/>
                  </a:srgbClr>
                </a:solidFill>
                <a:latin typeface="Open Sauce 2 Italics"/>
                <a:hlinkClick r:id="rId8" tooltip="https://cjp.eli.org/curriculum/drawing-causal-chain-detection-and-attribution-climate-change">
                  <a:extLst>
                    <a:ext uri="{A12FA001-AC4F-418D-AE19-62706E023703}">
                      <ahyp:hlinkClr xmlns:ahyp="http://schemas.microsoft.com/office/drawing/2018/hyperlinkcolor" val="tx"/>
                    </a:ext>
                  </a:extLst>
                </a:hlinkClick>
              </a:rPr>
              <a:t>Drawing the Causal Chain</a:t>
            </a:r>
            <a:r>
              <a:rPr lang="en-US" sz="2500" dirty="0">
                <a:solidFill>
                  <a:srgbClr val="D6E1D1">
                    <a:alpha val="33725"/>
                  </a:srgbClr>
                </a:solidFill>
                <a:latin typeface="Open Sauce 2 Italics"/>
              </a:rPr>
              <a:t> </a:t>
            </a:r>
            <a:r>
              <a:rPr lang="en-US" sz="2500" u="none" strike="noStrike" dirty="0">
                <a:solidFill>
                  <a:srgbClr val="D6E1D1">
                    <a:alpha val="33725"/>
                  </a:srgbClr>
                </a:solidFill>
                <a:latin typeface="Open Sauce 2 Italics"/>
              </a:rPr>
              <a:t>module.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145361" y="176386"/>
            <a:ext cx="13445671" cy="489235"/>
            <a:chOff x="0" y="-48452"/>
            <a:chExt cx="17927560" cy="652313"/>
          </a:xfrm>
        </p:grpSpPr>
        <p:sp>
          <p:nvSpPr>
            <p:cNvPr id="3" name="TextBox 3"/>
            <p:cNvSpPr txBox="1"/>
            <p:nvPr/>
          </p:nvSpPr>
          <p:spPr>
            <a:xfrm>
              <a:off x="755805" y="147719"/>
              <a:ext cx="17171755" cy="456142"/>
            </a:xfrm>
            <a:prstGeom prst="rect">
              <a:avLst/>
            </a:prstGeom>
          </p:spPr>
          <p:txBody>
            <a:bodyPr lIns="0" tIns="0" rIns="0" bIns="0" rtlCol="0" anchor="t">
              <a:spAutoFit/>
            </a:bodyPr>
            <a:lstStyle/>
            <a:p>
              <a:pPr algn="l">
                <a:lnSpc>
                  <a:spcPts val="2499"/>
                </a:lnSpc>
              </a:pPr>
              <a:r>
                <a:rPr lang="en-US" sz="2499" dirty="0">
                  <a:solidFill>
                    <a:srgbClr val="D6E1D1">
                      <a:alpha val="33725"/>
                    </a:srgbClr>
                  </a:solidFill>
                  <a:latin typeface="Open Sauce 1 Semi-Bold"/>
                </a:rPr>
                <a:t>ROLE OF CLIMATE SCIENCE IN CLIMATE LITIGATION</a:t>
              </a:r>
            </a:p>
          </p:txBody>
        </p:sp>
        <p:grpSp>
          <p:nvGrpSpPr>
            <p:cNvPr id="4" name="Group 4"/>
            <p:cNvGrpSpPr/>
            <p:nvPr/>
          </p:nvGrpSpPr>
          <p:grpSpPr>
            <a:xfrm>
              <a:off x="68613" y="0"/>
              <a:ext cx="589723" cy="597362"/>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6E1D1">
                  <a:alpha val="44706"/>
                </a:srgbClr>
              </a:solidFill>
            </p:spPr>
          </p:sp>
        </p:grpSp>
        <p:sp>
          <p:nvSpPr>
            <p:cNvPr id="6" name="TextBox 6"/>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263036">
                      <a:alpha val="29804"/>
                    </a:srgbClr>
                  </a:solidFill>
                  <a:latin typeface="Open Sauce 1 Heavy"/>
                </a:rPr>
                <a:t>3</a:t>
              </a:r>
            </a:p>
          </p:txBody>
        </p:sp>
      </p:grpSp>
      <p:sp>
        <p:nvSpPr>
          <p:cNvPr id="7" name="TextBox 7"/>
          <p:cNvSpPr txBox="1"/>
          <p:nvPr/>
        </p:nvSpPr>
        <p:spPr>
          <a:xfrm>
            <a:off x="1028700" y="920682"/>
            <a:ext cx="12140946" cy="2143125"/>
          </a:xfrm>
          <a:prstGeom prst="rect">
            <a:avLst/>
          </a:prstGeom>
        </p:spPr>
        <p:txBody>
          <a:bodyPr lIns="0" tIns="0" rIns="0" bIns="0" rtlCol="0" anchor="t">
            <a:spAutoFit/>
          </a:bodyPr>
          <a:lstStyle/>
          <a:p>
            <a:pPr marL="0" lvl="0" indent="0" algn="l">
              <a:lnSpc>
                <a:spcPts val="8400"/>
              </a:lnSpc>
            </a:pPr>
            <a:r>
              <a:rPr lang="en-US" sz="7000">
                <a:solidFill>
                  <a:srgbClr val="B2D235"/>
                </a:solidFill>
                <a:latin typeface="Open Sauce 1 Heavy"/>
              </a:rPr>
              <a:t>JUDICIAL TREATMENT OF CLIMATE SCIENCE</a:t>
            </a:r>
          </a:p>
        </p:txBody>
      </p:sp>
      <p:grpSp>
        <p:nvGrpSpPr>
          <p:cNvPr id="8" name="Group 8"/>
          <p:cNvGrpSpPr/>
          <p:nvPr/>
        </p:nvGrpSpPr>
        <p:grpSpPr>
          <a:xfrm>
            <a:off x="1713617" y="5577366"/>
            <a:ext cx="7244354" cy="1379162"/>
            <a:chOff x="0" y="0"/>
            <a:chExt cx="8487045" cy="1615742"/>
          </a:xfrm>
        </p:grpSpPr>
        <p:sp>
          <p:nvSpPr>
            <p:cNvPr id="9" name="Freeform 9"/>
            <p:cNvSpPr/>
            <p:nvPr/>
          </p:nvSpPr>
          <p:spPr>
            <a:xfrm>
              <a:off x="0" y="0"/>
              <a:ext cx="8487046" cy="1615742"/>
            </a:xfrm>
            <a:custGeom>
              <a:avLst/>
              <a:gdLst/>
              <a:ahLst/>
              <a:cxnLst/>
              <a:rect l="l" t="t" r="r" b="b"/>
              <a:pathLst>
                <a:path w="8487046" h="1615742">
                  <a:moveTo>
                    <a:pt x="8362585" y="1615742"/>
                  </a:moveTo>
                  <a:lnTo>
                    <a:pt x="124460" y="1615742"/>
                  </a:lnTo>
                  <a:cubicBezTo>
                    <a:pt x="55880" y="1615742"/>
                    <a:pt x="0" y="1559862"/>
                    <a:pt x="0" y="1491282"/>
                  </a:cubicBezTo>
                  <a:lnTo>
                    <a:pt x="0" y="124460"/>
                  </a:lnTo>
                  <a:cubicBezTo>
                    <a:pt x="0" y="55880"/>
                    <a:pt x="55880" y="0"/>
                    <a:pt x="124460" y="0"/>
                  </a:cubicBezTo>
                  <a:lnTo>
                    <a:pt x="8362586" y="0"/>
                  </a:lnTo>
                  <a:cubicBezTo>
                    <a:pt x="8431165" y="0"/>
                    <a:pt x="8487046" y="55880"/>
                    <a:pt x="8487046" y="124460"/>
                  </a:cubicBezTo>
                  <a:lnTo>
                    <a:pt x="8487046" y="1491282"/>
                  </a:lnTo>
                  <a:cubicBezTo>
                    <a:pt x="8487046" y="1559862"/>
                    <a:pt x="8431165" y="1615742"/>
                    <a:pt x="8362586" y="1615742"/>
                  </a:cubicBezTo>
                  <a:close/>
                </a:path>
              </a:pathLst>
            </a:custGeom>
            <a:solidFill>
              <a:srgbClr val="D6E1D1"/>
            </a:solidFill>
          </p:spPr>
        </p:sp>
      </p:grpSp>
      <p:sp>
        <p:nvSpPr>
          <p:cNvPr id="10" name="TextBox 10"/>
          <p:cNvSpPr txBox="1"/>
          <p:nvPr/>
        </p:nvSpPr>
        <p:spPr>
          <a:xfrm>
            <a:off x="1955425" y="5740012"/>
            <a:ext cx="6760738" cy="1053869"/>
          </a:xfrm>
          <a:prstGeom prst="rect">
            <a:avLst/>
          </a:prstGeom>
        </p:spPr>
        <p:txBody>
          <a:bodyPr lIns="0" tIns="0" rIns="0" bIns="0" rtlCol="0" anchor="t">
            <a:spAutoFit/>
          </a:bodyPr>
          <a:lstStyle/>
          <a:p>
            <a:pPr marL="0" lvl="0" indent="0" algn="ctr">
              <a:lnSpc>
                <a:spcPts val="4212"/>
              </a:lnSpc>
            </a:pPr>
            <a:r>
              <a:rPr lang="en-US" sz="3510">
                <a:solidFill>
                  <a:srgbClr val="263036"/>
                </a:solidFill>
                <a:latin typeface="Open Sauce 1 Heavy"/>
              </a:rPr>
              <a:t>ADMINISTRATIVE LAW CASES</a:t>
            </a:r>
          </a:p>
        </p:txBody>
      </p:sp>
      <p:grpSp>
        <p:nvGrpSpPr>
          <p:cNvPr id="11" name="Group 11"/>
          <p:cNvGrpSpPr/>
          <p:nvPr/>
        </p:nvGrpSpPr>
        <p:grpSpPr>
          <a:xfrm>
            <a:off x="1713617" y="3924978"/>
            <a:ext cx="7244354" cy="1379162"/>
            <a:chOff x="0" y="0"/>
            <a:chExt cx="8487045" cy="1615742"/>
          </a:xfrm>
        </p:grpSpPr>
        <p:sp>
          <p:nvSpPr>
            <p:cNvPr id="12" name="Freeform 12"/>
            <p:cNvSpPr/>
            <p:nvPr/>
          </p:nvSpPr>
          <p:spPr>
            <a:xfrm>
              <a:off x="0" y="0"/>
              <a:ext cx="8487046" cy="1615742"/>
            </a:xfrm>
            <a:custGeom>
              <a:avLst/>
              <a:gdLst/>
              <a:ahLst/>
              <a:cxnLst/>
              <a:rect l="l" t="t" r="r" b="b"/>
              <a:pathLst>
                <a:path w="8487046" h="1615742">
                  <a:moveTo>
                    <a:pt x="8362585" y="1615742"/>
                  </a:moveTo>
                  <a:lnTo>
                    <a:pt x="124460" y="1615742"/>
                  </a:lnTo>
                  <a:cubicBezTo>
                    <a:pt x="55880" y="1615742"/>
                    <a:pt x="0" y="1559862"/>
                    <a:pt x="0" y="1491282"/>
                  </a:cubicBezTo>
                  <a:lnTo>
                    <a:pt x="0" y="124460"/>
                  </a:lnTo>
                  <a:cubicBezTo>
                    <a:pt x="0" y="55880"/>
                    <a:pt x="55880" y="0"/>
                    <a:pt x="124460" y="0"/>
                  </a:cubicBezTo>
                  <a:lnTo>
                    <a:pt x="8362586" y="0"/>
                  </a:lnTo>
                  <a:cubicBezTo>
                    <a:pt x="8431165" y="0"/>
                    <a:pt x="8487046" y="55880"/>
                    <a:pt x="8487046" y="124460"/>
                  </a:cubicBezTo>
                  <a:lnTo>
                    <a:pt x="8487046" y="1491282"/>
                  </a:lnTo>
                  <a:cubicBezTo>
                    <a:pt x="8487046" y="1559862"/>
                    <a:pt x="8431165" y="1615742"/>
                    <a:pt x="8362586" y="1615742"/>
                  </a:cubicBezTo>
                  <a:close/>
                </a:path>
              </a:pathLst>
            </a:custGeom>
            <a:solidFill>
              <a:srgbClr val="D6E1D1"/>
            </a:solidFill>
          </p:spPr>
        </p:sp>
      </p:grpSp>
      <p:sp>
        <p:nvSpPr>
          <p:cNvPr id="13" name="TextBox 13"/>
          <p:cNvSpPr txBox="1"/>
          <p:nvPr/>
        </p:nvSpPr>
        <p:spPr>
          <a:xfrm>
            <a:off x="1955425" y="4351092"/>
            <a:ext cx="6760738" cy="526934"/>
          </a:xfrm>
          <a:prstGeom prst="rect">
            <a:avLst/>
          </a:prstGeom>
        </p:spPr>
        <p:txBody>
          <a:bodyPr lIns="0" tIns="0" rIns="0" bIns="0" rtlCol="0" anchor="t">
            <a:spAutoFit/>
          </a:bodyPr>
          <a:lstStyle/>
          <a:p>
            <a:pPr marL="0" lvl="0" indent="0" algn="ctr">
              <a:lnSpc>
                <a:spcPts val="4212"/>
              </a:lnSpc>
            </a:pPr>
            <a:r>
              <a:rPr lang="en-US" sz="3510">
                <a:solidFill>
                  <a:srgbClr val="263036"/>
                </a:solidFill>
                <a:latin typeface="Open Sauce 1 Heavy"/>
              </a:rPr>
              <a:t>STANDING</a:t>
            </a:r>
          </a:p>
        </p:txBody>
      </p:sp>
      <p:grpSp>
        <p:nvGrpSpPr>
          <p:cNvPr id="14" name="Group 14"/>
          <p:cNvGrpSpPr/>
          <p:nvPr/>
        </p:nvGrpSpPr>
        <p:grpSpPr>
          <a:xfrm>
            <a:off x="1713617" y="7229753"/>
            <a:ext cx="7244354" cy="1379162"/>
            <a:chOff x="0" y="0"/>
            <a:chExt cx="9659138" cy="1838882"/>
          </a:xfrm>
        </p:grpSpPr>
        <p:grpSp>
          <p:nvGrpSpPr>
            <p:cNvPr id="15" name="Group 15"/>
            <p:cNvGrpSpPr/>
            <p:nvPr/>
          </p:nvGrpSpPr>
          <p:grpSpPr>
            <a:xfrm>
              <a:off x="0" y="0"/>
              <a:ext cx="9659138" cy="1838882"/>
              <a:chOff x="0" y="0"/>
              <a:chExt cx="8487045" cy="1615742"/>
            </a:xfrm>
          </p:grpSpPr>
          <p:sp>
            <p:nvSpPr>
              <p:cNvPr id="16" name="Freeform 16"/>
              <p:cNvSpPr/>
              <p:nvPr/>
            </p:nvSpPr>
            <p:spPr>
              <a:xfrm>
                <a:off x="0" y="0"/>
                <a:ext cx="8487046" cy="1615742"/>
              </a:xfrm>
              <a:custGeom>
                <a:avLst/>
                <a:gdLst/>
                <a:ahLst/>
                <a:cxnLst/>
                <a:rect l="l" t="t" r="r" b="b"/>
                <a:pathLst>
                  <a:path w="8487046" h="1615742">
                    <a:moveTo>
                      <a:pt x="8362585" y="1615742"/>
                    </a:moveTo>
                    <a:lnTo>
                      <a:pt x="124460" y="1615742"/>
                    </a:lnTo>
                    <a:cubicBezTo>
                      <a:pt x="55880" y="1615742"/>
                      <a:pt x="0" y="1559862"/>
                      <a:pt x="0" y="1491282"/>
                    </a:cubicBezTo>
                    <a:lnTo>
                      <a:pt x="0" y="124460"/>
                    </a:lnTo>
                    <a:cubicBezTo>
                      <a:pt x="0" y="55880"/>
                      <a:pt x="55880" y="0"/>
                      <a:pt x="124460" y="0"/>
                    </a:cubicBezTo>
                    <a:lnTo>
                      <a:pt x="8362586" y="0"/>
                    </a:lnTo>
                    <a:cubicBezTo>
                      <a:pt x="8431165" y="0"/>
                      <a:pt x="8487046" y="55880"/>
                      <a:pt x="8487046" y="124460"/>
                    </a:cubicBezTo>
                    <a:lnTo>
                      <a:pt x="8487046" y="1491282"/>
                    </a:lnTo>
                    <a:cubicBezTo>
                      <a:pt x="8487046" y="1559862"/>
                      <a:pt x="8431165" y="1615742"/>
                      <a:pt x="8362586" y="1615742"/>
                    </a:cubicBezTo>
                    <a:close/>
                  </a:path>
                </a:pathLst>
              </a:custGeom>
              <a:solidFill>
                <a:srgbClr val="D6E1D1"/>
              </a:solidFill>
            </p:spPr>
          </p:sp>
        </p:grpSp>
        <p:sp>
          <p:nvSpPr>
            <p:cNvPr id="17" name="TextBox 17"/>
            <p:cNvSpPr txBox="1"/>
            <p:nvPr/>
          </p:nvSpPr>
          <p:spPr>
            <a:xfrm>
              <a:off x="322411" y="216862"/>
              <a:ext cx="9014317" cy="1405158"/>
            </a:xfrm>
            <a:prstGeom prst="rect">
              <a:avLst/>
            </a:prstGeom>
          </p:spPr>
          <p:txBody>
            <a:bodyPr lIns="0" tIns="0" rIns="0" bIns="0" rtlCol="0" anchor="t">
              <a:spAutoFit/>
            </a:bodyPr>
            <a:lstStyle/>
            <a:p>
              <a:pPr marL="0" lvl="0" indent="0" algn="ctr">
                <a:lnSpc>
                  <a:spcPts val="4212"/>
                </a:lnSpc>
              </a:pPr>
              <a:r>
                <a:rPr lang="en-US" sz="3510">
                  <a:solidFill>
                    <a:srgbClr val="263036"/>
                  </a:solidFill>
                  <a:latin typeface="Open Sauce 1 Heavy"/>
                </a:rPr>
                <a:t>NATIONAL ENVIRONMENTAL POLICY ACT (NEPA)</a:t>
              </a:r>
            </a:p>
          </p:txBody>
        </p:sp>
      </p:grpSp>
      <p:grpSp>
        <p:nvGrpSpPr>
          <p:cNvPr id="18" name="Group 18"/>
          <p:cNvGrpSpPr/>
          <p:nvPr/>
        </p:nvGrpSpPr>
        <p:grpSpPr>
          <a:xfrm>
            <a:off x="9330029" y="7229753"/>
            <a:ext cx="7244354" cy="1379162"/>
            <a:chOff x="0" y="0"/>
            <a:chExt cx="9659138" cy="1838882"/>
          </a:xfrm>
        </p:grpSpPr>
        <p:grpSp>
          <p:nvGrpSpPr>
            <p:cNvPr id="19" name="Group 19"/>
            <p:cNvGrpSpPr/>
            <p:nvPr/>
          </p:nvGrpSpPr>
          <p:grpSpPr>
            <a:xfrm>
              <a:off x="0" y="0"/>
              <a:ext cx="9659138" cy="1838882"/>
              <a:chOff x="0" y="0"/>
              <a:chExt cx="8487045" cy="1615742"/>
            </a:xfrm>
          </p:grpSpPr>
          <p:sp>
            <p:nvSpPr>
              <p:cNvPr id="20" name="Freeform 20"/>
              <p:cNvSpPr/>
              <p:nvPr/>
            </p:nvSpPr>
            <p:spPr>
              <a:xfrm>
                <a:off x="0" y="0"/>
                <a:ext cx="8487046" cy="1615742"/>
              </a:xfrm>
              <a:custGeom>
                <a:avLst/>
                <a:gdLst/>
                <a:ahLst/>
                <a:cxnLst/>
                <a:rect l="l" t="t" r="r" b="b"/>
                <a:pathLst>
                  <a:path w="8487046" h="1615742">
                    <a:moveTo>
                      <a:pt x="8362585" y="1615742"/>
                    </a:moveTo>
                    <a:lnTo>
                      <a:pt x="124460" y="1615742"/>
                    </a:lnTo>
                    <a:cubicBezTo>
                      <a:pt x="55880" y="1615742"/>
                      <a:pt x="0" y="1559862"/>
                      <a:pt x="0" y="1491282"/>
                    </a:cubicBezTo>
                    <a:lnTo>
                      <a:pt x="0" y="124460"/>
                    </a:lnTo>
                    <a:cubicBezTo>
                      <a:pt x="0" y="55880"/>
                      <a:pt x="55880" y="0"/>
                      <a:pt x="124460" y="0"/>
                    </a:cubicBezTo>
                    <a:lnTo>
                      <a:pt x="8362586" y="0"/>
                    </a:lnTo>
                    <a:cubicBezTo>
                      <a:pt x="8431165" y="0"/>
                      <a:pt x="8487046" y="55880"/>
                      <a:pt x="8487046" y="124460"/>
                    </a:cubicBezTo>
                    <a:lnTo>
                      <a:pt x="8487046" y="1491282"/>
                    </a:lnTo>
                    <a:cubicBezTo>
                      <a:pt x="8487046" y="1559862"/>
                      <a:pt x="8431165" y="1615742"/>
                      <a:pt x="8362586" y="1615742"/>
                    </a:cubicBezTo>
                    <a:close/>
                  </a:path>
                </a:pathLst>
              </a:custGeom>
              <a:solidFill>
                <a:srgbClr val="D6E1D1"/>
              </a:solidFill>
            </p:spPr>
          </p:sp>
        </p:grpSp>
        <p:sp>
          <p:nvSpPr>
            <p:cNvPr id="21" name="TextBox 21"/>
            <p:cNvSpPr txBox="1"/>
            <p:nvPr/>
          </p:nvSpPr>
          <p:spPr>
            <a:xfrm>
              <a:off x="322411" y="568152"/>
              <a:ext cx="9014317" cy="702579"/>
            </a:xfrm>
            <a:prstGeom prst="rect">
              <a:avLst/>
            </a:prstGeom>
          </p:spPr>
          <p:txBody>
            <a:bodyPr lIns="0" tIns="0" rIns="0" bIns="0" rtlCol="0" anchor="t">
              <a:spAutoFit/>
            </a:bodyPr>
            <a:lstStyle/>
            <a:p>
              <a:pPr marL="0" lvl="0" indent="0" algn="ctr">
                <a:lnSpc>
                  <a:spcPts val="4212"/>
                </a:lnSpc>
              </a:pPr>
              <a:r>
                <a:rPr lang="en-US" sz="3510">
                  <a:solidFill>
                    <a:srgbClr val="263036"/>
                  </a:solidFill>
                  <a:latin typeface="Open Sauce 1 Heavy"/>
                </a:rPr>
                <a:t>FUNDAMENTAL RIGHTS</a:t>
              </a:r>
            </a:p>
          </p:txBody>
        </p:sp>
      </p:grpSp>
      <p:grpSp>
        <p:nvGrpSpPr>
          <p:cNvPr id="22" name="Group 22"/>
          <p:cNvGrpSpPr/>
          <p:nvPr/>
        </p:nvGrpSpPr>
        <p:grpSpPr>
          <a:xfrm>
            <a:off x="9330029" y="3924978"/>
            <a:ext cx="7244354" cy="1379162"/>
            <a:chOff x="0" y="0"/>
            <a:chExt cx="9659138" cy="1838882"/>
          </a:xfrm>
        </p:grpSpPr>
        <p:grpSp>
          <p:nvGrpSpPr>
            <p:cNvPr id="23" name="Group 23"/>
            <p:cNvGrpSpPr/>
            <p:nvPr/>
          </p:nvGrpSpPr>
          <p:grpSpPr>
            <a:xfrm>
              <a:off x="0" y="0"/>
              <a:ext cx="9659138" cy="1838882"/>
              <a:chOff x="0" y="0"/>
              <a:chExt cx="8487045" cy="1615742"/>
            </a:xfrm>
          </p:grpSpPr>
          <p:sp>
            <p:nvSpPr>
              <p:cNvPr id="24" name="Freeform 24"/>
              <p:cNvSpPr/>
              <p:nvPr/>
            </p:nvSpPr>
            <p:spPr>
              <a:xfrm>
                <a:off x="0" y="0"/>
                <a:ext cx="8487046" cy="1615742"/>
              </a:xfrm>
              <a:custGeom>
                <a:avLst/>
                <a:gdLst/>
                <a:ahLst/>
                <a:cxnLst/>
                <a:rect l="l" t="t" r="r" b="b"/>
                <a:pathLst>
                  <a:path w="8487046" h="1615742">
                    <a:moveTo>
                      <a:pt x="8362585" y="1615742"/>
                    </a:moveTo>
                    <a:lnTo>
                      <a:pt x="124460" y="1615742"/>
                    </a:lnTo>
                    <a:cubicBezTo>
                      <a:pt x="55880" y="1615742"/>
                      <a:pt x="0" y="1559862"/>
                      <a:pt x="0" y="1491282"/>
                    </a:cubicBezTo>
                    <a:lnTo>
                      <a:pt x="0" y="124460"/>
                    </a:lnTo>
                    <a:cubicBezTo>
                      <a:pt x="0" y="55880"/>
                      <a:pt x="55880" y="0"/>
                      <a:pt x="124460" y="0"/>
                    </a:cubicBezTo>
                    <a:lnTo>
                      <a:pt x="8362586" y="0"/>
                    </a:lnTo>
                    <a:cubicBezTo>
                      <a:pt x="8431165" y="0"/>
                      <a:pt x="8487046" y="55880"/>
                      <a:pt x="8487046" y="124460"/>
                    </a:cubicBezTo>
                    <a:lnTo>
                      <a:pt x="8487046" y="1491282"/>
                    </a:lnTo>
                    <a:cubicBezTo>
                      <a:pt x="8487046" y="1559862"/>
                      <a:pt x="8431165" y="1615742"/>
                      <a:pt x="8362586" y="1615742"/>
                    </a:cubicBezTo>
                    <a:close/>
                  </a:path>
                </a:pathLst>
              </a:custGeom>
              <a:solidFill>
                <a:srgbClr val="D6E1D1"/>
              </a:solidFill>
            </p:spPr>
          </p:sp>
        </p:grpSp>
        <p:sp>
          <p:nvSpPr>
            <p:cNvPr id="25" name="TextBox 25"/>
            <p:cNvSpPr txBox="1"/>
            <p:nvPr/>
          </p:nvSpPr>
          <p:spPr>
            <a:xfrm>
              <a:off x="322411" y="572472"/>
              <a:ext cx="9014317" cy="702579"/>
            </a:xfrm>
            <a:prstGeom prst="rect">
              <a:avLst/>
            </a:prstGeom>
          </p:spPr>
          <p:txBody>
            <a:bodyPr lIns="0" tIns="0" rIns="0" bIns="0" rtlCol="0" anchor="t">
              <a:spAutoFit/>
            </a:bodyPr>
            <a:lstStyle/>
            <a:p>
              <a:pPr marL="0" lvl="0" indent="0" algn="ctr">
                <a:lnSpc>
                  <a:spcPts val="4212"/>
                </a:lnSpc>
              </a:pPr>
              <a:r>
                <a:rPr lang="en-US" sz="3510">
                  <a:solidFill>
                    <a:srgbClr val="263036"/>
                  </a:solidFill>
                  <a:latin typeface="Open Sauce 1 Heavy"/>
                </a:rPr>
                <a:t>TORTS</a:t>
              </a:r>
            </a:p>
          </p:txBody>
        </p:sp>
      </p:grpSp>
      <p:grpSp>
        <p:nvGrpSpPr>
          <p:cNvPr id="26" name="Group 26"/>
          <p:cNvGrpSpPr/>
          <p:nvPr/>
        </p:nvGrpSpPr>
        <p:grpSpPr>
          <a:xfrm>
            <a:off x="9330029" y="5565993"/>
            <a:ext cx="7244354" cy="1379162"/>
            <a:chOff x="0" y="0"/>
            <a:chExt cx="9659138" cy="1838882"/>
          </a:xfrm>
        </p:grpSpPr>
        <p:grpSp>
          <p:nvGrpSpPr>
            <p:cNvPr id="27" name="Group 27"/>
            <p:cNvGrpSpPr/>
            <p:nvPr/>
          </p:nvGrpSpPr>
          <p:grpSpPr>
            <a:xfrm>
              <a:off x="0" y="0"/>
              <a:ext cx="9659138" cy="1838882"/>
              <a:chOff x="0" y="0"/>
              <a:chExt cx="8487045" cy="1615742"/>
            </a:xfrm>
          </p:grpSpPr>
          <p:sp>
            <p:nvSpPr>
              <p:cNvPr id="28" name="Freeform 28"/>
              <p:cNvSpPr/>
              <p:nvPr/>
            </p:nvSpPr>
            <p:spPr>
              <a:xfrm>
                <a:off x="0" y="0"/>
                <a:ext cx="8487046" cy="1615742"/>
              </a:xfrm>
              <a:custGeom>
                <a:avLst/>
                <a:gdLst/>
                <a:ahLst/>
                <a:cxnLst/>
                <a:rect l="l" t="t" r="r" b="b"/>
                <a:pathLst>
                  <a:path w="8487046" h="1615742">
                    <a:moveTo>
                      <a:pt x="8362585" y="1615742"/>
                    </a:moveTo>
                    <a:lnTo>
                      <a:pt x="124460" y="1615742"/>
                    </a:lnTo>
                    <a:cubicBezTo>
                      <a:pt x="55880" y="1615742"/>
                      <a:pt x="0" y="1559862"/>
                      <a:pt x="0" y="1491282"/>
                    </a:cubicBezTo>
                    <a:lnTo>
                      <a:pt x="0" y="124460"/>
                    </a:lnTo>
                    <a:cubicBezTo>
                      <a:pt x="0" y="55880"/>
                      <a:pt x="55880" y="0"/>
                      <a:pt x="124460" y="0"/>
                    </a:cubicBezTo>
                    <a:lnTo>
                      <a:pt x="8362586" y="0"/>
                    </a:lnTo>
                    <a:cubicBezTo>
                      <a:pt x="8431165" y="0"/>
                      <a:pt x="8487046" y="55880"/>
                      <a:pt x="8487046" y="124460"/>
                    </a:cubicBezTo>
                    <a:lnTo>
                      <a:pt x="8487046" y="1491282"/>
                    </a:lnTo>
                    <a:cubicBezTo>
                      <a:pt x="8487046" y="1559862"/>
                      <a:pt x="8431165" y="1615742"/>
                      <a:pt x="8362586" y="1615742"/>
                    </a:cubicBezTo>
                    <a:close/>
                  </a:path>
                </a:pathLst>
              </a:custGeom>
              <a:solidFill>
                <a:srgbClr val="D6E1D1"/>
              </a:solidFill>
            </p:spPr>
          </p:sp>
        </p:grpSp>
        <p:sp>
          <p:nvSpPr>
            <p:cNvPr id="29" name="TextBox 29"/>
            <p:cNvSpPr txBox="1"/>
            <p:nvPr/>
          </p:nvSpPr>
          <p:spPr>
            <a:xfrm>
              <a:off x="235577" y="572472"/>
              <a:ext cx="9014317" cy="702579"/>
            </a:xfrm>
            <a:prstGeom prst="rect">
              <a:avLst/>
            </a:prstGeom>
          </p:spPr>
          <p:txBody>
            <a:bodyPr lIns="0" tIns="0" rIns="0" bIns="0" rtlCol="0" anchor="t">
              <a:spAutoFit/>
            </a:bodyPr>
            <a:lstStyle/>
            <a:p>
              <a:pPr marL="0" lvl="0" indent="0" algn="ctr">
                <a:lnSpc>
                  <a:spcPts val="4212"/>
                </a:lnSpc>
              </a:pPr>
              <a:r>
                <a:rPr lang="en-US" sz="3510">
                  <a:solidFill>
                    <a:srgbClr val="263036"/>
                  </a:solidFill>
                  <a:latin typeface="Open Sauce 1 Heavy"/>
                </a:rPr>
                <a:t>ENDANGERED SPECIES ACT</a:t>
              </a: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Freeform 2"/>
          <p:cNvSpPr/>
          <p:nvPr/>
        </p:nvSpPr>
        <p:spPr>
          <a:xfrm>
            <a:off x="10219545" y="0"/>
            <a:ext cx="8068455" cy="10442886"/>
          </a:xfrm>
          <a:custGeom>
            <a:avLst/>
            <a:gdLst/>
            <a:ahLst/>
            <a:cxnLst/>
            <a:rect l="l" t="t" r="r" b="b"/>
            <a:pathLst>
              <a:path w="8068455" h="10442886">
                <a:moveTo>
                  <a:pt x="0" y="0"/>
                </a:moveTo>
                <a:lnTo>
                  <a:pt x="8068455" y="0"/>
                </a:lnTo>
                <a:lnTo>
                  <a:pt x="8068455" y="10442886"/>
                </a:lnTo>
                <a:lnTo>
                  <a:pt x="0" y="10442886"/>
                </a:lnTo>
                <a:lnTo>
                  <a:pt x="0" y="0"/>
                </a:lnTo>
                <a:close/>
              </a:path>
            </a:pathLst>
          </a:custGeom>
          <a:blipFill>
            <a:blip r:embed="rId2">
              <a:alphaModFix amt="91000"/>
            </a:blip>
            <a:stretch>
              <a:fillRect/>
            </a:stretch>
          </a:blipFill>
        </p:spPr>
      </p:sp>
      <p:sp>
        <p:nvSpPr>
          <p:cNvPr id="3" name="TextBox 3"/>
          <p:cNvSpPr txBox="1"/>
          <p:nvPr/>
        </p:nvSpPr>
        <p:spPr>
          <a:xfrm>
            <a:off x="1028700" y="3636645"/>
            <a:ext cx="8115300" cy="5975995"/>
          </a:xfrm>
          <a:prstGeom prst="rect">
            <a:avLst/>
          </a:prstGeom>
        </p:spPr>
        <p:txBody>
          <a:bodyPr lIns="0" tIns="0" rIns="0" bIns="0" rtlCol="0" anchor="t">
            <a:spAutoFit/>
          </a:bodyPr>
          <a:lstStyle/>
          <a:p>
            <a:pPr marL="539751" lvl="1" indent="-269876">
              <a:lnSpc>
                <a:spcPts val="3500"/>
              </a:lnSpc>
              <a:buFont typeface="Arial"/>
              <a:buChar char="•"/>
            </a:pPr>
            <a:r>
              <a:rPr lang="en-US" sz="2500" dirty="0">
                <a:solidFill>
                  <a:srgbClr val="FFFFFF"/>
                </a:solidFill>
                <a:latin typeface="Open Sauce SemiBold"/>
              </a:rPr>
              <a:t>The Commonwealth of Massachusetts challenged the U.S. EPA for denying a petition to regulate greenhouse gas emissions (GHGs) from new motor vehicles</a:t>
            </a:r>
          </a:p>
          <a:p>
            <a:pPr>
              <a:lnSpc>
                <a:spcPts val="3500"/>
              </a:lnSpc>
            </a:pPr>
            <a:endParaRPr lang="en-US" sz="2500" dirty="0">
              <a:solidFill>
                <a:srgbClr val="FFFFFF"/>
              </a:solidFill>
              <a:latin typeface="Open Sauce SemiBold"/>
            </a:endParaRPr>
          </a:p>
          <a:p>
            <a:pPr marL="539751" lvl="1" indent="-269876">
              <a:lnSpc>
                <a:spcPts val="3500"/>
              </a:lnSpc>
              <a:buFont typeface="Arial"/>
              <a:buChar char="•"/>
            </a:pPr>
            <a:r>
              <a:rPr lang="en-US" sz="2500" dirty="0">
                <a:solidFill>
                  <a:srgbClr val="62C7CE"/>
                </a:solidFill>
                <a:latin typeface="Open Sauce SemiBold"/>
              </a:rPr>
              <a:t>Aspects of climate science were</a:t>
            </a:r>
            <a:r>
              <a:rPr lang="en-US" sz="2500" dirty="0">
                <a:solidFill>
                  <a:srgbClr val="FFFFFF"/>
                </a:solidFill>
                <a:latin typeface="Open Sauce SemiBold"/>
              </a:rPr>
              <a:t> </a:t>
            </a:r>
            <a:r>
              <a:rPr lang="en-US" sz="2500" dirty="0">
                <a:solidFill>
                  <a:srgbClr val="62C7CE"/>
                </a:solidFill>
                <a:latin typeface="Open Sauce SemiBold"/>
              </a:rPr>
              <a:t>critical</a:t>
            </a:r>
            <a:r>
              <a:rPr lang="en-US" sz="2500" dirty="0">
                <a:solidFill>
                  <a:srgbClr val="FFFFFF"/>
                </a:solidFill>
                <a:latin typeface="Open Sauce SemiBold"/>
              </a:rPr>
              <a:t> in the U.S. Supreme Court's</a:t>
            </a:r>
            <a:r>
              <a:rPr lang="en-US" sz="2500" dirty="0">
                <a:solidFill>
                  <a:srgbClr val="62C7CE"/>
                </a:solidFill>
                <a:latin typeface="Open Sauce SemiBold"/>
              </a:rPr>
              <a:t> </a:t>
            </a:r>
            <a:r>
              <a:rPr lang="en-US" sz="2500" dirty="0">
                <a:solidFill>
                  <a:srgbClr val="FFFFFF"/>
                </a:solidFill>
                <a:latin typeface="Open Sauce SemiBold"/>
              </a:rPr>
              <a:t>determination that the Commonwealth had standing, including:</a:t>
            </a:r>
          </a:p>
          <a:p>
            <a:pPr>
              <a:lnSpc>
                <a:spcPts val="2099"/>
              </a:lnSpc>
            </a:pPr>
            <a:endParaRPr lang="en-US" sz="2500" dirty="0">
              <a:solidFill>
                <a:srgbClr val="FFFFFF"/>
              </a:solidFill>
              <a:latin typeface="Open Sauce SemiBold"/>
            </a:endParaRPr>
          </a:p>
          <a:p>
            <a:pPr marL="1079502" lvl="2" indent="-359834">
              <a:lnSpc>
                <a:spcPts val="3500"/>
              </a:lnSpc>
              <a:buClr>
                <a:schemeClr val="bg1"/>
              </a:buClr>
              <a:buFont typeface="Arial"/>
              <a:buChar char="⚬"/>
            </a:pPr>
            <a:r>
              <a:rPr lang="en-US" sz="2500" dirty="0">
                <a:solidFill>
                  <a:srgbClr val="62C7CE"/>
                </a:solidFill>
                <a:latin typeface="Open Sauce SemiBold"/>
              </a:rPr>
              <a:t>Climate scientists' </a:t>
            </a:r>
            <a:r>
              <a:rPr lang="en-US" sz="2500" dirty="0">
                <a:solidFill>
                  <a:srgbClr val="FFFFFF"/>
                </a:solidFill>
                <a:latin typeface="Open Sauce SemiBold"/>
              </a:rPr>
              <a:t>declarations </a:t>
            </a:r>
          </a:p>
          <a:p>
            <a:pPr>
              <a:lnSpc>
                <a:spcPts val="1399"/>
              </a:lnSpc>
            </a:pPr>
            <a:endParaRPr lang="en-US" sz="2500" dirty="0">
              <a:solidFill>
                <a:srgbClr val="FFFFFF"/>
              </a:solidFill>
              <a:latin typeface="Open Sauce SemiBold"/>
            </a:endParaRPr>
          </a:p>
          <a:p>
            <a:pPr marL="1079502" lvl="2" indent="-359834">
              <a:lnSpc>
                <a:spcPts val="3500"/>
              </a:lnSpc>
              <a:buFont typeface="Arial"/>
              <a:buChar char="⚬"/>
            </a:pPr>
            <a:r>
              <a:rPr lang="en-US" sz="2500" dirty="0">
                <a:solidFill>
                  <a:srgbClr val="FFFFFF"/>
                </a:solidFill>
                <a:latin typeface="Open Sauce SemiBold"/>
              </a:rPr>
              <a:t>Intergovernmental Panel on Climate Change (</a:t>
            </a:r>
            <a:r>
              <a:rPr lang="en-US" sz="2500" dirty="0">
                <a:solidFill>
                  <a:srgbClr val="62C7CE"/>
                </a:solidFill>
                <a:latin typeface="Open Sauce SemiBold"/>
              </a:rPr>
              <a:t>IPCC</a:t>
            </a:r>
            <a:r>
              <a:rPr lang="en-US" sz="2500" dirty="0">
                <a:solidFill>
                  <a:srgbClr val="FFFFFF"/>
                </a:solidFill>
                <a:latin typeface="Open Sauce SemiBold"/>
              </a:rPr>
              <a:t>) reports</a:t>
            </a:r>
          </a:p>
          <a:p>
            <a:pPr>
              <a:lnSpc>
                <a:spcPts val="1399"/>
              </a:lnSpc>
            </a:pPr>
            <a:endParaRPr lang="en-US" sz="2500" dirty="0">
              <a:solidFill>
                <a:srgbClr val="FFFFFF"/>
              </a:solidFill>
              <a:latin typeface="Open Sauce SemiBold"/>
            </a:endParaRPr>
          </a:p>
          <a:p>
            <a:pPr marL="1079502" lvl="2" indent="-359834">
              <a:lnSpc>
                <a:spcPts val="3500"/>
              </a:lnSpc>
              <a:buFont typeface="Arial"/>
              <a:buChar char="⚬"/>
            </a:pPr>
            <a:r>
              <a:rPr lang="en-US" sz="2500" dirty="0">
                <a:solidFill>
                  <a:srgbClr val="FFFFFF"/>
                </a:solidFill>
                <a:latin typeface="Open Sauce SemiBold"/>
              </a:rPr>
              <a:t>GHG </a:t>
            </a:r>
            <a:r>
              <a:rPr lang="en-US" sz="2500" dirty="0">
                <a:solidFill>
                  <a:srgbClr val="62C7CE"/>
                </a:solidFill>
                <a:latin typeface="Open Sauce SemiBold"/>
              </a:rPr>
              <a:t>emissions accounting</a:t>
            </a:r>
          </a:p>
        </p:txBody>
      </p:sp>
      <p:sp>
        <p:nvSpPr>
          <p:cNvPr id="4" name="TextBox 4"/>
          <p:cNvSpPr txBox="1"/>
          <p:nvPr/>
        </p:nvSpPr>
        <p:spPr>
          <a:xfrm>
            <a:off x="1028700" y="2594927"/>
            <a:ext cx="6377096" cy="580390"/>
          </a:xfrm>
          <a:prstGeom prst="rect">
            <a:avLst/>
          </a:prstGeom>
        </p:spPr>
        <p:txBody>
          <a:bodyPr lIns="0" tIns="0" rIns="0" bIns="0" rtlCol="0" anchor="t">
            <a:spAutoFit/>
          </a:bodyPr>
          <a:lstStyle/>
          <a:p>
            <a:pPr marL="0" lvl="0" indent="0">
              <a:lnSpc>
                <a:spcPts val="4759"/>
              </a:lnSpc>
            </a:pPr>
            <a:r>
              <a:rPr lang="en-US" sz="3399" u="sng" dirty="0">
                <a:solidFill>
                  <a:srgbClr val="62C7CE"/>
                </a:solidFill>
                <a:latin typeface="Open Sauce SemiBold Bold Italics"/>
                <a:hlinkClick r:id="rId3" tooltip="http://climatecasechart.com/case/massachusetts-v-epa/">
                  <a:extLst>
                    <a:ext uri="{A12FA001-AC4F-418D-AE19-62706E023703}">
                      <ahyp:hlinkClr xmlns:ahyp="http://schemas.microsoft.com/office/drawing/2018/hyperlinkcolor" val="tx"/>
                    </a:ext>
                  </a:extLst>
                </a:hlinkClick>
              </a:rPr>
              <a:t>Massachusetts v. EPA</a:t>
            </a:r>
            <a:r>
              <a:rPr lang="en-US" sz="3399" dirty="0">
                <a:solidFill>
                  <a:srgbClr val="62C7CE"/>
                </a:solidFill>
                <a:latin typeface="Open Sauce SemiBold"/>
              </a:rPr>
              <a:t> </a:t>
            </a:r>
            <a:r>
              <a:rPr lang="en-US" sz="3399" dirty="0">
                <a:solidFill>
                  <a:srgbClr val="62C7CE"/>
                </a:solidFill>
                <a:latin typeface="Open Sauce SemiBold Bold"/>
              </a:rPr>
              <a:t>(2007)</a:t>
            </a:r>
          </a:p>
        </p:txBody>
      </p:sp>
      <p:sp>
        <p:nvSpPr>
          <p:cNvPr id="5" name="TextBox 5"/>
          <p:cNvSpPr txBox="1"/>
          <p:nvPr/>
        </p:nvSpPr>
        <p:spPr>
          <a:xfrm>
            <a:off x="1028700" y="1028700"/>
            <a:ext cx="6696586" cy="1123950"/>
          </a:xfrm>
          <a:prstGeom prst="rect">
            <a:avLst/>
          </a:prstGeom>
        </p:spPr>
        <p:txBody>
          <a:bodyPr lIns="0" tIns="0" rIns="0" bIns="0" rtlCol="0" anchor="t">
            <a:spAutoFit/>
          </a:bodyPr>
          <a:lstStyle/>
          <a:p>
            <a:pPr marL="0" lvl="0" indent="0">
              <a:lnSpc>
                <a:spcPts val="8879"/>
              </a:lnSpc>
            </a:pPr>
            <a:r>
              <a:rPr lang="en-US" sz="7399">
                <a:solidFill>
                  <a:srgbClr val="B2D235"/>
                </a:solidFill>
                <a:latin typeface="Open Sauce SemiBold Bold"/>
              </a:rPr>
              <a:t>STANDING</a:t>
            </a:r>
          </a:p>
        </p:txBody>
      </p:sp>
      <p:grpSp>
        <p:nvGrpSpPr>
          <p:cNvPr id="6" name="Group 6"/>
          <p:cNvGrpSpPr/>
          <p:nvPr/>
        </p:nvGrpSpPr>
        <p:grpSpPr>
          <a:xfrm>
            <a:off x="145361" y="176386"/>
            <a:ext cx="13475488" cy="493784"/>
            <a:chOff x="0" y="-48452"/>
            <a:chExt cx="17967316" cy="658378"/>
          </a:xfrm>
        </p:grpSpPr>
        <p:sp>
          <p:nvSpPr>
            <p:cNvPr id="7" name="TextBox 7"/>
            <p:cNvSpPr txBox="1"/>
            <p:nvPr/>
          </p:nvSpPr>
          <p:spPr>
            <a:xfrm>
              <a:off x="795561" y="153784"/>
              <a:ext cx="17171755" cy="456142"/>
            </a:xfrm>
            <a:prstGeom prst="rect">
              <a:avLst/>
            </a:prstGeom>
          </p:spPr>
          <p:txBody>
            <a:bodyPr lIns="0" tIns="0" rIns="0" bIns="0" rtlCol="0" anchor="t">
              <a:spAutoFit/>
            </a:bodyPr>
            <a:lstStyle/>
            <a:p>
              <a:pPr algn="l">
                <a:lnSpc>
                  <a:spcPts val="2499"/>
                </a:lnSpc>
              </a:pPr>
              <a:r>
                <a:rPr lang="en-US" sz="2499" dirty="0">
                  <a:solidFill>
                    <a:srgbClr val="D6E1D1">
                      <a:alpha val="33725"/>
                    </a:srgbClr>
                  </a:solidFill>
                  <a:latin typeface="Open Sauce 1 Semi-Bold"/>
                </a:rPr>
                <a:t>ROLE OF CLIMATE SCIENCE IN CLIMATE LITIGATION</a:t>
              </a:r>
            </a:p>
          </p:txBody>
        </p:sp>
        <p:grpSp>
          <p:nvGrpSpPr>
            <p:cNvPr id="8" name="Group 8"/>
            <p:cNvGrpSpPr/>
            <p:nvPr/>
          </p:nvGrpSpPr>
          <p:grpSpPr>
            <a:xfrm>
              <a:off x="68613" y="0"/>
              <a:ext cx="589723" cy="597362"/>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6E1D1">
                  <a:alpha val="44706"/>
                </a:srgbClr>
              </a:solidFill>
            </p:spPr>
          </p:sp>
        </p:grpSp>
        <p:sp>
          <p:nvSpPr>
            <p:cNvPr id="10" name="TextBox 10"/>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263036">
                      <a:alpha val="29804"/>
                    </a:srgbClr>
                  </a:solidFill>
                  <a:latin typeface="Open Sauce 1 Heavy"/>
                </a:rPr>
                <a:t>3</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E624A"/>
        </a:solidFill>
        <a:effectLst/>
      </p:bgPr>
    </p:bg>
    <p:spTree>
      <p:nvGrpSpPr>
        <p:cNvPr id="1" name=""/>
        <p:cNvGrpSpPr/>
        <p:nvPr/>
      </p:nvGrpSpPr>
      <p:grpSpPr>
        <a:xfrm>
          <a:off x="0" y="0"/>
          <a:ext cx="0" cy="0"/>
          <a:chOff x="0" y="0"/>
          <a:chExt cx="0" cy="0"/>
        </a:xfrm>
      </p:grpSpPr>
      <p:grpSp>
        <p:nvGrpSpPr>
          <p:cNvPr id="2" name="Group 2"/>
          <p:cNvGrpSpPr/>
          <p:nvPr/>
        </p:nvGrpSpPr>
        <p:grpSpPr>
          <a:xfrm>
            <a:off x="0" y="-1"/>
            <a:ext cx="18288000" cy="10287001"/>
            <a:chOff x="0" y="0"/>
            <a:chExt cx="27246022" cy="15498014"/>
          </a:xfrm>
        </p:grpSpPr>
        <p:pic>
          <p:nvPicPr>
            <p:cNvPr id="3" name="Picture 3"/>
            <p:cNvPicPr>
              <a:picLocks noChangeAspect="1"/>
            </p:cNvPicPr>
            <p:nvPr/>
          </p:nvPicPr>
          <p:blipFill>
            <a:blip r:embed="rId2"/>
            <a:srcRect t="7312" b="7312"/>
            <a:stretch>
              <a:fillRect/>
            </a:stretch>
          </p:blipFill>
          <p:spPr>
            <a:xfrm>
              <a:off x="0" y="0"/>
              <a:ext cx="27246022" cy="15498014"/>
            </a:xfrm>
            <a:prstGeom prst="rect">
              <a:avLst/>
            </a:prstGeom>
          </p:spPr>
        </p:pic>
      </p:grpSp>
      <p:grpSp>
        <p:nvGrpSpPr>
          <p:cNvPr id="4" name="Group 4"/>
          <p:cNvGrpSpPr/>
          <p:nvPr/>
        </p:nvGrpSpPr>
        <p:grpSpPr>
          <a:xfrm>
            <a:off x="0" y="-1"/>
            <a:ext cx="18288000" cy="10287001"/>
            <a:chOff x="0" y="0"/>
            <a:chExt cx="4868878" cy="2744918"/>
          </a:xfrm>
        </p:grpSpPr>
        <p:sp>
          <p:nvSpPr>
            <p:cNvPr id="5" name="Freeform 5"/>
            <p:cNvSpPr/>
            <p:nvPr/>
          </p:nvSpPr>
          <p:spPr>
            <a:xfrm>
              <a:off x="0" y="0"/>
              <a:ext cx="4868878" cy="2744918"/>
            </a:xfrm>
            <a:custGeom>
              <a:avLst/>
              <a:gdLst/>
              <a:ahLst/>
              <a:cxnLst/>
              <a:rect l="l" t="t" r="r" b="b"/>
              <a:pathLst>
                <a:path w="4868878" h="2744918">
                  <a:moveTo>
                    <a:pt x="0" y="0"/>
                  </a:moveTo>
                  <a:lnTo>
                    <a:pt x="4868878" y="0"/>
                  </a:lnTo>
                  <a:lnTo>
                    <a:pt x="4868878" y="2744918"/>
                  </a:lnTo>
                  <a:lnTo>
                    <a:pt x="0" y="2744918"/>
                  </a:lnTo>
                  <a:close/>
                </a:path>
              </a:pathLst>
            </a:custGeom>
            <a:solidFill>
              <a:srgbClr val="263036">
                <a:alpha val="69804"/>
              </a:srgbClr>
            </a:solidFill>
          </p:spPr>
        </p:sp>
        <p:sp>
          <p:nvSpPr>
            <p:cNvPr id="6" name="TextBox 6"/>
            <p:cNvSpPr txBox="1"/>
            <p:nvPr/>
          </p:nvSpPr>
          <p:spPr>
            <a:xfrm>
              <a:off x="0" y="-38100"/>
              <a:ext cx="4868878" cy="2783018"/>
            </a:xfrm>
            <a:prstGeom prst="rect">
              <a:avLst/>
            </a:prstGeom>
          </p:spPr>
          <p:txBody>
            <a:bodyPr lIns="50800" tIns="50800" rIns="50800" bIns="50800" rtlCol="0" anchor="ctr"/>
            <a:lstStyle/>
            <a:p>
              <a:pPr algn="ctr">
                <a:lnSpc>
                  <a:spcPts val="2239"/>
                </a:lnSpc>
              </a:pPr>
              <a:endParaRPr/>
            </a:p>
          </p:txBody>
        </p:sp>
      </p:grpSp>
      <p:grpSp>
        <p:nvGrpSpPr>
          <p:cNvPr id="7" name="Group 7"/>
          <p:cNvGrpSpPr/>
          <p:nvPr/>
        </p:nvGrpSpPr>
        <p:grpSpPr>
          <a:xfrm>
            <a:off x="1028700" y="1028700"/>
            <a:ext cx="1239263" cy="1239263"/>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ADB43"/>
            </a:solidFill>
          </p:spPr>
        </p:sp>
      </p:grpSp>
      <p:sp>
        <p:nvSpPr>
          <p:cNvPr id="9" name="TextBox 9"/>
          <p:cNvSpPr txBox="1"/>
          <p:nvPr/>
        </p:nvSpPr>
        <p:spPr>
          <a:xfrm>
            <a:off x="1028700" y="8115300"/>
            <a:ext cx="14440023" cy="1143000"/>
          </a:xfrm>
          <a:prstGeom prst="rect">
            <a:avLst/>
          </a:prstGeom>
        </p:spPr>
        <p:txBody>
          <a:bodyPr lIns="0" tIns="0" rIns="0" bIns="0" rtlCol="0" anchor="t">
            <a:spAutoFit/>
          </a:bodyPr>
          <a:lstStyle/>
          <a:p>
            <a:pPr algn="l">
              <a:lnSpc>
                <a:spcPts val="9000"/>
              </a:lnSpc>
            </a:pPr>
            <a:r>
              <a:rPr lang="en-US" sz="7500">
                <a:solidFill>
                  <a:srgbClr val="B2D235"/>
                </a:solidFill>
                <a:latin typeface="Open Sauce 1 Heavy"/>
              </a:rPr>
              <a:t>SCOPE AND TRENDS</a:t>
            </a:r>
          </a:p>
        </p:txBody>
      </p:sp>
      <p:sp>
        <p:nvSpPr>
          <p:cNvPr id="10" name="TextBox 10"/>
          <p:cNvSpPr txBox="1"/>
          <p:nvPr/>
        </p:nvSpPr>
        <p:spPr>
          <a:xfrm>
            <a:off x="1028700" y="936687"/>
            <a:ext cx="1239263" cy="1194689"/>
          </a:xfrm>
          <a:prstGeom prst="rect">
            <a:avLst/>
          </a:prstGeom>
        </p:spPr>
        <p:txBody>
          <a:bodyPr lIns="0" tIns="0" rIns="0" bIns="0" rtlCol="0" anchor="t">
            <a:spAutoFit/>
          </a:bodyPr>
          <a:lstStyle/>
          <a:p>
            <a:pPr marL="0" lvl="1" indent="0" algn="ctr">
              <a:lnSpc>
                <a:spcPts val="10047"/>
              </a:lnSpc>
              <a:spcBef>
                <a:spcPct val="0"/>
              </a:spcBef>
            </a:pPr>
            <a:r>
              <a:rPr lang="en-US" sz="6399">
                <a:solidFill>
                  <a:srgbClr val="263036"/>
                </a:solidFill>
                <a:latin typeface="Open Sauce 1 Heavy"/>
              </a:rPr>
              <a:t>1</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Freeform 2"/>
          <p:cNvSpPr/>
          <p:nvPr/>
        </p:nvSpPr>
        <p:spPr>
          <a:xfrm>
            <a:off x="0" y="-1"/>
            <a:ext cx="18288000" cy="1028700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21999"/>
            </a:blip>
            <a:stretch>
              <a:fillRect t="-13010" r="-6397" b="-13010"/>
            </a:stretch>
          </a:blipFill>
        </p:spPr>
      </p:sp>
      <p:grpSp>
        <p:nvGrpSpPr>
          <p:cNvPr id="3" name="Group 3"/>
          <p:cNvGrpSpPr/>
          <p:nvPr/>
        </p:nvGrpSpPr>
        <p:grpSpPr>
          <a:xfrm>
            <a:off x="145361" y="176386"/>
            <a:ext cx="13475488" cy="487811"/>
            <a:chOff x="0" y="-48452"/>
            <a:chExt cx="17967316" cy="650414"/>
          </a:xfrm>
        </p:grpSpPr>
        <p:sp>
          <p:nvSpPr>
            <p:cNvPr id="4" name="TextBox 4"/>
            <p:cNvSpPr txBox="1"/>
            <p:nvPr/>
          </p:nvSpPr>
          <p:spPr>
            <a:xfrm>
              <a:off x="795561" y="145820"/>
              <a:ext cx="17171755" cy="456142"/>
            </a:xfrm>
            <a:prstGeom prst="rect">
              <a:avLst/>
            </a:prstGeom>
          </p:spPr>
          <p:txBody>
            <a:bodyPr lIns="0" tIns="0" rIns="0" bIns="0" rtlCol="0" anchor="t">
              <a:spAutoFit/>
            </a:bodyPr>
            <a:lstStyle/>
            <a:p>
              <a:pPr algn="l">
                <a:lnSpc>
                  <a:spcPts val="2499"/>
                </a:lnSpc>
              </a:pPr>
              <a:r>
                <a:rPr lang="en-US" sz="2499" dirty="0">
                  <a:solidFill>
                    <a:srgbClr val="D6E1D1">
                      <a:alpha val="33725"/>
                    </a:srgbClr>
                  </a:solidFill>
                  <a:latin typeface="Open Sauce 1 Semi-Bold"/>
                </a:rPr>
                <a:t>ROLE OF CLIMATE SCIENCE IN CLIMATE LITIGATION</a:t>
              </a:r>
            </a:p>
          </p:txBody>
        </p:sp>
        <p:grpSp>
          <p:nvGrpSpPr>
            <p:cNvPr id="5" name="Group 5"/>
            <p:cNvGrpSpPr/>
            <p:nvPr/>
          </p:nvGrpSpPr>
          <p:grpSpPr>
            <a:xfrm>
              <a:off x="68613" y="0"/>
              <a:ext cx="589723" cy="597362"/>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6E1D1">
                  <a:alpha val="44706"/>
                </a:srgbClr>
              </a:solidFill>
            </p:spPr>
          </p:sp>
        </p:grpSp>
        <p:sp>
          <p:nvSpPr>
            <p:cNvPr id="7" name="TextBox 7"/>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263036">
                      <a:alpha val="29804"/>
                    </a:srgbClr>
                  </a:solidFill>
                  <a:latin typeface="Open Sauce 1 Heavy"/>
                </a:rPr>
                <a:t>3</a:t>
              </a:r>
            </a:p>
          </p:txBody>
        </p:sp>
      </p:grpSp>
      <p:sp>
        <p:nvSpPr>
          <p:cNvPr id="8" name="TextBox 8"/>
          <p:cNvSpPr txBox="1"/>
          <p:nvPr/>
        </p:nvSpPr>
        <p:spPr>
          <a:xfrm>
            <a:off x="1131101" y="3817892"/>
            <a:ext cx="8982506" cy="5243211"/>
          </a:xfrm>
          <a:prstGeom prst="rect">
            <a:avLst/>
          </a:prstGeom>
        </p:spPr>
        <p:txBody>
          <a:bodyPr lIns="0" tIns="0" rIns="0" bIns="0" rtlCol="0" anchor="t">
            <a:spAutoFit/>
          </a:bodyPr>
          <a:lstStyle/>
          <a:p>
            <a:pPr marL="518158" lvl="1" indent="-259079">
              <a:lnSpc>
                <a:spcPts val="3119"/>
              </a:lnSpc>
              <a:buFont typeface="Arial"/>
              <a:buChar char="•"/>
            </a:pPr>
            <a:r>
              <a:rPr lang="en-US" sz="2399">
                <a:solidFill>
                  <a:srgbClr val="FFFFFF"/>
                </a:solidFill>
                <a:latin typeface="Open Sauce SemiBold"/>
              </a:rPr>
              <a:t>D.C. Circuit upheld EPA's "</a:t>
            </a:r>
            <a:r>
              <a:rPr lang="en-US" sz="2399">
                <a:solidFill>
                  <a:srgbClr val="62C7CE"/>
                </a:solidFill>
                <a:latin typeface="Open Sauce SemiBold Bold"/>
              </a:rPr>
              <a:t>endangerment</a:t>
            </a:r>
            <a:r>
              <a:rPr lang="en-US" sz="2399">
                <a:solidFill>
                  <a:srgbClr val="FFFFFF"/>
                </a:solidFill>
                <a:latin typeface="Open Sauce SemiBold"/>
              </a:rPr>
              <a:t>" and "</a:t>
            </a:r>
            <a:r>
              <a:rPr lang="en-US" sz="2399">
                <a:solidFill>
                  <a:srgbClr val="62C7CE"/>
                </a:solidFill>
                <a:latin typeface="Open Sauce SemiBold Bold"/>
              </a:rPr>
              <a:t>cause or contribute</a:t>
            </a:r>
            <a:r>
              <a:rPr lang="en-US" sz="2399">
                <a:solidFill>
                  <a:srgbClr val="FFFFFF"/>
                </a:solidFill>
                <a:latin typeface="Open Sauce SemiBold"/>
              </a:rPr>
              <a:t>" findings</a:t>
            </a:r>
          </a:p>
          <a:p>
            <a:pPr>
              <a:lnSpc>
                <a:spcPts val="3509"/>
              </a:lnSpc>
            </a:pPr>
            <a:endParaRPr lang="en-US" sz="2399">
              <a:solidFill>
                <a:srgbClr val="FFFFFF"/>
              </a:solidFill>
              <a:latin typeface="Open Sauce SemiBold"/>
            </a:endParaRPr>
          </a:p>
          <a:p>
            <a:pPr marL="518158" lvl="1" indent="-259079">
              <a:lnSpc>
                <a:spcPts val="3119"/>
              </a:lnSpc>
              <a:buFont typeface="Arial"/>
              <a:buChar char="•"/>
            </a:pPr>
            <a:r>
              <a:rPr lang="en-US" sz="2399">
                <a:solidFill>
                  <a:srgbClr val="FFFFFF"/>
                </a:solidFill>
                <a:latin typeface="Open Sauce SemiBold"/>
              </a:rPr>
              <a:t>EPA's findings relied on</a:t>
            </a:r>
            <a:r>
              <a:rPr lang="en-US" sz="2399">
                <a:solidFill>
                  <a:srgbClr val="FFFFFF"/>
                </a:solidFill>
                <a:latin typeface="Open Sauce SemiBold Bold"/>
              </a:rPr>
              <a:t> </a:t>
            </a:r>
            <a:r>
              <a:rPr lang="en-US" sz="2399">
                <a:solidFill>
                  <a:srgbClr val="62C7CE"/>
                </a:solidFill>
                <a:latin typeface="Open Sauce SemiBold Bold"/>
              </a:rPr>
              <a:t>peer-reviewed assessments</a:t>
            </a:r>
            <a:r>
              <a:rPr lang="en-US" sz="2399">
                <a:solidFill>
                  <a:srgbClr val="FFFFFF"/>
                </a:solidFill>
                <a:latin typeface="Open Sauce SemiBold Bold"/>
              </a:rPr>
              <a:t> </a:t>
            </a:r>
            <a:r>
              <a:rPr lang="en-US" sz="2399">
                <a:solidFill>
                  <a:srgbClr val="FFFFFF"/>
                </a:solidFill>
                <a:latin typeface="Open Sauce SemiBold"/>
              </a:rPr>
              <a:t>to demonstrate a link between motor vehicle emissions and climate impacts, including those issued by:</a:t>
            </a:r>
          </a:p>
          <a:p>
            <a:pPr>
              <a:lnSpc>
                <a:spcPts val="1689"/>
              </a:lnSpc>
            </a:pPr>
            <a:endParaRPr lang="en-US" sz="2399">
              <a:solidFill>
                <a:srgbClr val="FFFFFF"/>
              </a:solidFill>
              <a:latin typeface="Open Sauce SemiBold"/>
            </a:endParaRPr>
          </a:p>
          <a:p>
            <a:pPr marL="1036317" lvl="2" indent="-345439">
              <a:lnSpc>
                <a:spcPts val="3119"/>
              </a:lnSpc>
              <a:buFont typeface="Arial"/>
              <a:buChar char="⚬"/>
            </a:pPr>
            <a:r>
              <a:rPr lang="en-US" sz="2399">
                <a:solidFill>
                  <a:srgbClr val="FFFFFF"/>
                </a:solidFill>
                <a:latin typeface="Open Sauce SemiBold"/>
              </a:rPr>
              <a:t>Intergovernmental Panel on Climate Change (IPCC)</a:t>
            </a:r>
          </a:p>
          <a:p>
            <a:pPr>
              <a:lnSpc>
                <a:spcPts val="910"/>
              </a:lnSpc>
            </a:pPr>
            <a:endParaRPr lang="en-US" sz="2399">
              <a:solidFill>
                <a:srgbClr val="FFFFFF"/>
              </a:solidFill>
              <a:latin typeface="Open Sauce SemiBold"/>
            </a:endParaRPr>
          </a:p>
          <a:p>
            <a:pPr marL="1036317" lvl="2" indent="-345439">
              <a:lnSpc>
                <a:spcPts val="3119"/>
              </a:lnSpc>
              <a:buFont typeface="Arial"/>
              <a:buChar char="⚬"/>
            </a:pPr>
            <a:r>
              <a:rPr lang="en-US" sz="2399">
                <a:solidFill>
                  <a:srgbClr val="FFFFFF"/>
                </a:solidFill>
                <a:latin typeface="Open Sauce SemiBold"/>
              </a:rPr>
              <a:t>U.S. Global Change Research Program</a:t>
            </a:r>
          </a:p>
          <a:p>
            <a:pPr>
              <a:lnSpc>
                <a:spcPts val="910"/>
              </a:lnSpc>
            </a:pPr>
            <a:endParaRPr lang="en-US" sz="2399">
              <a:solidFill>
                <a:srgbClr val="FFFFFF"/>
              </a:solidFill>
              <a:latin typeface="Open Sauce SemiBold"/>
            </a:endParaRPr>
          </a:p>
          <a:p>
            <a:pPr marL="1036317" lvl="2" indent="-345439">
              <a:lnSpc>
                <a:spcPts val="3119"/>
              </a:lnSpc>
              <a:buFont typeface="Arial"/>
              <a:buChar char="⚬"/>
            </a:pPr>
            <a:r>
              <a:rPr lang="en-US" sz="2399">
                <a:solidFill>
                  <a:srgbClr val="FFFFFF"/>
                </a:solidFill>
                <a:latin typeface="Open Sauce SemiBold"/>
              </a:rPr>
              <a:t>National Research Council</a:t>
            </a:r>
          </a:p>
          <a:p>
            <a:pPr>
              <a:lnSpc>
                <a:spcPts val="3509"/>
              </a:lnSpc>
            </a:pPr>
            <a:endParaRPr lang="en-US" sz="2399">
              <a:solidFill>
                <a:srgbClr val="FFFFFF"/>
              </a:solidFill>
              <a:latin typeface="Open Sauce SemiBold"/>
            </a:endParaRPr>
          </a:p>
          <a:p>
            <a:pPr marL="518158" lvl="1" indent="-259079">
              <a:lnSpc>
                <a:spcPts val="3119"/>
              </a:lnSpc>
              <a:buFont typeface="Arial"/>
              <a:buChar char="•"/>
            </a:pPr>
            <a:r>
              <a:rPr lang="en-US" sz="2399">
                <a:solidFill>
                  <a:srgbClr val="FFFFFF"/>
                </a:solidFill>
                <a:latin typeface="Open Sauce SemiBold"/>
              </a:rPr>
              <a:t>The court found that the </a:t>
            </a:r>
            <a:r>
              <a:rPr lang="en-US" sz="2399">
                <a:solidFill>
                  <a:srgbClr val="62C7CE"/>
                </a:solidFill>
                <a:latin typeface="Open Sauce SemiBold Bold"/>
              </a:rPr>
              <a:t>reports provided "substantial" evidence</a:t>
            </a:r>
            <a:r>
              <a:rPr lang="en-US" sz="2399">
                <a:solidFill>
                  <a:srgbClr val="FFFFFF"/>
                </a:solidFill>
                <a:latin typeface="Open Sauce SemiBold"/>
              </a:rPr>
              <a:t> to support EPA's determinations</a:t>
            </a:r>
          </a:p>
        </p:txBody>
      </p:sp>
      <p:grpSp>
        <p:nvGrpSpPr>
          <p:cNvPr id="9" name="Group 9"/>
          <p:cNvGrpSpPr/>
          <p:nvPr/>
        </p:nvGrpSpPr>
        <p:grpSpPr>
          <a:xfrm>
            <a:off x="1042613" y="2411416"/>
            <a:ext cx="9187309" cy="7072762"/>
            <a:chOff x="0" y="0"/>
            <a:chExt cx="2419703" cy="1862785"/>
          </a:xfrm>
        </p:grpSpPr>
        <p:sp>
          <p:nvSpPr>
            <p:cNvPr id="10" name="Freeform 10"/>
            <p:cNvSpPr/>
            <p:nvPr/>
          </p:nvSpPr>
          <p:spPr>
            <a:xfrm>
              <a:off x="0" y="0"/>
              <a:ext cx="2419703" cy="1862785"/>
            </a:xfrm>
            <a:custGeom>
              <a:avLst/>
              <a:gdLst/>
              <a:ahLst/>
              <a:cxnLst/>
              <a:rect l="l" t="t" r="r" b="b"/>
              <a:pathLst>
                <a:path w="2419703" h="1862785">
                  <a:moveTo>
                    <a:pt x="42976" y="0"/>
                  </a:moveTo>
                  <a:lnTo>
                    <a:pt x="2376726" y="0"/>
                  </a:lnTo>
                  <a:cubicBezTo>
                    <a:pt x="2388124" y="0"/>
                    <a:pt x="2399056" y="4528"/>
                    <a:pt x="2407115" y="12588"/>
                  </a:cubicBezTo>
                  <a:cubicBezTo>
                    <a:pt x="2415175" y="20647"/>
                    <a:pt x="2419703" y="31578"/>
                    <a:pt x="2419703" y="42976"/>
                  </a:cubicBezTo>
                  <a:lnTo>
                    <a:pt x="2419703" y="1819808"/>
                  </a:lnTo>
                  <a:cubicBezTo>
                    <a:pt x="2419703" y="1831207"/>
                    <a:pt x="2415175" y="1842138"/>
                    <a:pt x="2407115" y="1850198"/>
                  </a:cubicBezTo>
                  <a:cubicBezTo>
                    <a:pt x="2399056" y="1858257"/>
                    <a:pt x="2388124" y="1862785"/>
                    <a:pt x="2376726" y="1862785"/>
                  </a:cubicBezTo>
                  <a:lnTo>
                    <a:pt x="42976" y="1862785"/>
                  </a:lnTo>
                  <a:cubicBezTo>
                    <a:pt x="31578" y="1862785"/>
                    <a:pt x="20647" y="1858257"/>
                    <a:pt x="12588" y="1850198"/>
                  </a:cubicBezTo>
                  <a:cubicBezTo>
                    <a:pt x="4528" y="1842138"/>
                    <a:pt x="0" y="1831207"/>
                    <a:pt x="0" y="1819808"/>
                  </a:cubicBezTo>
                  <a:lnTo>
                    <a:pt x="0" y="42976"/>
                  </a:lnTo>
                  <a:cubicBezTo>
                    <a:pt x="0" y="31578"/>
                    <a:pt x="4528" y="20647"/>
                    <a:pt x="12588" y="12588"/>
                  </a:cubicBezTo>
                  <a:cubicBezTo>
                    <a:pt x="20647" y="4528"/>
                    <a:pt x="31578" y="0"/>
                    <a:pt x="42976" y="0"/>
                  </a:cubicBezTo>
                  <a:close/>
                </a:path>
              </a:pathLst>
            </a:custGeom>
            <a:solidFill>
              <a:srgbClr val="000000">
                <a:alpha val="0"/>
              </a:srgbClr>
            </a:solidFill>
            <a:ln w="76200" cap="rnd">
              <a:solidFill>
                <a:srgbClr val="D6E1D1"/>
              </a:solidFill>
              <a:prstDash val="solid"/>
              <a:round/>
            </a:ln>
          </p:spPr>
        </p:sp>
        <p:sp>
          <p:nvSpPr>
            <p:cNvPr id="11" name="TextBox 11"/>
            <p:cNvSpPr txBox="1"/>
            <p:nvPr/>
          </p:nvSpPr>
          <p:spPr>
            <a:xfrm>
              <a:off x="0" y="47625"/>
              <a:ext cx="2419703" cy="1815160"/>
            </a:xfrm>
            <a:prstGeom prst="rect">
              <a:avLst/>
            </a:prstGeom>
          </p:spPr>
          <p:txBody>
            <a:bodyPr lIns="50800" tIns="50800" rIns="50800" bIns="50800" rtlCol="0" anchor="ctr"/>
            <a:lstStyle/>
            <a:p>
              <a:pPr marL="0" lvl="0" indent="0" algn="ctr">
                <a:lnSpc>
                  <a:spcPts val="2499"/>
                </a:lnSpc>
                <a:spcBef>
                  <a:spcPct val="0"/>
                </a:spcBef>
              </a:pPr>
              <a:endParaRPr/>
            </a:p>
            <a:p>
              <a:pPr marL="0" lvl="0" indent="0" algn="ctr">
                <a:lnSpc>
                  <a:spcPts val="2499"/>
                </a:lnSpc>
                <a:spcBef>
                  <a:spcPct val="0"/>
                </a:spcBef>
              </a:pPr>
              <a:endParaRPr/>
            </a:p>
          </p:txBody>
        </p:sp>
      </p:grpSp>
      <p:grpSp>
        <p:nvGrpSpPr>
          <p:cNvPr id="12" name="Group 12"/>
          <p:cNvGrpSpPr/>
          <p:nvPr/>
        </p:nvGrpSpPr>
        <p:grpSpPr>
          <a:xfrm>
            <a:off x="1042613" y="2442486"/>
            <a:ext cx="9187309" cy="1076325"/>
            <a:chOff x="0" y="0"/>
            <a:chExt cx="2419703" cy="292662"/>
          </a:xfrm>
        </p:grpSpPr>
        <p:sp>
          <p:nvSpPr>
            <p:cNvPr id="13" name="Freeform 13"/>
            <p:cNvSpPr/>
            <p:nvPr/>
          </p:nvSpPr>
          <p:spPr>
            <a:xfrm>
              <a:off x="0" y="0"/>
              <a:ext cx="2419703" cy="292662"/>
            </a:xfrm>
            <a:custGeom>
              <a:avLst/>
              <a:gdLst/>
              <a:ahLst/>
              <a:cxnLst/>
              <a:rect l="l" t="t" r="r" b="b"/>
              <a:pathLst>
                <a:path w="2419703" h="292662">
                  <a:moveTo>
                    <a:pt x="0" y="0"/>
                  </a:moveTo>
                  <a:lnTo>
                    <a:pt x="2419703" y="0"/>
                  </a:lnTo>
                  <a:lnTo>
                    <a:pt x="2419703" y="292662"/>
                  </a:lnTo>
                  <a:lnTo>
                    <a:pt x="0" y="292662"/>
                  </a:lnTo>
                  <a:close/>
                </a:path>
              </a:pathLst>
            </a:custGeom>
            <a:solidFill>
              <a:srgbClr val="D6E1D1"/>
            </a:solidFill>
            <a:ln cap="sq">
              <a:noFill/>
              <a:prstDash val="solid"/>
              <a:miter/>
            </a:ln>
          </p:spPr>
        </p:sp>
        <p:sp>
          <p:nvSpPr>
            <p:cNvPr id="14" name="TextBox 14"/>
            <p:cNvSpPr txBox="1"/>
            <p:nvPr/>
          </p:nvSpPr>
          <p:spPr>
            <a:xfrm>
              <a:off x="0" y="47625"/>
              <a:ext cx="2419703" cy="245037"/>
            </a:xfrm>
            <a:prstGeom prst="rect">
              <a:avLst/>
            </a:prstGeom>
          </p:spPr>
          <p:txBody>
            <a:bodyPr lIns="50800" tIns="50800" rIns="50800" bIns="50800" rtlCol="0" anchor="ctr"/>
            <a:lstStyle/>
            <a:p>
              <a:pPr marL="0" lvl="0" indent="0" algn="ctr">
                <a:lnSpc>
                  <a:spcPts val="2499"/>
                </a:lnSpc>
                <a:spcBef>
                  <a:spcPct val="0"/>
                </a:spcBef>
              </a:pPr>
              <a:endParaRPr/>
            </a:p>
            <a:p>
              <a:pPr marL="0" lvl="0" indent="0" algn="ctr">
                <a:lnSpc>
                  <a:spcPts val="2499"/>
                </a:lnSpc>
                <a:spcBef>
                  <a:spcPct val="0"/>
                </a:spcBef>
              </a:pPr>
              <a:endParaRPr/>
            </a:p>
          </p:txBody>
        </p:sp>
      </p:grpSp>
      <p:sp>
        <p:nvSpPr>
          <p:cNvPr id="15" name="Freeform 15"/>
          <p:cNvSpPr/>
          <p:nvPr/>
        </p:nvSpPr>
        <p:spPr>
          <a:xfrm rot="3335074">
            <a:off x="10135652" y="3730040"/>
            <a:ext cx="1858706" cy="1985266"/>
          </a:xfrm>
          <a:custGeom>
            <a:avLst/>
            <a:gdLst/>
            <a:ahLst/>
            <a:cxnLst/>
            <a:rect l="l" t="t" r="r" b="b"/>
            <a:pathLst>
              <a:path w="1858706" h="1985266">
                <a:moveTo>
                  <a:pt x="0" y="0"/>
                </a:moveTo>
                <a:lnTo>
                  <a:pt x="1858706" y="0"/>
                </a:lnTo>
                <a:lnTo>
                  <a:pt x="1858706" y="1985267"/>
                </a:lnTo>
                <a:lnTo>
                  <a:pt x="0" y="19852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TextBox 16"/>
          <p:cNvSpPr txBox="1"/>
          <p:nvPr/>
        </p:nvSpPr>
        <p:spPr>
          <a:xfrm>
            <a:off x="1028700" y="997742"/>
            <a:ext cx="16588627" cy="1076325"/>
          </a:xfrm>
          <a:prstGeom prst="rect">
            <a:avLst/>
          </a:prstGeom>
        </p:spPr>
        <p:txBody>
          <a:bodyPr lIns="0" tIns="0" rIns="0" bIns="0" rtlCol="0" anchor="t">
            <a:spAutoFit/>
          </a:bodyPr>
          <a:lstStyle/>
          <a:p>
            <a:pPr marL="0" lvl="0" indent="0" algn="l">
              <a:lnSpc>
                <a:spcPts val="8400"/>
              </a:lnSpc>
            </a:pPr>
            <a:r>
              <a:rPr lang="en-US" sz="7000">
                <a:solidFill>
                  <a:srgbClr val="B2D235"/>
                </a:solidFill>
                <a:latin typeface="Open Sauce 1 Heavy"/>
              </a:rPr>
              <a:t>EPA'S ENDANGERMENT FINDING</a:t>
            </a:r>
          </a:p>
        </p:txBody>
      </p:sp>
      <p:sp>
        <p:nvSpPr>
          <p:cNvPr id="17" name="TextBox 17"/>
          <p:cNvSpPr txBox="1"/>
          <p:nvPr/>
        </p:nvSpPr>
        <p:spPr>
          <a:xfrm>
            <a:off x="1392979" y="2553702"/>
            <a:ext cx="8458751" cy="466725"/>
          </a:xfrm>
          <a:prstGeom prst="rect">
            <a:avLst/>
          </a:prstGeom>
        </p:spPr>
        <p:txBody>
          <a:bodyPr lIns="0" tIns="0" rIns="0" bIns="0" rtlCol="0" anchor="t">
            <a:spAutoFit/>
          </a:bodyPr>
          <a:lstStyle/>
          <a:p>
            <a:pPr>
              <a:lnSpc>
                <a:spcPts val="3600"/>
              </a:lnSpc>
            </a:pPr>
            <a:r>
              <a:rPr lang="en-US" sz="3000" u="sng" dirty="0">
                <a:solidFill>
                  <a:srgbClr val="263036"/>
                </a:solidFill>
                <a:latin typeface="Open Sauce SemiBold Bold Italics"/>
                <a:hlinkClick r:id="rId5" tooltip="https://www.cadc.uscourts.gov/internet/opinions.nsf/7F9EC0498823671D85257ADA00540B48/$file/09-1322-1411145.pdf">
                  <a:extLst>
                    <a:ext uri="{A12FA001-AC4F-418D-AE19-62706E023703}">
                      <ahyp:hlinkClr xmlns:ahyp="http://schemas.microsoft.com/office/drawing/2018/hyperlinkcolor" val="tx"/>
                    </a:ext>
                  </a:extLst>
                </a:hlinkClick>
              </a:rPr>
              <a:t>Coalition for Responsible Regulation v. EPA</a:t>
            </a:r>
          </a:p>
        </p:txBody>
      </p:sp>
      <p:sp>
        <p:nvSpPr>
          <p:cNvPr id="18" name="TextBox 18"/>
          <p:cNvSpPr txBox="1"/>
          <p:nvPr/>
        </p:nvSpPr>
        <p:spPr>
          <a:xfrm>
            <a:off x="1392979" y="3029952"/>
            <a:ext cx="8009336" cy="323850"/>
          </a:xfrm>
          <a:prstGeom prst="rect">
            <a:avLst/>
          </a:prstGeom>
        </p:spPr>
        <p:txBody>
          <a:bodyPr lIns="0" tIns="0" rIns="0" bIns="0" rtlCol="0" anchor="t">
            <a:spAutoFit/>
          </a:bodyPr>
          <a:lstStyle/>
          <a:p>
            <a:pPr>
              <a:lnSpc>
                <a:spcPts val="2640"/>
              </a:lnSpc>
            </a:pPr>
            <a:r>
              <a:rPr lang="en-US" sz="2200">
                <a:solidFill>
                  <a:srgbClr val="263036"/>
                </a:solidFill>
                <a:latin typeface="Open Sauce 1"/>
              </a:rPr>
              <a:t>684 F.3d 102 (D.C. Cir. 2012)</a:t>
            </a:r>
          </a:p>
        </p:txBody>
      </p:sp>
      <p:sp>
        <p:nvSpPr>
          <p:cNvPr id="19" name="TextBox 19"/>
          <p:cNvSpPr txBox="1"/>
          <p:nvPr/>
        </p:nvSpPr>
        <p:spPr>
          <a:xfrm>
            <a:off x="11846749" y="2670447"/>
            <a:ext cx="5412551" cy="2013320"/>
          </a:xfrm>
          <a:prstGeom prst="rect">
            <a:avLst/>
          </a:prstGeom>
        </p:spPr>
        <p:txBody>
          <a:bodyPr lIns="0" tIns="0" rIns="0" bIns="0" rtlCol="0" anchor="t">
            <a:spAutoFit/>
          </a:bodyPr>
          <a:lstStyle/>
          <a:p>
            <a:pPr marL="0" lvl="0" indent="0" algn="l">
              <a:lnSpc>
                <a:spcPts val="3537"/>
              </a:lnSpc>
            </a:pPr>
            <a:r>
              <a:rPr lang="en-US" sz="2720" u="sng" strike="noStrike">
                <a:solidFill>
                  <a:srgbClr val="D6E1D1"/>
                </a:solidFill>
                <a:latin typeface="Open Sauce 1 Heavy"/>
              </a:rPr>
              <a:t>Endangerment finding:</a:t>
            </a:r>
          </a:p>
          <a:p>
            <a:pPr marL="0" lvl="0" indent="0" algn="l">
              <a:lnSpc>
                <a:spcPts val="1845"/>
              </a:lnSpc>
            </a:pPr>
            <a:endParaRPr lang="en-US" sz="2720" u="sng" strike="noStrike">
              <a:solidFill>
                <a:srgbClr val="D6E1D1"/>
              </a:solidFill>
              <a:latin typeface="Open Sauce 1 Heavy"/>
            </a:endParaRPr>
          </a:p>
          <a:p>
            <a:pPr marL="0" lvl="0" indent="0" algn="l">
              <a:lnSpc>
                <a:spcPts val="3537"/>
              </a:lnSpc>
            </a:pPr>
            <a:r>
              <a:rPr lang="en-US" sz="2720" u="none" strike="noStrike">
                <a:solidFill>
                  <a:srgbClr val="D6E1D1"/>
                </a:solidFill>
                <a:latin typeface="Open Sauce 2"/>
              </a:rPr>
              <a:t>GHG emissions threaten the public health and welfare of current and future generations.</a:t>
            </a:r>
          </a:p>
        </p:txBody>
      </p:sp>
      <p:sp>
        <p:nvSpPr>
          <p:cNvPr id="20" name="TextBox 20"/>
          <p:cNvSpPr txBox="1"/>
          <p:nvPr/>
        </p:nvSpPr>
        <p:spPr>
          <a:xfrm>
            <a:off x="11846749" y="5763255"/>
            <a:ext cx="5412551" cy="2257425"/>
          </a:xfrm>
          <a:prstGeom prst="rect">
            <a:avLst/>
          </a:prstGeom>
        </p:spPr>
        <p:txBody>
          <a:bodyPr lIns="0" tIns="0" rIns="0" bIns="0" rtlCol="0" anchor="t">
            <a:spAutoFit/>
          </a:bodyPr>
          <a:lstStyle/>
          <a:p>
            <a:pPr marL="0" lvl="0" indent="0" algn="l">
              <a:lnSpc>
                <a:spcPts val="3265"/>
              </a:lnSpc>
              <a:spcBef>
                <a:spcPct val="0"/>
              </a:spcBef>
            </a:pPr>
            <a:r>
              <a:rPr lang="en-US" sz="2720" u="sng" strike="noStrike">
                <a:solidFill>
                  <a:srgbClr val="D6E1D1"/>
                </a:solidFill>
                <a:latin typeface="Open Sauce 1 Heavy"/>
              </a:rPr>
              <a:t>Cause or contribute finding:</a:t>
            </a:r>
          </a:p>
          <a:p>
            <a:pPr marL="0" lvl="0" indent="0" algn="l">
              <a:lnSpc>
                <a:spcPts val="1703"/>
              </a:lnSpc>
              <a:spcBef>
                <a:spcPct val="0"/>
              </a:spcBef>
            </a:pPr>
            <a:endParaRPr lang="en-US" sz="2720" u="sng" strike="noStrike">
              <a:solidFill>
                <a:srgbClr val="D6E1D1"/>
              </a:solidFill>
              <a:latin typeface="Open Sauce 1 Heavy"/>
            </a:endParaRPr>
          </a:p>
          <a:p>
            <a:pPr marL="0" lvl="0" indent="0" algn="l">
              <a:lnSpc>
                <a:spcPts val="3265"/>
              </a:lnSpc>
              <a:spcBef>
                <a:spcPct val="0"/>
              </a:spcBef>
            </a:pPr>
            <a:r>
              <a:rPr lang="en-US" sz="2720" u="none" strike="noStrike">
                <a:solidFill>
                  <a:srgbClr val="D6E1D1"/>
                </a:solidFill>
                <a:latin typeface="Open Sauce 2"/>
              </a:rPr>
              <a:t>GHG emissions from motor vehicles contributed to dangerous concentrations of GHGs in the atmosphere.</a:t>
            </a:r>
          </a:p>
        </p:txBody>
      </p:sp>
      <p:sp>
        <p:nvSpPr>
          <p:cNvPr id="21" name="TextBox 21"/>
          <p:cNvSpPr txBox="1"/>
          <p:nvPr/>
        </p:nvSpPr>
        <p:spPr>
          <a:xfrm>
            <a:off x="9981603" y="228773"/>
            <a:ext cx="8004085" cy="396875"/>
          </a:xfrm>
          <a:prstGeom prst="rect">
            <a:avLst/>
          </a:prstGeom>
        </p:spPr>
        <p:txBody>
          <a:bodyPr lIns="0" tIns="0" rIns="0" bIns="0" rtlCol="0" anchor="t">
            <a:spAutoFit/>
          </a:bodyPr>
          <a:lstStyle/>
          <a:p>
            <a:pPr marL="0" lvl="0" indent="0" algn="r">
              <a:lnSpc>
                <a:spcPts val="3250"/>
              </a:lnSpc>
              <a:spcBef>
                <a:spcPct val="0"/>
              </a:spcBef>
            </a:pPr>
            <a:r>
              <a:rPr lang="en-US" sz="2500" u="none" strike="noStrike" dirty="0">
                <a:solidFill>
                  <a:srgbClr val="D6E1D1">
                    <a:alpha val="33725"/>
                  </a:srgbClr>
                </a:solidFill>
                <a:latin typeface="Open Sauce 2 Italics"/>
              </a:rPr>
              <a:t>For more, see the </a:t>
            </a:r>
            <a:r>
              <a:rPr lang="en-US" sz="2500" dirty="0">
                <a:solidFill>
                  <a:srgbClr val="D6E1D1">
                    <a:alpha val="33725"/>
                  </a:srgbClr>
                </a:solidFill>
                <a:latin typeface="Open Sauce 2 Italics"/>
                <a:hlinkClick r:id="rId6" tooltip="https://cjp.eli.org/curriculum/government-action-and-climate-science">
                  <a:extLst>
                    <a:ext uri="{A12FA001-AC4F-418D-AE19-62706E023703}">
                      <ahyp:hlinkClr xmlns:ahyp="http://schemas.microsoft.com/office/drawing/2018/hyperlinkcolor" val="tx"/>
                    </a:ext>
                  </a:extLst>
                </a:hlinkClick>
              </a:rPr>
              <a:t>Government Action </a:t>
            </a:r>
            <a:r>
              <a:rPr lang="en-US" sz="2500" u="none" strike="noStrike" dirty="0">
                <a:solidFill>
                  <a:srgbClr val="D6E1D1">
                    <a:alpha val="33725"/>
                  </a:srgbClr>
                </a:solidFill>
                <a:latin typeface="Open Sauce 2 Italics"/>
              </a:rPr>
              <a:t>module.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145361" y="176386"/>
            <a:ext cx="13475488" cy="490761"/>
            <a:chOff x="0" y="-48452"/>
            <a:chExt cx="17967316" cy="654347"/>
          </a:xfrm>
        </p:grpSpPr>
        <p:sp>
          <p:nvSpPr>
            <p:cNvPr id="3" name="TextBox 3"/>
            <p:cNvSpPr txBox="1"/>
            <p:nvPr/>
          </p:nvSpPr>
          <p:spPr>
            <a:xfrm>
              <a:off x="795561" y="149753"/>
              <a:ext cx="17171755" cy="456142"/>
            </a:xfrm>
            <a:prstGeom prst="rect">
              <a:avLst/>
            </a:prstGeom>
          </p:spPr>
          <p:txBody>
            <a:bodyPr lIns="0" tIns="0" rIns="0" bIns="0" rtlCol="0" anchor="t">
              <a:spAutoFit/>
            </a:bodyPr>
            <a:lstStyle/>
            <a:p>
              <a:pPr algn="l">
                <a:lnSpc>
                  <a:spcPts val="2499"/>
                </a:lnSpc>
              </a:pPr>
              <a:r>
                <a:rPr lang="en-US" sz="2499" dirty="0">
                  <a:solidFill>
                    <a:srgbClr val="D6E1D1">
                      <a:alpha val="33725"/>
                    </a:srgbClr>
                  </a:solidFill>
                  <a:latin typeface="Open Sauce 1 Semi-Bold"/>
                </a:rPr>
                <a:t>ROLE OF CLIMATE SCIENCE IN CLIMATE LITIGATION</a:t>
              </a:r>
            </a:p>
          </p:txBody>
        </p:sp>
        <p:grpSp>
          <p:nvGrpSpPr>
            <p:cNvPr id="4" name="Group 4"/>
            <p:cNvGrpSpPr/>
            <p:nvPr/>
          </p:nvGrpSpPr>
          <p:grpSpPr>
            <a:xfrm>
              <a:off x="68613" y="0"/>
              <a:ext cx="589723" cy="597362"/>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6E1D1">
                  <a:alpha val="44706"/>
                </a:srgbClr>
              </a:solidFill>
            </p:spPr>
          </p:sp>
        </p:grpSp>
        <p:sp>
          <p:nvSpPr>
            <p:cNvPr id="6" name="TextBox 6"/>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dirty="0">
                  <a:solidFill>
                    <a:srgbClr val="263036">
                      <a:alpha val="29804"/>
                    </a:srgbClr>
                  </a:solidFill>
                  <a:latin typeface="Open Sauce 1 Heavy"/>
                </a:rPr>
                <a:t>3</a:t>
              </a:r>
            </a:p>
          </p:txBody>
        </p:sp>
      </p:grpSp>
      <p:sp>
        <p:nvSpPr>
          <p:cNvPr id="7" name="Freeform 7"/>
          <p:cNvSpPr/>
          <p:nvPr/>
        </p:nvSpPr>
        <p:spPr>
          <a:xfrm>
            <a:off x="12920110" y="0"/>
            <a:ext cx="5779041" cy="10287000"/>
          </a:xfrm>
          <a:custGeom>
            <a:avLst/>
            <a:gdLst/>
            <a:ahLst/>
            <a:cxnLst/>
            <a:rect l="l" t="t" r="r" b="b"/>
            <a:pathLst>
              <a:path w="5779041" h="10287000">
                <a:moveTo>
                  <a:pt x="0" y="0"/>
                </a:moveTo>
                <a:lnTo>
                  <a:pt x="5779041" y="0"/>
                </a:lnTo>
                <a:lnTo>
                  <a:pt x="5779041" y="10287000"/>
                </a:lnTo>
                <a:lnTo>
                  <a:pt x="0" y="10287000"/>
                </a:lnTo>
                <a:lnTo>
                  <a:pt x="0" y="0"/>
                </a:lnTo>
                <a:close/>
              </a:path>
            </a:pathLst>
          </a:custGeom>
          <a:blipFill>
            <a:blip r:embed="rId2">
              <a:alphaModFix amt="27000"/>
            </a:blip>
            <a:stretch>
              <a:fillRect l="-160855" r="-11427"/>
            </a:stretch>
          </a:blipFill>
        </p:spPr>
      </p:sp>
      <p:sp>
        <p:nvSpPr>
          <p:cNvPr id="8" name="TextBox 8"/>
          <p:cNvSpPr txBox="1"/>
          <p:nvPr/>
        </p:nvSpPr>
        <p:spPr>
          <a:xfrm>
            <a:off x="1028700" y="1019175"/>
            <a:ext cx="13821594" cy="1076325"/>
          </a:xfrm>
          <a:prstGeom prst="rect">
            <a:avLst/>
          </a:prstGeom>
        </p:spPr>
        <p:txBody>
          <a:bodyPr lIns="0" tIns="0" rIns="0" bIns="0" rtlCol="0" anchor="t">
            <a:spAutoFit/>
          </a:bodyPr>
          <a:lstStyle/>
          <a:p>
            <a:pPr marL="0" lvl="0" indent="0">
              <a:lnSpc>
                <a:spcPts val="8400"/>
              </a:lnSpc>
            </a:pPr>
            <a:r>
              <a:rPr lang="en-US" sz="7000">
                <a:solidFill>
                  <a:srgbClr val="B2D235"/>
                </a:solidFill>
                <a:latin typeface="Open Sauce 1 Heavy"/>
              </a:rPr>
              <a:t>ADMINISTRATIVE LAW CASES</a:t>
            </a:r>
          </a:p>
        </p:txBody>
      </p:sp>
      <p:sp>
        <p:nvSpPr>
          <p:cNvPr id="9" name="TextBox 9"/>
          <p:cNvSpPr txBox="1"/>
          <p:nvPr/>
        </p:nvSpPr>
        <p:spPr>
          <a:xfrm>
            <a:off x="1028700" y="2457450"/>
            <a:ext cx="11624904" cy="3019425"/>
          </a:xfrm>
          <a:prstGeom prst="rect">
            <a:avLst/>
          </a:prstGeom>
        </p:spPr>
        <p:txBody>
          <a:bodyPr lIns="0" tIns="0" rIns="0" bIns="0" rtlCol="0" anchor="t">
            <a:spAutoFit/>
          </a:bodyPr>
          <a:lstStyle/>
          <a:p>
            <a:pPr marL="604518" lvl="1" indent="-302259">
              <a:lnSpc>
                <a:spcPts val="3359"/>
              </a:lnSpc>
              <a:buFont typeface="Arial"/>
              <a:buChar char="•"/>
            </a:pPr>
            <a:r>
              <a:rPr lang="en-US" sz="2799">
                <a:solidFill>
                  <a:srgbClr val="FFFFFF"/>
                </a:solidFill>
                <a:latin typeface="Open Sauce SemiBold"/>
              </a:rPr>
              <a:t>Cases include challenges to agency regulations or assertions that an agency is failing to adhere to a statutory mandate with respect to climate change.</a:t>
            </a:r>
          </a:p>
          <a:p>
            <a:pPr>
              <a:lnSpc>
                <a:spcPts val="3919"/>
              </a:lnSpc>
            </a:pPr>
            <a:endParaRPr lang="en-US" sz="2799">
              <a:solidFill>
                <a:srgbClr val="FFFFFF"/>
              </a:solidFill>
              <a:latin typeface="Open Sauce SemiBold"/>
            </a:endParaRPr>
          </a:p>
          <a:p>
            <a:pPr marL="604518" lvl="1" indent="-302259">
              <a:lnSpc>
                <a:spcPts val="3359"/>
              </a:lnSpc>
              <a:buFont typeface="Arial"/>
              <a:buChar char="•"/>
            </a:pPr>
            <a:r>
              <a:rPr lang="en-US" sz="2799">
                <a:solidFill>
                  <a:srgbClr val="FFFFFF"/>
                </a:solidFill>
                <a:latin typeface="Open Sauce SemiBold"/>
              </a:rPr>
              <a:t>To evaluate whether agencies' decisions are based on substantial evidence, </a:t>
            </a:r>
            <a:r>
              <a:rPr lang="en-US" sz="2799">
                <a:solidFill>
                  <a:srgbClr val="62C7CE"/>
                </a:solidFill>
                <a:latin typeface="Open Sauce SemiBold Bold"/>
              </a:rPr>
              <a:t>judges will need to understand the scientific and technical complexities agencies engage with</a:t>
            </a:r>
            <a:r>
              <a:rPr lang="en-US" sz="2799">
                <a:solidFill>
                  <a:srgbClr val="62C7CE"/>
                </a:solidFill>
                <a:latin typeface="Open Sauce SemiBold"/>
              </a:rPr>
              <a:t>.</a:t>
            </a:r>
          </a:p>
        </p:txBody>
      </p:sp>
      <p:sp>
        <p:nvSpPr>
          <p:cNvPr id="10" name="TextBox 10"/>
          <p:cNvSpPr txBox="1"/>
          <p:nvPr/>
        </p:nvSpPr>
        <p:spPr>
          <a:xfrm>
            <a:off x="10171296" y="228773"/>
            <a:ext cx="8004085" cy="396875"/>
          </a:xfrm>
          <a:prstGeom prst="rect">
            <a:avLst/>
          </a:prstGeom>
        </p:spPr>
        <p:txBody>
          <a:bodyPr lIns="0" tIns="0" rIns="0" bIns="0" rtlCol="0" anchor="t">
            <a:spAutoFit/>
          </a:bodyPr>
          <a:lstStyle/>
          <a:p>
            <a:pPr marL="0" lvl="0" indent="0">
              <a:lnSpc>
                <a:spcPts val="3250"/>
              </a:lnSpc>
              <a:spcBef>
                <a:spcPct val="0"/>
              </a:spcBef>
            </a:pPr>
            <a:r>
              <a:rPr lang="en-US" sz="2500" u="none" strike="noStrike" dirty="0">
                <a:solidFill>
                  <a:srgbClr val="D6E1D1">
                    <a:alpha val="33725"/>
                  </a:srgbClr>
                </a:solidFill>
                <a:latin typeface="Open Sauce 2 Italics"/>
              </a:rPr>
              <a:t>For more, see </a:t>
            </a:r>
            <a:r>
              <a:rPr lang="en-US" sz="2500" dirty="0">
                <a:solidFill>
                  <a:srgbClr val="D6E1D1">
                    <a:alpha val="33725"/>
                  </a:srgbClr>
                </a:solidFill>
                <a:latin typeface="Open Sauce 2 Italics"/>
              </a:rPr>
              <a:t>the </a:t>
            </a:r>
            <a:r>
              <a:rPr lang="en-US" sz="2500" dirty="0">
                <a:solidFill>
                  <a:srgbClr val="D6E1D1">
                    <a:alpha val="33725"/>
                  </a:srgbClr>
                </a:solidFill>
                <a:latin typeface="Open Sauce 2 Italics"/>
                <a:hlinkClick r:id="rId3" tooltip="https://cjp.eli.org/curriculum/procedural-techniques-available-climate-litigation">
                  <a:extLst>
                    <a:ext uri="{A12FA001-AC4F-418D-AE19-62706E023703}">
                      <ahyp:hlinkClr xmlns:ahyp="http://schemas.microsoft.com/office/drawing/2018/hyperlinkcolor" val="tx"/>
                    </a:ext>
                  </a:extLst>
                </a:hlinkClick>
              </a:rPr>
              <a:t>Procedural Techniques</a:t>
            </a:r>
            <a:r>
              <a:rPr lang="en-US" sz="2500" dirty="0">
                <a:solidFill>
                  <a:srgbClr val="D6E1D1">
                    <a:alpha val="33725"/>
                  </a:srgbClr>
                </a:solidFill>
                <a:latin typeface="Open Sauce 2 Italics"/>
              </a:rPr>
              <a:t> </a:t>
            </a:r>
            <a:r>
              <a:rPr lang="en-US" sz="2500" u="none" strike="noStrike" dirty="0">
                <a:solidFill>
                  <a:srgbClr val="D6E1D1">
                    <a:alpha val="33725"/>
                  </a:srgbClr>
                </a:solidFill>
                <a:latin typeface="Open Sauce 2 Italics"/>
              </a:rPr>
              <a:t>module.</a:t>
            </a:r>
          </a:p>
        </p:txBody>
      </p:sp>
      <p:grpSp>
        <p:nvGrpSpPr>
          <p:cNvPr id="11" name="Group 11"/>
          <p:cNvGrpSpPr/>
          <p:nvPr/>
        </p:nvGrpSpPr>
        <p:grpSpPr>
          <a:xfrm>
            <a:off x="1614757" y="5838527"/>
            <a:ext cx="10756485" cy="4099170"/>
            <a:chOff x="0" y="0"/>
            <a:chExt cx="2827500" cy="1079617"/>
          </a:xfrm>
        </p:grpSpPr>
        <p:sp>
          <p:nvSpPr>
            <p:cNvPr id="12" name="Freeform 12"/>
            <p:cNvSpPr/>
            <p:nvPr/>
          </p:nvSpPr>
          <p:spPr>
            <a:xfrm>
              <a:off x="0" y="0"/>
              <a:ext cx="2827500" cy="1079617"/>
            </a:xfrm>
            <a:custGeom>
              <a:avLst/>
              <a:gdLst/>
              <a:ahLst/>
              <a:cxnLst/>
              <a:rect l="l" t="t" r="r" b="b"/>
              <a:pathLst>
                <a:path w="2827500" h="1079617">
                  <a:moveTo>
                    <a:pt x="36778" y="0"/>
                  </a:moveTo>
                  <a:lnTo>
                    <a:pt x="2790722" y="0"/>
                  </a:lnTo>
                  <a:cubicBezTo>
                    <a:pt x="2811034" y="0"/>
                    <a:pt x="2827500" y="16466"/>
                    <a:pt x="2827500" y="36778"/>
                  </a:cubicBezTo>
                  <a:lnTo>
                    <a:pt x="2827500" y="1042839"/>
                  </a:lnTo>
                  <a:cubicBezTo>
                    <a:pt x="2827500" y="1063151"/>
                    <a:pt x="2811034" y="1079617"/>
                    <a:pt x="2790722" y="1079617"/>
                  </a:cubicBezTo>
                  <a:lnTo>
                    <a:pt x="36778" y="1079617"/>
                  </a:lnTo>
                  <a:cubicBezTo>
                    <a:pt x="16466" y="1079617"/>
                    <a:pt x="0" y="1063151"/>
                    <a:pt x="0" y="1042839"/>
                  </a:cubicBezTo>
                  <a:lnTo>
                    <a:pt x="0" y="36778"/>
                  </a:lnTo>
                  <a:cubicBezTo>
                    <a:pt x="0" y="16466"/>
                    <a:pt x="16466" y="0"/>
                    <a:pt x="36778" y="0"/>
                  </a:cubicBezTo>
                  <a:close/>
                </a:path>
              </a:pathLst>
            </a:custGeom>
            <a:solidFill>
              <a:srgbClr val="D6E1D1"/>
            </a:solidFill>
            <a:ln w="38100" cap="rnd">
              <a:solidFill>
                <a:srgbClr val="D6E1D1"/>
              </a:solidFill>
              <a:prstDash val="solid"/>
              <a:round/>
            </a:ln>
          </p:spPr>
        </p:sp>
        <p:sp>
          <p:nvSpPr>
            <p:cNvPr id="13" name="TextBox 13"/>
            <p:cNvSpPr txBox="1"/>
            <p:nvPr/>
          </p:nvSpPr>
          <p:spPr>
            <a:xfrm>
              <a:off x="0" y="47625"/>
              <a:ext cx="2827500" cy="1031992"/>
            </a:xfrm>
            <a:prstGeom prst="rect">
              <a:avLst/>
            </a:prstGeom>
          </p:spPr>
          <p:txBody>
            <a:bodyPr lIns="50800" tIns="50800" rIns="50800" bIns="50800" rtlCol="0" anchor="ctr"/>
            <a:lstStyle/>
            <a:p>
              <a:pPr algn="ctr">
                <a:lnSpc>
                  <a:spcPts val="2499"/>
                </a:lnSpc>
              </a:pPr>
              <a:endParaRPr/>
            </a:p>
          </p:txBody>
        </p:sp>
      </p:grpSp>
      <p:grpSp>
        <p:nvGrpSpPr>
          <p:cNvPr id="14" name="Group 14"/>
          <p:cNvGrpSpPr/>
          <p:nvPr/>
        </p:nvGrpSpPr>
        <p:grpSpPr>
          <a:xfrm>
            <a:off x="1600200" y="5657701"/>
            <a:ext cx="10771042" cy="1188239"/>
            <a:chOff x="0" y="0"/>
            <a:chExt cx="2827500" cy="312952"/>
          </a:xfrm>
        </p:grpSpPr>
        <p:sp>
          <p:nvSpPr>
            <p:cNvPr id="15" name="Freeform 15"/>
            <p:cNvSpPr/>
            <p:nvPr/>
          </p:nvSpPr>
          <p:spPr>
            <a:xfrm>
              <a:off x="0" y="0"/>
              <a:ext cx="2827500" cy="312952"/>
            </a:xfrm>
            <a:custGeom>
              <a:avLst/>
              <a:gdLst/>
              <a:ahLst/>
              <a:cxnLst/>
              <a:rect l="l" t="t" r="r" b="b"/>
              <a:pathLst>
                <a:path w="2827500" h="312952">
                  <a:moveTo>
                    <a:pt x="0" y="0"/>
                  </a:moveTo>
                  <a:lnTo>
                    <a:pt x="2827500" y="0"/>
                  </a:lnTo>
                  <a:lnTo>
                    <a:pt x="2827500" y="312952"/>
                  </a:lnTo>
                  <a:lnTo>
                    <a:pt x="0" y="312952"/>
                  </a:lnTo>
                  <a:close/>
                </a:path>
              </a:pathLst>
            </a:custGeom>
            <a:solidFill>
              <a:srgbClr val="B2D235"/>
            </a:solidFill>
          </p:spPr>
        </p:sp>
        <p:sp>
          <p:nvSpPr>
            <p:cNvPr id="16" name="TextBox 16"/>
            <p:cNvSpPr txBox="1"/>
            <p:nvPr/>
          </p:nvSpPr>
          <p:spPr>
            <a:xfrm>
              <a:off x="0" y="47625"/>
              <a:ext cx="2827500" cy="265327"/>
            </a:xfrm>
            <a:prstGeom prst="rect">
              <a:avLst/>
            </a:prstGeom>
          </p:spPr>
          <p:txBody>
            <a:bodyPr lIns="50800" tIns="50800" rIns="50800" bIns="50800" rtlCol="0" anchor="ctr"/>
            <a:lstStyle/>
            <a:p>
              <a:pPr algn="ctr">
                <a:lnSpc>
                  <a:spcPts val="2499"/>
                </a:lnSpc>
              </a:pPr>
              <a:endParaRPr/>
            </a:p>
          </p:txBody>
        </p:sp>
      </p:grpSp>
      <p:sp>
        <p:nvSpPr>
          <p:cNvPr id="17" name="TextBox 17"/>
          <p:cNvSpPr txBox="1"/>
          <p:nvPr/>
        </p:nvSpPr>
        <p:spPr>
          <a:xfrm>
            <a:off x="1780229" y="5802904"/>
            <a:ext cx="9584908" cy="907415"/>
          </a:xfrm>
          <a:prstGeom prst="rect">
            <a:avLst/>
          </a:prstGeom>
        </p:spPr>
        <p:txBody>
          <a:bodyPr lIns="0" tIns="0" rIns="0" bIns="0" rtlCol="0" anchor="t">
            <a:spAutoFit/>
          </a:bodyPr>
          <a:lstStyle/>
          <a:p>
            <a:pPr algn="l">
              <a:lnSpc>
                <a:spcPts val="3640"/>
              </a:lnSpc>
            </a:pPr>
            <a:r>
              <a:rPr lang="en-US" sz="2800" u="sng" dirty="0">
                <a:solidFill>
                  <a:srgbClr val="263036"/>
                </a:solidFill>
                <a:latin typeface="Open Sauce 1 Bold Italics"/>
                <a:ea typeface="Open Sauce 1 Bold Italics"/>
                <a:hlinkClick r:id="rId4" tooltip="https://climatecasechart.com/case/in-re-polar-bear-endangered-species-act-listing-and-%C2%A7-4d-rule-litigation/">
                  <a:extLst>
                    <a:ext uri="{A12FA001-AC4F-418D-AE19-62706E023703}">
                      <ahyp:hlinkClr xmlns:ahyp="http://schemas.microsoft.com/office/drawing/2018/hyperlinkcolor" val="tx"/>
                    </a:ext>
                  </a:extLst>
                </a:hlinkClick>
              </a:rPr>
              <a:t>In re Polar Bear Endangered Species Act Listing and § 4(d) Rule Litigation</a:t>
            </a:r>
            <a:r>
              <a:rPr lang="en-US" sz="2800" dirty="0">
                <a:solidFill>
                  <a:srgbClr val="263036"/>
                </a:solidFill>
                <a:latin typeface="Open Sauce 1 Semi-Bold"/>
                <a:hlinkClick r:id="rId4" tooltip="https://climatecasechart.com/case/in-re-polar-bear-endangered-species-act-listing-and-%C2%A7-4d-rule-litigation/">
                  <a:extLst>
                    <a:ext uri="{A12FA001-AC4F-418D-AE19-62706E023703}">
                      <ahyp:hlinkClr xmlns:ahyp="http://schemas.microsoft.com/office/drawing/2018/hyperlinkcolor" val="tx"/>
                    </a:ext>
                  </a:extLst>
                </a:hlinkClick>
              </a:rPr>
              <a:t> (D.C. Cir. 2008)</a:t>
            </a:r>
          </a:p>
        </p:txBody>
      </p:sp>
      <p:sp>
        <p:nvSpPr>
          <p:cNvPr id="18" name="TextBox 18"/>
          <p:cNvSpPr txBox="1"/>
          <p:nvPr/>
        </p:nvSpPr>
        <p:spPr>
          <a:xfrm>
            <a:off x="1780229" y="7112127"/>
            <a:ext cx="10284434" cy="2667000"/>
          </a:xfrm>
          <a:prstGeom prst="rect">
            <a:avLst/>
          </a:prstGeom>
        </p:spPr>
        <p:txBody>
          <a:bodyPr lIns="0" tIns="0" rIns="0" bIns="0" rtlCol="0" anchor="t">
            <a:spAutoFit/>
          </a:bodyPr>
          <a:lstStyle/>
          <a:p>
            <a:pPr marL="539751" lvl="1" indent="-269876">
              <a:lnSpc>
                <a:spcPts val="3000"/>
              </a:lnSpc>
              <a:buFont typeface="Arial"/>
              <a:buChar char="•"/>
            </a:pPr>
            <a:r>
              <a:rPr lang="en-US" sz="2500" dirty="0">
                <a:solidFill>
                  <a:srgbClr val="263036"/>
                </a:solidFill>
                <a:latin typeface="Open Sauce SemiBold"/>
              </a:rPr>
              <a:t>Challenge to U.S. Fish and Wildlife Service listing of the polar bear as threatened under the Endangered Species Act</a:t>
            </a:r>
          </a:p>
          <a:p>
            <a:pPr>
              <a:lnSpc>
                <a:spcPts val="3000"/>
              </a:lnSpc>
            </a:pPr>
            <a:endParaRPr lang="en-US" sz="2500" dirty="0">
              <a:solidFill>
                <a:srgbClr val="263036"/>
              </a:solidFill>
              <a:latin typeface="Open Sauce SemiBold"/>
            </a:endParaRPr>
          </a:p>
          <a:p>
            <a:pPr marL="539751" lvl="1" indent="-269876">
              <a:lnSpc>
                <a:spcPts val="3000"/>
              </a:lnSpc>
              <a:buFont typeface="Arial"/>
              <a:buChar char="•"/>
            </a:pPr>
            <a:r>
              <a:rPr lang="en-US" sz="2500" dirty="0">
                <a:solidFill>
                  <a:srgbClr val="263036"/>
                </a:solidFill>
                <a:latin typeface="Open Sauce SemiBold"/>
              </a:rPr>
              <a:t>Court finds that “climate change poses unprecedented challenges,” and when operating at the “frontiers of science” the court must be at its “most deferential” to agency </a:t>
            </a:r>
            <a:r>
              <a:rPr lang="en-US" sz="2500" dirty="0" err="1">
                <a:solidFill>
                  <a:srgbClr val="263036"/>
                </a:solidFill>
                <a:latin typeface="Open Sauce SemiBold"/>
              </a:rPr>
              <a:t>decisionmaking</a:t>
            </a:r>
            <a:r>
              <a:rPr lang="en-US" sz="2500" dirty="0">
                <a:solidFill>
                  <a:srgbClr val="263036"/>
                </a:solidFill>
                <a:latin typeface="Open Sauce SemiBold"/>
              </a:rPr>
              <a:t>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145361" y="176386"/>
            <a:ext cx="13475488" cy="490581"/>
            <a:chOff x="0" y="-48452"/>
            <a:chExt cx="17967316" cy="654107"/>
          </a:xfrm>
        </p:grpSpPr>
        <p:sp>
          <p:nvSpPr>
            <p:cNvPr id="3" name="TextBox 3"/>
            <p:cNvSpPr txBox="1"/>
            <p:nvPr/>
          </p:nvSpPr>
          <p:spPr>
            <a:xfrm>
              <a:off x="795561" y="149513"/>
              <a:ext cx="17171755" cy="456142"/>
            </a:xfrm>
            <a:prstGeom prst="rect">
              <a:avLst/>
            </a:prstGeom>
          </p:spPr>
          <p:txBody>
            <a:bodyPr lIns="0" tIns="0" rIns="0" bIns="0" rtlCol="0" anchor="t">
              <a:spAutoFit/>
            </a:bodyPr>
            <a:lstStyle/>
            <a:p>
              <a:pPr algn="l">
                <a:lnSpc>
                  <a:spcPts val="2499"/>
                </a:lnSpc>
              </a:pPr>
              <a:r>
                <a:rPr lang="en-US" sz="2499" dirty="0">
                  <a:solidFill>
                    <a:srgbClr val="D6E1D1">
                      <a:alpha val="33725"/>
                    </a:srgbClr>
                  </a:solidFill>
                  <a:latin typeface="Open Sauce 1 Semi-Bold"/>
                </a:rPr>
                <a:t>ROLE OF CLIMATE SCIENCE IN CLIMATE LITIGATION</a:t>
              </a:r>
            </a:p>
          </p:txBody>
        </p:sp>
        <p:grpSp>
          <p:nvGrpSpPr>
            <p:cNvPr id="4" name="Group 4"/>
            <p:cNvGrpSpPr/>
            <p:nvPr/>
          </p:nvGrpSpPr>
          <p:grpSpPr>
            <a:xfrm>
              <a:off x="68613" y="0"/>
              <a:ext cx="589723" cy="597362"/>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6E1D1">
                  <a:alpha val="44706"/>
                </a:srgbClr>
              </a:solidFill>
            </p:spPr>
          </p:sp>
        </p:grpSp>
        <p:sp>
          <p:nvSpPr>
            <p:cNvPr id="6" name="TextBox 6"/>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263036">
                      <a:alpha val="29804"/>
                    </a:srgbClr>
                  </a:solidFill>
                  <a:latin typeface="Open Sauce 1 Heavy"/>
                </a:rPr>
                <a:t>3</a:t>
              </a:r>
            </a:p>
          </p:txBody>
        </p:sp>
      </p:grpSp>
      <p:sp>
        <p:nvSpPr>
          <p:cNvPr id="7" name="Freeform 7"/>
          <p:cNvSpPr/>
          <p:nvPr/>
        </p:nvSpPr>
        <p:spPr>
          <a:xfrm>
            <a:off x="4737357" y="4723839"/>
            <a:ext cx="734618" cy="734618"/>
          </a:xfrm>
          <a:custGeom>
            <a:avLst/>
            <a:gdLst/>
            <a:ahLst/>
            <a:cxnLst/>
            <a:rect l="l" t="t" r="r" b="b"/>
            <a:pathLst>
              <a:path w="734618" h="734618">
                <a:moveTo>
                  <a:pt x="0" y="0"/>
                </a:moveTo>
                <a:lnTo>
                  <a:pt x="734618" y="0"/>
                </a:lnTo>
                <a:lnTo>
                  <a:pt x="734618" y="734618"/>
                </a:lnTo>
                <a:lnTo>
                  <a:pt x="0" y="7346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12816025" y="4723839"/>
            <a:ext cx="734618" cy="734618"/>
          </a:xfrm>
          <a:custGeom>
            <a:avLst/>
            <a:gdLst/>
            <a:ahLst/>
            <a:cxnLst/>
            <a:rect l="l" t="t" r="r" b="b"/>
            <a:pathLst>
              <a:path w="734618" h="734618">
                <a:moveTo>
                  <a:pt x="0" y="0"/>
                </a:moveTo>
                <a:lnTo>
                  <a:pt x="734618" y="0"/>
                </a:lnTo>
                <a:lnTo>
                  <a:pt x="734618" y="734618"/>
                </a:lnTo>
                <a:lnTo>
                  <a:pt x="0" y="7346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1028700" y="742950"/>
            <a:ext cx="17670451" cy="2143125"/>
          </a:xfrm>
          <a:prstGeom prst="rect">
            <a:avLst/>
          </a:prstGeom>
        </p:spPr>
        <p:txBody>
          <a:bodyPr lIns="0" tIns="0" rIns="0" bIns="0" rtlCol="0" anchor="t">
            <a:spAutoFit/>
          </a:bodyPr>
          <a:lstStyle/>
          <a:p>
            <a:pPr>
              <a:lnSpc>
                <a:spcPts val="8400"/>
              </a:lnSpc>
            </a:pPr>
            <a:r>
              <a:rPr lang="en-US" sz="7000">
                <a:solidFill>
                  <a:srgbClr val="B2D235"/>
                </a:solidFill>
                <a:latin typeface="Open Sauce 1 Heavy"/>
              </a:rPr>
              <a:t>NATIONAL ENVIRONMENTAL </a:t>
            </a:r>
          </a:p>
          <a:p>
            <a:pPr marL="0" lvl="0" indent="0" algn="l">
              <a:lnSpc>
                <a:spcPts val="8400"/>
              </a:lnSpc>
            </a:pPr>
            <a:r>
              <a:rPr lang="en-US" sz="7000">
                <a:solidFill>
                  <a:srgbClr val="B2D235"/>
                </a:solidFill>
                <a:latin typeface="Open Sauce 1 Heavy"/>
              </a:rPr>
              <a:t>POLICY ACT (NEPA)</a:t>
            </a:r>
          </a:p>
        </p:txBody>
      </p:sp>
      <p:sp>
        <p:nvSpPr>
          <p:cNvPr id="10" name="TextBox 10"/>
          <p:cNvSpPr txBox="1"/>
          <p:nvPr/>
        </p:nvSpPr>
        <p:spPr>
          <a:xfrm>
            <a:off x="1774967" y="5650644"/>
            <a:ext cx="6659397" cy="1028700"/>
          </a:xfrm>
          <a:prstGeom prst="rect">
            <a:avLst/>
          </a:prstGeom>
        </p:spPr>
        <p:txBody>
          <a:bodyPr lIns="0" tIns="0" rIns="0" bIns="0" rtlCol="0" anchor="t">
            <a:spAutoFit/>
          </a:bodyPr>
          <a:lstStyle/>
          <a:p>
            <a:pPr marL="0" lvl="0" indent="0" algn="ctr">
              <a:lnSpc>
                <a:spcPts val="4079"/>
              </a:lnSpc>
            </a:pPr>
            <a:r>
              <a:rPr lang="en-US" sz="3399" strike="noStrike">
                <a:solidFill>
                  <a:srgbClr val="FFFFFF"/>
                </a:solidFill>
                <a:latin typeface="Open Sauce SemiBold Bold"/>
              </a:rPr>
              <a:t>Greenhouse gas emissions associated with a project</a:t>
            </a:r>
          </a:p>
        </p:txBody>
      </p:sp>
      <p:sp>
        <p:nvSpPr>
          <p:cNvPr id="11" name="TextBox 11"/>
          <p:cNvSpPr txBox="1"/>
          <p:nvPr/>
        </p:nvSpPr>
        <p:spPr>
          <a:xfrm>
            <a:off x="10392473" y="5650644"/>
            <a:ext cx="5581723" cy="1028700"/>
          </a:xfrm>
          <a:prstGeom prst="rect">
            <a:avLst/>
          </a:prstGeom>
        </p:spPr>
        <p:txBody>
          <a:bodyPr lIns="0" tIns="0" rIns="0" bIns="0" rtlCol="0" anchor="t">
            <a:spAutoFit/>
          </a:bodyPr>
          <a:lstStyle/>
          <a:p>
            <a:pPr marL="0" lvl="0" indent="0" algn="ctr">
              <a:lnSpc>
                <a:spcPts val="4079"/>
              </a:lnSpc>
              <a:spcBef>
                <a:spcPct val="0"/>
              </a:spcBef>
            </a:pPr>
            <a:r>
              <a:rPr lang="en-US" sz="3399" u="none" strike="noStrike">
                <a:solidFill>
                  <a:srgbClr val="FFFFFF"/>
                </a:solidFill>
                <a:latin typeface="Open Sauce SemiBold Bold"/>
              </a:rPr>
              <a:t>The effects of climate change on projects </a:t>
            </a:r>
          </a:p>
        </p:txBody>
      </p:sp>
      <p:sp>
        <p:nvSpPr>
          <p:cNvPr id="12" name="TextBox 12"/>
          <p:cNvSpPr txBox="1"/>
          <p:nvPr/>
        </p:nvSpPr>
        <p:spPr>
          <a:xfrm>
            <a:off x="2155191" y="7414709"/>
            <a:ext cx="5898949" cy="409575"/>
          </a:xfrm>
          <a:prstGeom prst="rect">
            <a:avLst/>
          </a:prstGeom>
        </p:spPr>
        <p:txBody>
          <a:bodyPr lIns="0" tIns="0" rIns="0" bIns="0" rtlCol="0" anchor="t">
            <a:spAutoFit/>
          </a:bodyPr>
          <a:lstStyle/>
          <a:p>
            <a:pPr marL="0" lvl="0" indent="0" algn="ctr">
              <a:lnSpc>
                <a:spcPts val="3240"/>
              </a:lnSpc>
              <a:spcBef>
                <a:spcPct val="0"/>
              </a:spcBef>
            </a:pPr>
            <a:r>
              <a:rPr lang="en-US" sz="2700" u="sng" dirty="0">
                <a:solidFill>
                  <a:srgbClr val="D6E1D1"/>
                </a:solidFill>
                <a:latin typeface="Open Sauce SemiBold Italics"/>
                <a:hlinkClick r:id="rId6" tooltip="http://climatecasechart.com/case/in-re-florida-southeast-connection-llc/">
                  <a:extLst>
                    <a:ext uri="{A12FA001-AC4F-418D-AE19-62706E023703}">
                      <ahyp:hlinkClr xmlns:ahyp="http://schemas.microsoft.com/office/drawing/2018/hyperlinkcolor" val="tx"/>
                    </a:ext>
                  </a:extLst>
                </a:hlinkClick>
              </a:rPr>
              <a:t>Sierra Club v. FERC</a:t>
            </a:r>
          </a:p>
        </p:txBody>
      </p:sp>
      <p:sp>
        <p:nvSpPr>
          <p:cNvPr id="13" name="TextBox 13"/>
          <p:cNvSpPr txBox="1"/>
          <p:nvPr/>
        </p:nvSpPr>
        <p:spPr>
          <a:xfrm>
            <a:off x="2793729" y="7908069"/>
            <a:ext cx="4621874" cy="314325"/>
          </a:xfrm>
          <a:prstGeom prst="rect">
            <a:avLst/>
          </a:prstGeom>
        </p:spPr>
        <p:txBody>
          <a:bodyPr lIns="0" tIns="0" rIns="0" bIns="0" rtlCol="0" anchor="t">
            <a:spAutoFit/>
          </a:bodyPr>
          <a:lstStyle/>
          <a:p>
            <a:pPr marL="0" lvl="0" indent="0" algn="ctr">
              <a:lnSpc>
                <a:spcPts val="2400"/>
              </a:lnSpc>
              <a:spcBef>
                <a:spcPct val="0"/>
              </a:spcBef>
            </a:pPr>
            <a:r>
              <a:rPr lang="en-US" sz="2000">
                <a:solidFill>
                  <a:srgbClr val="C8CFC4"/>
                </a:solidFill>
                <a:latin typeface="Open Sauce 1"/>
              </a:rPr>
              <a:t>867 F.3d 1357, 1374 (D.C. Cir. 2017)</a:t>
            </a:r>
          </a:p>
        </p:txBody>
      </p:sp>
      <p:sp>
        <p:nvSpPr>
          <p:cNvPr id="14" name="TextBox 14"/>
          <p:cNvSpPr txBox="1"/>
          <p:nvPr/>
        </p:nvSpPr>
        <p:spPr>
          <a:xfrm>
            <a:off x="9889317" y="7414709"/>
            <a:ext cx="6588035" cy="409575"/>
          </a:xfrm>
          <a:prstGeom prst="rect">
            <a:avLst/>
          </a:prstGeom>
        </p:spPr>
        <p:txBody>
          <a:bodyPr lIns="0" tIns="0" rIns="0" bIns="0" rtlCol="0" anchor="t">
            <a:spAutoFit/>
          </a:bodyPr>
          <a:lstStyle/>
          <a:p>
            <a:pPr algn="ctr">
              <a:lnSpc>
                <a:spcPts val="3240"/>
              </a:lnSpc>
            </a:pPr>
            <a:r>
              <a:rPr lang="en-US" sz="2700" u="sng" dirty="0" err="1">
                <a:solidFill>
                  <a:srgbClr val="D6E1D1"/>
                </a:solidFill>
                <a:latin typeface="Open Sauce SemiBold Italics"/>
                <a:hlinkClick r:id="rId7" tooltip="http://climatecasechart.com/case/aqualliance-v-us-bureau-of-reclamation-2/">
                  <a:extLst>
                    <a:ext uri="{A12FA001-AC4F-418D-AE19-62706E023703}">
                      <ahyp:hlinkClr xmlns:ahyp="http://schemas.microsoft.com/office/drawing/2018/hyperlinkcolor" val="tx"/>
                    </a:ext>
                  </a:extLst>
                </a:hlinkClick>
              </a:rPr>
              <a:t>AquaAlliance</a:t>
            </a:r>
            <a:r>
              <a:rPr lang="en-US" sz="2700" u="sng" dirty="0">
                <a:solidFill>
                  <a:srgbClr val="D6E1D1"/>
                </a:solidFill>
                <a:latin typeface="Open Sauce SemiBold Italics"/>
                <a:hlinkClick r:id="rId7" tooltip="http://climatecasechart.com/case/aqualliance-v-us-bureau-of-reclamation-2/">
                  <a:extLst>
                    <a:ext uri="{A12FA001-AC4F-418D-AE19-62706E023703}">
                      <ahyp:hlinkClr xmlns:ahyp="http://schemas.microsoft.com/office/drawing/2018/hyperlinkcolor" val="tx"/>
                    </a:ext>
                  </a:extLst>
                </a:hlinkClick>
              </a:rPr>
              <a:t> v. Bureau of Reclamation</a:t>
            </a:r>
          </a:p>
        </p:txBody>
      </p:sp>
      <p:sp>
        <p:nvSpPr>
          <p:cNvPr id="15" name="TextBox 15"/>
          <p:cNvSpPr txBox="1"/>
          <p:nvPr/>
        </p:nvSpPr>
        <p:spPr>
          <a:xfrm>
            <a:off x="10071248" y="7908069"/>
            <a:ext cx="6224173" cy="314325"/>
          </a:xfrm>
          <a:prstGeom prst="rect">
            <a:avLst/>
          </a:prstGeom>
        </p:spPr>
        <p:txBody>
          <a:bodyPr lIns="0" tIns="0" rIns="0" bIns="0" rtlCol="0" anchor="t">
            <a:spAutoFit/>
          </a:bodyPr>
          <a:lstStyle/>
          <a:p>
            <a:pPr algn="ctr">
              <a:lnSpc>
                <a:spcPts val="2400"/>
              </a:lnSpc>
            </a:pPr>
            <a:r>
              <a:rPr lang="en-US" sz="2000">
                <a:solidFill>
                  <a:srgbClr val="C8CFC4"/>
                </a:solidFill>
                <a:latin typeface="Open Sauce 1"/>
              </a:rPr>
              <a:t>287 F. Supp. 3d 969, 1023-24 (E.D. Cal. 2018)</a:t>
            </a:r>
          </a:p>
        </p:txBody>
      </p:sp>
      <p:sp>
        <p:nvSpPr>
          <p:cNvPr id="16" name="TextBox 16"/>
          <p:cNvSpPr txBox="1"/>
          <p:nvPr/>
        </p:nvSpPr>
        <p:spPr>
          <a:xfrm>
            <a:off x="1028700" y="3491657"/>
            <a:ext cx="14612243" cy="530860"/>
          </a:xfrm>
          <a:prstGeom prst="rect">
            <a:avLst/>
          </a:prstGeom>
        </p:spPr>
        <p:txBody>
          <a:bodyPr lIns="0" tIns="0" rIns="0" bIns="0" rtlCol="0" anchor="t">
            <a:spAutoFit/>
          </a:bodyPr>
          <a:lstStyle/>
          <a:p>
            <a:pPr marL="0" lvl="0" indent="0">
              <a:lnSpc>
                <a:spcPts val="4339"/>
              </a:lnSpc>
              <a:spcBef>
                <a:spcPct val="0"/>
              </a:spcBef>
            </a:pPr>
            <a:r>
              <a:rPr lang="en-US" sz="3099">
                <a:solidFill>
                  <a:srgbClr val="FFFFFF"/>
                </a:solidFill>
                <a:latin typeface="Open Sauce SemiBold Italics"/>
              </a:rPr>
              <a:t>Under NEPA, courts have found that the government is obligated to assess:</a:t>
            </a:r>
          </a:p>
        </p:txBody>
      </p:sp>
      <p:grpSp>
        <p:nvGrpSpPr>
          <p:cNvPr id="17" name="Group 17"/>
          <p:cNvGrpSpPr/>
          <p:nvPr/>
        </p:nvGrpSpPr>
        <p:grpSpPr>
          <a:xfrm>
            <a:off x="-3257373" y="4387629"/>
            <a:ext cx="12102204" cy="4398426"/>
            <a:chOff x="0" y="47625"/>
            <a:chExt cx="3187412" cy="1158433"/>
          </a:xfrm>
        </p:grpSpPr>
        <p:sp>
          <p:nvSpPr>
            <p:cNvPr id="18" name="Freeform 18"/>
            <p:cNvSpPr/>
            <p:nvPr/>
          </p:nvSpPr>
          <p:spPr>
            <a:xfrm>
              <a:off x="1261498" y="96350"/>
              <a:ext cx="1925914" cy="1109708"/>
            </a:xfrm>
            <a:custGeom>
              <a:avLst/>
              <a:gdLst/>
              <a:ahLst/>
              <a:cxnLst/>
              <a:rect l="l" t="t" r="r" b="b"/>
              <a:pathLst>
                <a:path w="1925914" h="1109708">
                  <a:moveTo>
                    <a:pt x="53995" y="0"/>
                  </a:moveTo>
                  <a:lnTo>
                    <a:pt x="1871918" y="0"/>
                  </a:lnTo>
                  <a:cubicBezTo>
                    <a:pt x="1901739" y="0"/>
                    <a:pt x="1925914" y="24175"/>
                    <a:pt x="1925914" y="53995"/>
                  </a:cubicBezTo>
                  <a:lnTo>
                    <a:pt x="1925914" y="1055713"/>
                  </a:lnTo>
                  <a:cubicBezTo>
                    <a:pt x="1925914" y="1085534"/>
                    <a:pt x="1901739" y="1109708"/>
                    <a:pt x="1871918" y="1109708"/>
                  </a:cubicBezTo>
                  <a:lnTo>
                    <a:pt x="53995" y="1109708"/>
                  </a:lnTo>
                  <a:cubicBezTo>
                    <a:pt x="24175" y="1109708"/>
                    <a:pt x="0" y="1085534"/>
                    <a:pt x="0" y="1055713"/>
                  </a:cubicBezTo>
                  <a:lnTo>
                    <a:pt x="0" y="53995"/>
                  </a:lnTo>
                  <a:cubicBezTo>
                    <a:pt x="0" y="24175"/>
                    <a:pt x="24175" y="0"/>
                    <a:pt x="53995" y="0"/>
                  </a:cubicBezTo>
                  <a:close/>
                </a:path>
              </a:pathLst>
            </a:custGeom>
            <a:solidFill>
              <a:srgbClr val="000000">
                <a:alpha val="0"/>
              </a:srgbClr>
            </a:solidFill>
            <a:ln w="66675" cap="rnd">
              <a:solidFill>
                <a:srgbClr val="62C7CE"/>
              </a:solidFill>
              <a:prstDash val="solid"/>
              <a:round/>
            </a:ln>
          </p:spPr>
          <p:txBody>
            <a:bodyPr/>
            <a:lstStyle/>
            <a:p>
              <a:endParaRPr lang="en-US" dirty="0"/>
            </a:p>
          </p:txBody>
        </p:sp>
        <p:sp>
          <p:nvSpPr>
            <p:cNvPr id="19" name="TextBox 19"/>
            <p:cNvSpPr txBox="1"/>
            <p:nvPr/>
          </p:nvSpPr>
          <p:spPr>
            <a:xfrm>
              <a:off x="0" y="47625"/>
              <a:ext cx="1925914" cy="1062083"/>
            </a:xfrm>
            <a:prstGeom prst="rect">
              <a:avLst/>
            </a:prstGeom>
          </p:spPr>
          <p:txBody>
            <a:bodyPr lIns="50800" tIns="50800" rIns="50800" bIns="50800" rtlCol="0" anchor="ctr"/>
            <a:lstStyle/>
            <a:p>
              <a:pPr algn="ctr">
                <a:lnSpc>
                  <a:spcPts val="2499"/>
                </a:lnSpc>
              </a:pPr>
              <a:endParaRPr/>
            </a:p>
          </p:txBody>
        </p:sp>
      </p:grpSp>
      <p:grpSp>
        <p:nvGrpSpPr>
          <p:cNvPr id="20" name="Group 20"/>
          <p:cNvGrpSpPr/>
          <p:nvPr/>
        </p:nvGrpSpPr>
        <p:grpSpPr>
          <a:xfrm>
            <a:off x="9527107" y="4589999"/>
            <a:ext cx="7312454" cy="4213423"/>
            <a:chOff x="0" y="0"/>
            <a:chExt cx="1925914" cy="1109708"/>
          </a:xfrm>
        </p:grpSpPr>
        <p:sp>
          <p:nvSpPr>
            <p:cNvPr id="21" name="Freeform 21"/>
            <p:cNvSpPr/>
            <p:nvPr/>
          </p:nvSpPr>
          <p:spPr>
            <a:xfrm>
              <a:off x="0" y="0"/>
              <a:ext cx="1925914" cy="1109708"/>
            </a:xfrm>
            <a:custGeom>
              <a:avLst/>
              <a:gdLst/>
              <a:ahLst/>
              <a:cxnLst/>
              <a:rect l="l" t="t" r="r" b="b"/>
              <a:pathLst>
                <a:path w="1925914" h="1109708">
                  <a:moveTo>
                    <a:pt x="53995" y="0"/>
                  </a:moveTo>
                  <a:lnTo>
                    <a:pt x="1871918" y="0"/>
                  </a:lnTo>
                  <a:cubicBezTo>
                    <a:pt x="1901739" y="0"/>
                    <a:pt x="1925914" y="24175"/>
                    <a:pt x="1925914" y="53995"/>
                  </a:cubicBezTo>
                  <a:lnTo>
                    <a:pt x="1925914" y="1055713"/>
                  </a:lnTo>
                  <a:cubicBezTo>
                    <a:pt x="1925914" y="1085534"/>
                    <a:pt x="1901739" y="1109708"/>
                    <a:pt x="1871918" y="1109708"/>
                  </a:cubicBezTo>
                  <a:lnTo>
                    <a:pt x="53995" y="1109708"/>
                  </a:lnTo>
                  <a:cubicBezTo>
                    <a:pt x="24175" y="1109708"/>
                    <a:pt x="0" y="1085534"/>
                    <a:pt x="0" y="1055713"/>
                  </a:cubicBezTo>
                  <a:lnTo>
                    <a:pt x="0" y="53995"/>
                  </a:lnTo>
                  <a:cubicBezTo>
                    <a:pt x="0" y="24175"/>
                    <a:pt x="24175" y="0"/>
                    <a:pt x="53995" y="0"/>
                  </a:cubicBezTo>
                  <a:close/>
                </a:path>
              </a:pathLst>
            </a:custGeom>
            <a:solidFill>
              <a:srgbClr val="000000">
                <a:alpha val="0"/>
              </a:srgbClr>
            </a:solidFill>
            <a:ln w="66675" cap="rnd">
              <a:solidFill>
                <a:srgbClr val="62C7CE"/>
              </a:solidFill>
              <a:prstDash val="solid"/>
              <a:round/>
            </a:ln>
          </p:spPr>
        </p:sp>
        <p:sp>
          <p:nvSpPr>
            <p:cNvPr id="22" name="TextBox 22"/>
            <p:cNvSpPr txBox="1"/>
            <p:nvPr/>
          </p:nvSpPr>
          <p:spPr>
            <a:xfrm>
              <a:off x="0" y="47625"/>
              <a:ext cx="1925914" cy="1062083"/>
            </a:xfrm>
            <a:prstGeom prst="rect">
              <a:avLst/>
            </a:prstGeom>
          </p:spPr>
          <p:txBody>
            <a:bodyPr lIns="50800" tIns="50800" rIns="50800" bIns="50800" rtlCol="0" anchor="ctr"/>
            <a:lstStyle/>
            <a:p>
              <a:pPr algn="ctr">
                <a:lnSpc>
                  <a:spcPts val="2499"/>
                </a:lnSpc>
              </a:pPr>
              <a:endParaRPr/>
            </a:p>
          </p:txBody>
        </p:sp>
      </p:grpSp>
      <p:sp>
        <p:nvSpPr>
          <p:cNvPr id="23" name="AutoShape 23"/>
          <p:cNvSpPr/>
          <p:nvPr/>
        </p:nvSpPr>
        <p:spPr>
          <a:xfrm flipV="1">
            <a:off x="3537020" y="7045174"/>
            <a:ext cx="3135292" cy="0"/>
          </a:xfrm>
          <a:prstGeom prst="line">
            <a:avLst/>
          </a:prstGeom>
          <a:ln w="38100" cap="flat">
            <a:solidFill>
              <a:srgbClr val="62C7CE"/>
            </a:solidFill>
            <a:prstDash val="solid"/>
            <a:headEnd type="none" w="sm" len="sm"/>
            <a:tailEnd type="none" w="sm" len="sm"/>
          </a:ln>
        </p:spPr>
      </p:sp>
      <p:sp>
        <p:nvSpPr>
          <p:cNvPr id="24" name="AutoShape 24"/>
          <p:cNvSpPr/>
          <p:nvPr/>
        </p:nvSpPr>
        <p:spPr>
          <a:xfrm flipV="1">
            <a:off x="11615688" y="7007074"/>
            <a:ext cx="3135292" cy="0"/>
          </a:xfrm>
          <a:prstGeom prst="line">
            <a:avLst/>
          </a:prstGeom>
          <a:ln w="38100" cap="flat">
            <a:solidFill>
              <a:srgbClr val="62C7CE"/>
            </a:solidFill>
            <a:prstDash val="solid"/>
            <a:headEnd type="none" w="sm" len="sm"/>
            <a:tailEnd type="none" w="sm" len="sm"/>
          </a:ln>
        </p:spPr>
      </p:sp>
      <p:sp>
        <p:nvSpPr>
          <p:cNvPr id="25" name="TextBox 25"/>
          <p:cNvSpPr txBox="1"/>
          <p:nvPr/>
        </p:nvSpPr>
        <p:spPr>
          <a:xfrm>
            <a:off x="10071248" y="228773"/>
            <a:ext cx="8004085" cy="396875"/>
          </a:xfrm>
          <a:prstGeom prst="rect">
            <a:avLst/>
          </a:prstGeom>
        </p:spPr>
        <p:txBody>
          <a:bodyPr lIns="0" tIns="0" rIns="0" bIns="0" rtlCol="0" anchor="t">
            <a:spAutoFit/>
          </a:bodyPr>
          <a:lstStyle/>
          <a:p>
            <a:pPr marL="0" lvl="0" indent="0" algn="r">
              <a:lnSpc>
                <a:spcPts val="3250"/>
              </a:lnSpc>
              <a:spcBef>
                <a:spcPct val="0"/>
              </a:spcBef>
            </a:pPr>
            <a:r>
              <a:rPr lang="en-US" sz="2500" u="none" strike="noStrike" dirty="0">
                <a:solidFill>
                  <a:srgbClr val="D6E1D1">
                    <a:alpha val="33725"/>
                  </a:srgbClr>
                </a:solidFill>
                <a:latin typeface="Open Sauce 2 Italics"/>
              </a:rPr>
              <a:t>For more, see the </a:t>
            </a:r>
            <a:r>
              <a:rPr lang="en-US" sz="2500" dirty="0">
                <a:solidFill>
                  <a:srgbClr val="D6E1D1">
                    <a:alpha val="33725"/>
                  </a:srgbClr>
                </a:solidFill>
                <a:latin typeface="Open Sauce 2 Italics"/>
                <a:hlinkClick r:id="rId8" tooltip="https://cjp.eli.org/curriculum/government-action-and-climate-science">
                  <a:extLst>
                    <a:ext uri="{A12FA001-AC4F-418D-AE19-62706E023703}">
                      <ahyp:hlinkClr xmlns:ahyp="http://schemas.microsoft.com/office/drawing/2018/hyperlinkcolor" val="tx"/>
                    </a:ext>
                  </a:extLst>
                </a:hlinkClick>
              </a:rPr>
              <a:t>Government Action </a:t>
            </a:r>
            <a:r>
              <a:rPr lang="en-US" sz="2500" dirty="0">
                <a:solidFill>
                  <a:srgbClr val="D6E1D1">
                    <a:alpha val="33725"/>
                  </a:srgbClr>
                </a:solidFill>
                <a:latin typeface="Open Sauce 2 Italics"/>
              </a:rPr>
              <a:t>module</a:t>
            </a:r>
            <a:r>
              <a:rPr lang="en-US" sz="2500" u="none" strike="noStrike" dirty="0">
                <a:solidFill>
                  <a:srgbClr val="D6E1D1">
                    <a:alpha val="33725"/>
                  </a:srgbClr>
                </a:solidFill>
                <a:latin typeface="Open Sauce 2 Italics"/>
              </a:rPr>
              <a: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145361" y="176386"/>
            <a:ext cx="13475488" cy="485102"/>
            <a:chOff x="0" y="-48452"/>
            <a:chExt cx="17967316" cy="646802"/>
          </a:xfrm>
        </p:grpSpPr>
        <p:sp>
          <p:nvSpPr>
            <p:cNvPr id="3" name="TextBox 3"/>
            <p:cNvSpPr txBox="1"/>
            <p:nvPr/>
          </p:nvSpPr>
          <p:spPr>
            <a:xfrm>
              <a:off x="795561" y="142208"/>
              <a:ext cx="17171755" cy="456142"/>
            </a:xfrm>
            <a:prstGeom prst="rect">
              <a:avLst/>
            </a:prstGeom>
          </p:spPr>
          <p:txBody>
            <a:bodyPr lIns="0" tIns="0" rIns="0" bIns="0" rtlCol="0" anchor="t">
              <a:spAutoFit/>
            </a:bodyPr>
            <a:lstStyle/>
            <a:p>
              <a:pPr algn="l">
                <a:lnSpc>
                  <a:spcPts val="2499"/>
                </a:lnSpc>
              </a:pPr>
              <a:r>
                <a:rPr lang="en-US" sz="2499">
                  <a:solidFill>
                    <a:srgbClr val="D6E1D1">
                      <a:alpha val="33725"/>
                    </a:srgbClr>
                  </a:solidFill>
                  <a:latin typeface="Open Sauce 1 Semi-Bold"/>
                </a:rPr>
                <a:t>ROLE OF CLIMATE SCIENCE IN CLIMATE LITIGATION</a:t>
              </a:r>
            </a:p>
          </p:txBody>
        </p:sp>
        <p:grpSp>
          <p:nvGrpSpPr>
            <p:cNvPr id="4" name="Group 4"/>
            <p:cNvGrpSpPr/>
            <p:nvPr/>
          </p:nvGrpSpPr>
          <p:grpSpPr>
            <a:xfrm>
              <a:off x="68613" y="0"/>
              <a:ext cx="589723" cy="597362"/>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6E1D1">
                  <a:alpha val="44706"/>
                </a:srgbClr>
              </a:solidFill>
            </p:spPr>
          </p:sp>
        </p:grpSp>
        <p:sp>
          <p:nvSpPr>
            <p:cNvPr id="6" name="TextBox 6"/>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263036">
                      <a:alpha val="29804"/>
                    </a:srgbClr>
                  </a:solidFill>
                  <a:latin typeface="Open Sauce 1 Heavy"/>
                </a:rPr>
                <a:t>3</a:t>
              </a:r>
            </a:p>
          </p:txBody>
        </p:sp>
      </p:grpSp>
      <p:sp>
        <p:nvSpPr>
          <p:cNvPr id="7" name="TextBox 7"/>
          <p:cNvSpPr txBox="1"/>
          <p:nvPr/>
        </p:nvSpPr>
        <p:spPr>
          <a:xfrm>
            <a:off x="1028700" y="3225862"/>
            <a:ext cx="6422980" cy="5811463"/>
          </a:xfrm>
          <a:prstGeom prst="rect">
            <a:avLst/>
          </a:prstGeom>
        </p:spPr>
        <p:txBody>
          <a:bodyPr lIns="0" tIns="0" rIns="0" bIns="0" rtlCol="0" anchor="t">
            <a:spAutoFit/>
          </a:bodyPr>
          <a:lstStyle/>
          <a:p>
            <a:pPr marL="626111" lvl="1" indent="-313055">
              <a:lnSpc>
                <a:spcPts val="3770"/>
              </a:lnSpc>
              <a:buFont typeface="Arial"/>
              <a:buChar char="•"/>
            </a:pPr>
            <a:r>
              <a:rPr lang="en-US" sz="2900" dirty="0">
                <a:solidFill>
                  <a:srgbClr val="FFFFFF"/>
                </a:solidFill>
                <a:latin typeface="Open Sauce 2"/>
              </a:rPr>
              <a:t>Numerous jurisdictions have established environmental review requirements</a:t>
            </a:r>
          </a:p>
          <a:p>
            <a:pPr>
              <a:lnSpc>
                <a:spcPts val="3770"/>
              </a:lnSpc>
            </a:pPr>
            <a:endParaRPr lang="en-US" sz="2900" dirty="0">
              <a:solidFill>
                <a:srgbClr val="FFFFFF"/>
              </a:solidFill>
              <a:latin typeface="Open Sauce 2"/>
            </a:endParaRPr>
          </a:p>
          <a:p>
            <a:pPr marL="626111" lvl="1" indent="-313055">
              <a:lnSpc>
                <a:spcPts val="3770"/>
              </a:lnSpc>
              <a:buFont typeface="Arial"/>
              <a:buChar char="•"/>
            </a:pPr>
            <a:r>
              <a:rPr lang="en-US" sz="2900" dirty="0">
                <a:solidFill>
                  <a:srgbClr val="62C7CE"/>
                </a:solidFill>
                <a:latin typeface="Open Sauce 2 Italics"/>
              </a:rPr>
              <a:t>Example:</a:t>
            </a:r>
            <a:r>
              <a:rPr lang="en-US" sz="2900" dirty="0">
                <a:solidFill>
                  <a:srgbClr val="FFFFFF"/>
                </a:solidFill>
                <a:latin typeface="Open Sauce 2"/>
              </a:rPr>
              <a:t> The California Environmental Quality Act (CEQA) explicitly requires disclosure of direct and indirect GHG emissions from proposals undergoing environmental impact assessments (</a:t>
            </a:r>
            <a:r>
              <a:rPr lang="en-US" sz="2900" u="sng" dirty="0">
                <a:solidFill>
                  <a:schemeClr val="bg1"/>
                </a:solidFill>
                <a:latin typeface="Open Sauce 2"/>
                <a:ea typeface="Open Sauce 2"/>
                <a:hlinkClick r:id="rId2" tooltip="https://www.conservation.ca.gov/calgem/CEQA/Documents/CEQA_Handbook_2023_final.pdf">
                  <a:extLst>
                    <a:ext uri="{A12FA001-AC4F-418D-AE19-62706E023703}">
                      <ahyp:hlinkClr xmlns:ahyp="http://schemas.microsoft.com/office/drawing/2018/hyperlinkcolor" val="tx"/>
                    </a:ext>
                  </a:extLst>
                </a:hlinkClick>
              </a:rPr>
              <a:t>Tit. 14, §15064.4</a:t>
            </a:r>
            <a:r>
              <a:rPr lang="en-US" sz="2900" dirty="0">
                <a:solidFill>
                  <a:schemeClr val="bg1"/>
                </a:solidFill>
                <a:latin typeface="Open Sauce 2"/>
              </a:rPr>
              <a:t>).</a:t>
            </a:r>
          </a:p>
        </p:txBody>
      </p:sp>
      <p:grpSp>
        <p:nvGrpSpPr>
          <p:cNvPr id="8" name="Group 8"/>
          <p:cNvGrpSpPr/>
          <p:nvPr/>
        </p:nvGrpSpPr>
        <p:grpSpPr>
          <a:xfrm>
            <a:off x="7181668" y="2095500"/>
            <a:ext cx="10956657" cy="7996044"/>
            <a:chOff x="0" y="0"/>
            <a:chExt cx="14608876" cy="10661391"/>
          </a:xfrm>
        </p:grpSpPr>
        <p:sp>
          <p:nvSpPr>
            <p:cNvPr id="9" name="Freeform 9"/>
            <p:cNvSpPr/>
            <p:nvPr/>
          </p:nvSpPr>
          <p:spPr>
            <a:xfrm>
              <a:off x="9206348" y="9335127"/>
              <a:ext cx="1923700" cy="608370"/>
            </a:xfrm>
            <a:custGeom>
              <a:avLst/>
              <a:gdLst/>
              <a:ahLst/>
              <a:cxnLst/>
              <a:rect l="l" t="t" r="r" b="b"/>
              <a:pathLst>
                <a:path w="1923700" h="608370">
                  <a:moveTo>
                    <a:pt x="0" y="0"/>
                  </a:moveTo>
                  <a:lnTo>
                    <a:pt x="1923699" y="0"/>
                  </a:lnTo>
                  <a:lnTo>
                    <a:pt x="1923699" y="608370"/>
                  </a:lnTo>
                  <a:lnTo>
                    <a:pt x="0" y="608370"/>
                  </a:lnTo>
                  <a:lnTo>
                    <a:pt x="0" y="0"/>
                  </a:lnTo>
                  <a:close/>
                </a:path>
              </a:pathLst>
            </a:custGeom>
            <a:blipFill>
              <a:blip r:embed="rId3">
                <a:alphaModFix amt="26000"/>
                <a:extLst>
                  <a:ext uri="{96DAC541-7B7A-43D3-8B79-37D633B846F1}">
                    <asvg:svgBlip xmlns:asvg="http://schemas.microsoft.com/office/drawing/2016/SVG/main" r:embed="rId4"/>
                  </a:ext>
                </a:extLst>
              </a:blip>
              <a:stretch>
                <a:fillRect/>
              </a:stretch>
            </a:blipFill>
          </p:spPr>
        </p:sp>
        <p:sp>
          <p:nvSpPr>
            <p:cNvPr id="10" name="Freeform 10"/>
            <p:cNvSpPr/>
            <p:nvPr/>
          </p:nvSpPr>
          <p:spPr>
            <a:xfrm>
              <a:off x="0" y="1100609"/>
              <a:ext cx="14608876" cy="9560782"/>
            </a:xfrm>
            <a:custGeom>
              <a:avLst/>
              <a:gdLst/>
              <a:ahLst/>
              <a:cxnLst/>
              <a:rect l="l" t="t" r="r" b="b"/>
              <a:pathLst>
                <a:path w="14608876" h="9560782">
                  <a:moveTo>
                    <a:pt x="0" y="0"/>
                  </a:moveTo>
                  <a:lnTo>
                    <a:pt x="14608876" y="0"/>
                  </a:lnTo>
                  <a:lnTo>
                    <a:pt x="14608876" y="9560782"/>
                  </a:lnTo>
                  <a:lnTo>
                    <a:pt x="0" y="9560782"/>
                  </a:lnTo>
                  <a:lnTo>
                    <a:pt x="0" y="0"/>
                  </a:lnTo>
                  <a:close/>
                </a:path>
              </a:pathLst>
            </a:custGeom>
            <a:blipFill>
              <a:blip r:embed="rId5"/>
              <a:stretch>
                <a:fillRect/>
              </a:stretch>
            </a:blipFill>
          </p:spPr>
        </p:sp>
        <p:grpSp>
          <p:nvGrpSpPr>
            <p:cNvPr id="11" name="Group 11"/>
            <p:cNvGrpSpPr/>
            <p:nvPr/>
          </p:nvGrpSpPr>
          <p:grpSpPr>
            <a:xfrm>
              <a:off x="13290542" y="5056667"/>
              <a:ext cx="480643" cy="626066"/>
              <a:chOff x="0" y="0"/>
              <a:chExt cx="92334" cy="120270"/>
            </a:xfrm>
          </p:grpSpPr>
          <p:sp>
            <p:nvSpPr>
              <p:cNvPr id="12" name="Freeform 12"/>
              <p:cNvSpPr/>
              <p:nvPr/>
            </p:nvSpPr>
            <p:spPr>
              <a:xfrm>
                <a:off x="0" y="0"/>
                <a:ext cx="92334" cy="120270"/>
              </a:xfrm>
              <a:custGeom>
                <a:avLst/>
                <a:gdLst/>
                <a:ahLst/>
                <a:cxnLst/>
                <a:rect l="l" t="t" r="r" b="b"/>
                <a:pathLst>
                  <a:path w="92334" h="120270">
                    <a:moveTo>
                      <a:pt x="0" y="0"/>
                    </a:moveTo>
                    <a:lnTo>
                      <a:pt x="92334" y="0"/>
                    </a:lnTo>
                    <a:lnTo>
                      <a:pt x="92334" y="120270"/>
                    </a:lnTo>
                    <a:lnTo>
                      <a:pt x="0" y="120270"/>
                    </a:lnTo>
                    <a:close/>
                  </a:path>
                </a:pathLst>
              </a:custGeom>
              <a:solidFill>
                <a:srgbClr val="263036"/>
              </a:solidFill>
            </p:spPr>
          </p:sp>
          <p:sp>
            <p:nvSpPr>
              <p:cNvPr id="13" name="TextBox 13"/>
              <p:cNvSpPr txBox="1"/>
              <p:nvPr/>
            </p:nvSpPr>
            <p:spPr>
              <a:xfrm>
                <a:off x="0" y="47625"/>
                <a:ext cx="92334" cy="72645"/>
              </a:xfrm>
              <a:prstGeom prst="rect">
                <a:avLst/>
              </a:prstGeom>
            </p:spPr>
            <p:txBody>
              <a:bodyPr lIns="52235" tIns="52235" rIns="52235" bIns="52235" rtlCol="0" anchor="ctr"/>
              <a:lstStyle/>
              <a:p>
                <a:pPr algn="ctr">
                  <a:lnSpc>
                    <a:spcPts val="2500"/>
                  </a:lnSpc>
                </a:pPr>
                <a:endParaRPr/>
              </a:p>
            </p:txBody>
          </p:sp>
        </p:grpSp>
        <p:grpSp>
          <p:nvGrpSpPr>
            <p:cNvPr id="14" name="Group 14"/>
            <p:cNvGrpSpPr/>
            <p:nvPr/>
          </p:nvGrpSpPr>
          <p:grpSpPr>
            <a:xfrm>
              <a:off x="13342260" y="4558986"/>
              <a:ext cx="480643" cy="313033"/>
              <a:chOff x="0" y="0"/>
              <a:chExt cx="92334" cy="60135"/>
            </a:xfrm>
          </p:grpSpPr>
          <p:sp>
            <p:nvSpPr>
              <p:cNvPr id="15" name="Freeform 15"/>
              <p:cNvSpPr/>
              <p:nvPr/>
            </p:nvSpPr>
            <p:spPr>
              <a:xfrm>
                <a:off x="0" y="0"/>
                <a:ext cx="92334" cy="60135"/>
              </a:xfrm>
              <a:custGeom>
                <a:avLst/>
                <a:gdLst/>
                <a:ahLst/>
                <a:cxnLst/>
                <a:rect l="l" t="t" r="r" b="b"/>
                <a:pathLst>
                  <a:path w="92334" h="60135">
                    <a:moveTo>
                      <a:pt x="0" y="0"/>
                    </a:moveTo>
                    <a:lnTo>
                      <a:pt x="92334" y="0"/>
                    </a:lnTo>
                    <a:lnTo>
                      <a:pt x="92334" y="60135"/>
                    </a:lnTo>
                    <a:lnTo>
                      <a:pt x="0" y="60135"/>
                    </a:lnTo>
                    <a:close/>
                  </a:path>
                </a:pathLst>
              </a:custGeom>
              <a:solidFill>
                <a:srgbClr val="263036"/>
              </a:solidFill>
            </p:spPr>
          </p:sp>
          <p:sp>
            <p:nvSpPr>
              <p:cNvPr id="16" name="TextBox 16"/>
              <p:cNvSpPr txBox="1"/>
              <p:nvPr/>
            </p:nvSpPr>
            <p:spPr>
              <a:xfrm>
                <a:off x="0" y="47625"/>
                <a:ext cx="92334" cy="12510"/>
              </a:xfrm>
              <a:prstGeom prst="rect">
                <a:avLst/>
              </a:prstGeom>
            </p:spPr>
            <p:txBody>
              <a:bodyPr lIns="52235" tIns="52235" rIns="52235" bIns="52235" rtlCol="0" anchor="ctr"/>
              <a:lstStyle/>
              <a:p>
                <a:pPr algn="ctr">
                  <a:lnSpc>
                    <a:spcPts val="2500"/>
                  </a:lnSpc>
                </a:pPr>
                <a:endParaRPr/>
              </a:p>
            </p:txBody>
          </p:sp>
        </p:grpSp>
        <p:grpSp>
          <p:nvGrpSpPr>
            <p:cNvPr id="17" name="Group 17"/>
            <p:cNvGrpSpPr/>
            <p:nvPr/>
          </p:nvGrpSpPr>
          <p:grpSpPr>
            <a:xfrm>
              <a:off x="13508119" y="4166566"/>
              <a:ext cx="480643" cy="313033"/>
              <a:chOff x="0" y="0"/>
              <a:chExt cx="92334" cy="60135"/>
            </a:xfrm>
          </p:grpSpPr>
          <p:sp>
            <p:nvSpPr>
              <p:cNvPr id="18" name="Freeform 18"/>
              <p:cNvSpPr/>
              <p:nvPr/>
            </p:nvSpPr>
            <p:spPr>
              <a:xfrm>
                <a:off x="0" y="0"/>
                <a:ext cx="92334" cy="60135"/>
              </a:xfrm>
              <a:custGeom>
                <a:avLst/>
                <a:gdLst/>
                <a:ahLst/>
                <a:cxnLst/>
                <a:rect l="l" t="t" r="r" b="b"/>
                <a:pathLst>
                  <a:path w="92334" h="60135">
                    <a:moveTo>
                      <a:pt x="0" y="0"/>
                    </a:moveTo>
                    <a:lnTo>
                      <a:pt x="92334" y="0"/>
                    </a:lnTo>
                    <a:lnTo>
                      <a:pt x="92334" y="60135"/>
                    </a:lnTo>
                    <a:lnTo>
                      <a:pt x="0" y="60135"/>
                    </a:lnTo>
                    <a:close/>
                  </a:path>
                </a:pathLst>
              </a:custGeom>
              <a:solidFill>
                <a:srgbClr val="263036"/>
              </a:solidFill>
            </p:spPr>
          </p:sp>
          <p:sp>
            <p:nvSpPr>
              <p:cNvPr id="19" name="TextBox 19"/>
              <p:cNvSpPr txBox="1"/>
              <p:nvPr/>
            </p:nvSpPr>
            <p:spPr>
              <a:xfrm>
                <a:off x="0" y="47625"/>
                <a:ext cx="92334" cy="12510"/>
              </a:xfrm>
              <a:prstGeom prst="rect">
                <a:avLst/>
              </a:prstGeom>
            </p:spPr>
            <p:txBody>
              <a:bodyPr lIns="52235" tIns="52235" rIns="52235" bIns="52235" rtlCol="0" anchor="ctr"/>
              <a:lstStyle/>
              <a:p>
                <a:pPr algn="ctr">
                  <a:lnSpc>
                    <a:spcPts val="2500"/>
                  </a:lnSpc>
                </a:pPr>
                <a:endParaRPr/>
              </a:p>
            </p:txBody>
          </p:sp>
        </p:grpSp>
        <p:grpSp>
          <p:nvGrpSpPr>
            <p:cNvPr id="20" name="Group 20"/>
            <p:cNvGrpSpPr/>
            <p:nvPr/>
          </p:nvGrpSpPr>
          <p:grpSpPr>
            <a:xfrm>
              <a:off x="13911944" y="3921567"/>
              <a:ext cx="480643" cy="244999"/>
              <a:chOff x="0" y="0"/>
              <a:chExt cx="92334" cy="47065"/>
            </a:xfrm>
          </p:grpSpPr>
          <p:sp>
            <p:nvSpPr>
              <p:cNvPr id="21" name="Freeform 21"/>
              <p:cNvSpPr/>
              <p:nvPr/>
            </p:nvSpPr>
            <p:spPr>
              <a:xfrm>
                <a:off x="0" y="0"/>
                <a:ext cx="92334" cy="47065"/>
              </a:xfrm>
              <a:custGeom>
                <a:avLst/>
                <a:gdLst/>
                <a:ahLst/>
                <a:cxnLst/>
                <a:rect l="l" t="t" r="r" b="b"/>
                <a:pathLst>
                  <a:path w="92334" h="47065">
                    <a:moveTo>
                      <a:pt x="0" y="0"/>
                    </a:moveTo>
                    <a:lnTo>
                      <a:pt x="92334" y="0"/>
                    </a:lnTo>
                    <a:lnTo>
                      <a:pt x="92334" y="47065"/>
                    </a:lnTo>
                    <a:lnTo>
                      <a:pt x="0" y="47065"/>
                    </a:lnTo>
                    <a:close/>
                  </a:path>
                </a:pathLst>
              </a:custGeom>
              <a:solidFill>
                <a:srgbClr val="263036"/>
              </a:solidFill>
            </p:spPr>
          </p:sp>
          <p:sp>
            <p:nvSpPr>
              <p:cNvPr id="22" name="TextBox 22"/>
              <p:cNvSpPr txBox="1"/>
              <p:nvPr/>
            </p:nvSpPr>
            <p:spPr>
              <a:xfrm>
                <a:off x="0" y="47625"/>
                <a:ext cx="92334" cy="0"/>
              </a:xfrm>
              <a:prstGeom prst="rect">
                <a:avLst/>
              </a:prstGeom>
            </p:spPr>
            <p:txBody>
              <a:bodyPr lIns="52235" tIns="52235" rIns="52235" bIns="52235" rtlCol="0" anchor="ctr"/>
              <a:lstStyle/>
              <a:p>
                <a:pPr algn="ctr">
                  <a:lnSpc>
                    <a:spcPts val="2500"/>
                  </a:lnSpc>
                </a:pPr>
                <a:endParaRPr/>
              </a:p>
            </p:txBody>
          </p:sp>
        </p:grpSp>
        <p:grpSp>
          <p:nvGrpSpPr>
            <p:cNvPr id="23" name="Group 23"/>
            <p:cNvGrpSpPr/>
            <p:nvPr/>
          </p:nvGrpSpPr>
          <p:grpSpPr>
            <a:xfrm>
              <a:off x="12858393" y="1995429"/>
              <a:ext cx="335939" cy="263807"/>
              <a:chOff x="0" y="0"/>
              <a:chExt cx="64535" cy="50679"/>
            </a:xfrm>
          </p:grpSpPr>
          <p:sp>
            <p:nvSpPr>
              <p:cNvPr id="24" name="Freeform 24"/>
              <p:cNvSpPr/>
              <p:nvPr/>
            </p:nvSpPr>
            <p:spPr>
              <a:xfrm>
                <a:off x="0" y="0"/>
                <a:ext cx="64535" cy="50679"/>
              </a:xfrm>
              <a:custGeom>
                <a:avLst/>
                <a:gdLst/>
                <a:ahLst/>
                <a:cxnLst/>
                <a:rect l="l" t="t" r="r" b="b"/>
                <a:pathLst>
                  <a:path w="64535" h="50679">
                    <a:moveTo>
                      <a:pt x="0" y="0"/>
                    </a:moveTo>
                    <a:lnTo>
                      <a:pt x="64535" y="0"/>
                    </a:lnTo>
                    <a:lnTo>
                      <a:pt x="64535" y="50679"/>
                    </a:lnTo>
                    <a:lnTo>
                      <a:pt x="0" y="50679"/>
                    </a:lnTo>
                    <a:close/>
                  </a:path>
                </a:pathLst>
              </a:custGeom>
              <a:solidFill>
                <a:srgbClr val="263036"/>
              </a:solidFill>
            </p:spPr>
          </p:sp>
          <p:sp>
            <p:nvSpPr>
              <p:cNvPr id="25" name="TextBox 25"/>
              <p:cNvSpPr txBox="1"/>
              <p:nvPr/>
            </p:nvSpPr>
            <p:spPr>
              <a:xfrm>
                <a:off x="0" y="47625"/>
                <a:ext cx="64535" cy="3054"/>
              </a:xfrm>
              <a:prstGeom prst="rect">
                <a:avLst/>
              </a:prstGeom>
            </p:spPr>
            <p:txBody>
              <a:bodyPr lIns="52235" tIns="52235" rIns="52235" bIns="52235" rtlCol="0" anchor="ctr"/>
              <a:lstStyle/>
              <a:p>
                <a:pPr algn="ctr">
                  <a:lnSpc>
                    <a:spcPts val="2500"/>
                  </a:lnSpc>
                </a:pPr>
                <a:endParaRPr/>
              </a:p>
            </p:txBody>
          </p:sp>
        </p:grpSp>
        <p:sp>
          <p:nvSpPr>
            <p:cNvPr id="26" name="TextBox 26"/>
            <p:cNvSpPr txBox="1"/>
            <p:nvPr/>
          </p:nvSpPr>
          <p:spPr>
            <a:xfrm>
              <a:off x="12858393" y="1938279"/>
              <a:ext cx="333814" cy="370557"/>
            </a:xfrm>
            <a:prstGeom prst="rect">
              <a:avLst/>
            </a:prstGeom>
          </p:spPr>
          <p:txBody>
            <a:bodyPr lIns="0" tIns="0" rIns="0" bIns="0" rtlCol="0" anchor="t">
              <a:spAutoFit/>
            </a:bodyPr>
            <a:lstStyle/>
            <a:p>
              <a:pPr algn="ctr">
                <a:lnSpc>
                  <a:spcPts val="2159"/>
                </a:lnSpc>
              </a:pPr>
              <a:r>
                <a:rPr lang="en-US" sz="1542">
                  <a:solidFill>
                    <a:srgbClr val="FFFFFF"/>
                  </a:solidFill>
                  <a:latin typeface="Arial"/>
                </a:rPr>
                <a:t>VT</a:t>
              </a:r>
            </a:p>
          </p:txBody>
        </p:sp>
        <p:sp>
          <p:nvSpPr>
            <p:cNvPr id="27" name="AutoShape 27"/>
            <p:cNvSpPr/>
            <p:nvPr/>
          </p:nvSpPr>
          <p:spPr>
            <a:xfrm>
              <a:off x="12612437" y="4939162"/>
              <a:ext cx="678105" cy="543690"/>
            </a:xfrm>
            <a:prstGeom prst="line">
              <a:avLst/>
            </a:prstGeom>
            <a:ln w="12700" cap="flat">
              <a:solidFill>
                <a:srgbClr val="FFFFFF"/>
              </a:solidFill>
              <a:prstDash val="solid"/>
              <a:headEnd type="none" w="sm" len="sm"/>
              <a:tailEnd type="none" w="sm" len="sm"/>
            </a:ln>
          </p:spPr>
        </p:sp>
        <p:sp>
          <p:nvSpPr>
            <p:cNvPr id="28" name="AutoShape 28"/>
            <p:cNvSpPr/>
            <p:nvPr/>
          </p:nvSpPr>
          <p:spPr>
            <a:xfrm>
              <a:off x="12570721" y="4675053"/>
              <a:ext cx="719820" cy="500707"/>
            </a:xfrm>
            <a:prstGeom prst="line">
              <a:avLst/>
            </a:prstGeom>
            <a:ln w="12700" cap="flat">
              <a:solidFill>
                <a:srgbClr val="FFFFFF"/>
              </a:solidFill>
              <a:prstDash val="solid"/>
              <a:headEnd type="none" w="sm" len="sm"/>
              <a:tailEnd type="none" w="sm" len="sm"/>
            </a:ln>
          </p:spPr>
        </p:sp>
        <p:sp>
          <p:nvSpPr>
            <p:cNvPr id="29" name="AutoShape 29"/>
            <p:cNvSpPr/>
            <p:nvPr/>
          </p:nvSpPr>
          <p:spPr>
            <a:xfrm flipV="1">
              <a:off x="12989623" y="4764725"/>
              <a:ext cx="352637" cy="57018"/>
            </a:xfrm>
            <a:prstGeom prst="line">
              <a:avLst/>
            </a:prstGeom>
            <a:ln w="12700" cap="flat">
              <a:solidFill>
                <a:srgbClr val="FFFFFF"/>
              </a:solidFill>
              <a:prstDash val="solid"/>
              <a:headEnd type="none" w="sm" len="sm"/>
              <a:tailEnd type="none" w="sm" len="sm"/>
            </a:ln>
          </p:spPr>
        </p:sp>
        <p:sp>
          <p:nvSpPr>
            <p:cNvPr id="30" name="AutoShape 30"/>
            <p:cNvSpPr/>
            <p:nvPr/>
          </p:nvSpPr>
          <p:spPr>
            <a:xfrm>
              <a:off x="13026362" y="4316553"/>
              <a:ext cx="481757" cy="0"/>
            </a:xfrm>
            <a:prstGeom prst="line">
              <a:avLst/>
            </a:prstGeom>
            <a:ln w="12700" cap="flat">
              <a:solidFill>
                <a:srgbClr val="FFFFFF"/>
              </a:solidFill>
              <a:prstDash val="solid"/>
              <a:headEnd type="none" w="sm" len="sm"/>
              <a:tailEnd type="none" w="sm" len="sm"/>
            </a:ln>
          </p:spPr>
        </p:sp>
        <p:sp>
          <p:nvSpPr>
            <p:cNvPr id="31" name="AutoShape 31"/>
            <p:cNvSpPr/>
            <p:nvPr/>
          </p:nvSpPr>
          <p:spPr>
            <a:xfrm>
              <a:off x="13647451" y="3636140"/>
              <a:ext cx="259679" cy="281017"/>
            </a:xfrm>
            <a:prstGeom prst="line">
              <a:avLst/>
            </a:prstGeom>
            <a:ln w="12700" cap="flat">
              <a:solidFill>
                <a:srgbClr val="FFFFFF"/>
              </a:solidFill>
              <a:prstDash val="solid"/>
              <a:headEnd type="none" w="sm" len="sm"/>
              <a:tailEnd type="none" w="sm" len="sm"/>
            </a:ln>
          </p:spPr>
        </p:sp>
        <p:sp>
          <p:nvSpPr>
            <p:cNvPr id="32" name="AutoShape 32"/>
            <p:cNvSpPr/>
            <p:nvPr/>
          </p:nvSpPr>
          <p:spPr>
            <a:xfrm>
              <a:off x="13049318" y="2261067"/>
              <a:ext cx="136621" cy="467550"/>
            </a:xfrm>
            <a:prstGeom prst="line">
              <a:avLst/>
            </a:prstGeom>
            <a:ln w="12700" cap="flat">
              <a:solidFill>
                <a:srgbClr val="FFFFFF"/>
              </a:solidFill>
              <a:prstDash val="solid"/>
              <a:headEnd type="none" w="sm" len="sm"/>
              <a:tailEnd type="none" w="sm" len="sm"/>
            </a:ln>
          </p:spPr>
        </p:sp>
        <p:sp>
          <p:nvSpPr>
            <p:cNvPr id="33" name="TextBox 33"/>
            <p:cNvSpPr txBox="1"/>
            <p:nvPr/>
          </p:nvSpPr>
          <p:spPr>
            <a:xfrm>
              <a:off x="13342260" y="5357190"/>
              <a:ext cx="377207" cy="370557"/>
            </a:xfrm>
            <a:prstGeom prst="rect">
              <a:avLst/>
            </a:prstGeom>
          </p:spPr>
          <p:txBody>
            <a:bodyPr lIns="0" tIns="0" rIns="0" bIns="0" rtlCol="0" anchor="t">
              <a:spAutoFit/>
            </a:bodyPr>
            <a:lstStyle/>
            <a:p>
              <a:pPr algn="ctr">
                <a:lnSpc>
                  <a:spcPts val="2159"/>
                </a:lnSpc>
              </a:pPr>
              <a:r>
                <a:rPr lang="en-US" sz="1542">
                  <a:solidFill>
                    <a:srgbClr val="FFFFFF"/>
                  </a:solidFill>
                  <a:latin typeface="Arial"/>
                </a:rPr>
                <a:t>DC</a:t>
              </a:r>
            </a:p>
          </p:txBody>
        </p:sp>
        <p:sp>
          <p:nvSpPr>
            <p:cNvPr id="34" name="TextBox 34"/>
            <p:cNvSpPr txBox="1"/>
            <p:nvPr/>
          </p:nvSpPr>
          <p:spPr>
            <a:xfrm>
              <a:off x="13342260" y="4999142"/>
              <a:ext cx="406181" cy="370557"/>
            </a:xfrm>
            <a:prstGeom prst="rect">
              <a:avLst/>
            </a:prstGeom>
          </p:spPr>
          <p:txBody>
            <a:bodyPr lIns="0" tIns="0" rIns="0" bIns="0" rtlCol="0" anchor="t">
              <a:spAutoFit/>
            </a:bodyPr>
            <a:lstStyle/>
            <a:p>
              <a:pPr algn="ctr">
                <a:lnSpc>
                  <a:spcPts val="2159"/>
                </a:lnSpc>
              </a:pPr>
              <a:r>
                <a:rPr lang="en-US" sz="1542">
                  <a:solidFill>
                    <a:srgbClr val="FFFFFF"/>
                  </a:solidFill>
                  <a:latin typeface="Arial"/>
                </a:rPr>
                <a:t>MD</a:t>
              </a:r>
            </a:p>
          </p:txBody>
        </p:sp>
        <p:sp>
          <p:nvSpPr>
            <p:cNvPr id="35" name="TextBox 35"/>
            <p:cNvSpPr txBox="1"/>
            <p:nvPr/>
          </p:nvSpPr>
          <p:spPr>
            <a:xfrm>
              <a:off x="13385653" y="4568605"/>
              <a:ext cx="362788" cy="370557"/>
            </a:xfrm>
            <a:prstGeom prst="rect">
              <a:avLst/>
            </a:prstGeom>
          </p:spPr>
          <p:txBody>
            <a:bodyPr lIns="0" tIns="0" rIns="0" bIns="0" rtlCol="0" anchor="t">
              <a:spAutoFit/>
            </a:bodyPr>
            <a:lstStyle/>
            <a:p>
              <a:pPr algn="ctr">
                <a:lnSpc>
                  <a:spcPts val="2159"/>
                </a:lnSpc>
              </a:pPr>
              <a:r>
                <a:rPr lang="en-US" sz="1542">
                  <a:solidFill>
                    <a:srgbClr val="FFFFFF"/>
                  </a:solidFill>
                  <a:latin typeface="Arial"/>
                </a:rPr>
                <a:t>DE</a:t>
              </a:r>
            </a:p>
          </p:txBody>
        </p:sp>
        <p:sp>
          <p:nvSpPr>
            <p:cNvPr id="36" name="TextBox 36"/>
            <p:cNvSpPr txBox="1"/>
            <p:nvPr/>
          </p:nvSpPr>
          <p:spPr>
            <a:xfrm>
              <a:off x="13529883" y="4149253"/>
              <a:ext cx="319259" cy="370557"/>
            </a:xfrm>
            <a:prstGeom prst="rect">
              <a:avLst/>
            </a:prstGeom>
          </p:spPr>
          <p:txBody>
            <a:bodyPr lIns="0" tIns="0" rIns="0" bIns="0" rtlCol="0" anchor="t">
              <a:spAutoFit/>
            </a:bodyPr>
            <a:lstStyle/>
            <a:p>
              <a:pPr algn="ctr">
                <a:lnSpc>
                  <a:spcPts val="2159"/>
                </a:lnSpc>
              </a:pPr>
              <a:r>
                <a:rPr lang="en-US" sz="1542">
                  <a:solidFill>
                    <a:srgbClr val="FFFFFF"/>
                  </a:solidFill>
                  <a:latin typeface="Arial"/>
                </a:rPr>
                <a:t>NJ</a:t>
              </a:r>
            </a:p>
          </p:txBody>
        </p:sp>
        <p:sp>
          <p:nvSpPr>
            <p:cNvPr id="37" name="TextBox 37"/>
            <p:cNvSpPr txBox="1"/>
            <p:nvPr/>
          </p:nvSpPr>
          <p:spPr>
            <a:xfrm>
              <a:off x="13943285" y="3830213"/>
              <a:ext cx="261174" cy="370557"/>
            </a:xfrm>
            <a:prstGeom prst="rect">
              <a:avLst/>
            </a:prstGeom>
          </p:spPr>
          <p:txBody>
            <a:bodyPr lIns="0" tIns="0" rIns="0" bIns="0" rtlCol="0" anchor="t">
              <a:spAutoFit/>
            </a:bodyPr>
            <a:lstStyle/>
            <a:p>
              <a:pPr algn="ctr">
                <a:lnSpc>
                  <a:spcPts val="2159"/>
                </a:lnSpc>
              </a:pPr>
              <a:r>
                <a:rPr lang="en-US" sz="1542">
                  <a:solidFill>
                    <a:srgbClr val="FFFFFF"/>
                  </a:solidFill>
                  <a:latin typeface="Arial"/>
                </a:rPr>
                <a:t>RI</a:t>
              </a:r>
            </a:p>
          </p:txBody>
        </p:sp>
        <p:sp>
          <p:nvSpPr>
            <p:cNvPr id="38" name="TextBox 38"/>
            <p:cNvSpPr txBox="1"/>
            <p:nvPr/>
          </p:nvSpPr>
          <p:spPr>
            <a:xfrm>
              <a:off x="4412977" y="9416222"/>
              <a:ext cx="406181" cy="434340"/>
            </a:xfrm>
            <a:prstGeom prst="rect">
              <a:avLst/>
            </a:prstGeom>
          </p:spPr>
          <p:txBody>
            <a:bodyPr lIns="0" tIns="0" rIns="0" bIns="0" rtlCol="0" anchor="t">
              <a:spAutoFit/>
            </a:bodyPr>
            <a:lstStyle/>
            <a:p>
              <a:pPr algn="ctr">
                <a:lnSpc>
                  <a:spcPts val="2520"/>
                </a:lnSpc>
              </a:pPr>
              <a:r>
                <a:rPr lang="en-US" sz="1800">
                  <a:solidFill>
                    <a:srgbClr val="FFFFFF"/>
                  </a:solidFill>
                  <a:latin typeface="Arial"/>
                </a:rPr>
                <a:t>HI</a:t>
              </a:r>
            </a:p>
          </p:txBody>
        </p:sp>
        <p:grpSp>
          <p:nvGrpSpPr>
            <p:cNvPr id="39" name="Group 39"/>
            <p:cNvGrpSpPr/>
            <p:nvPr/>
          </p:nvGrpSpPr>
          <p:grpSpPr>
            <a:xfrm rot="2700000">
              <a:off x="3517422" y="153653"/>
              <a:ext cx="741902" cy="741902"/>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99D8C9"/>
              </a:solidFill>
            </p:spPr>
          </p:sp>
          <p:sp>
            <p:nvSpPr>
              <p:cNvPr id="41" name="TextBox 41"/>
              <p:cNvSpPr txBox="1"/>
              <p:nvPr/>
            </p:nvSpPr>
            <p:spPr>
              <a:xfrm>
                <a:off x="139700" y="187325"/>
                <a:ext cx="533400" cy="485775"/>
              </a:xfrm>
              <a:prstGeom prst="rect">
                <a:avLst/>
              </a:prstGeom>
            </p:spPr>
            <p:txBody>
              <a:bodyPr lIns="52235" tIns="52235" rIns="52235" bIns="52235" rtlCol="0" anchor="ctr"/>
              <a:lstStyle/>
              <a:p>
                <a:pPr algn="ctr">
                  <a:lnSpc>
                    <a:spcPts val="2500"/>
                  </a:lnSpc>
                </a:pPr>
                <a:endParaRPr/>
              </a:p>
            </p:txBody>
          </p:sp>
        </p:grpSp>
        <p:sp>
          <p:nvSpPr>
            <p:cNvPr id="42" name="TextBox 42"/>
            <p:cNvSpPr txBox="1"/>
            <p:nvPr/>
          </p:nvSpPr>
          <p:spPr>
            <a:xfrm>
              <a:off x="4378672" y="252354"/>
              <a:ext cx="9340795" cy="1006475"/>
            </a:xfrm>
            <a:prstGeom prst="rect">
              <a:avLst/>
            </a:prstGeom>
          </p:spPr>
          <p:txBody>
            <a:bodyPr lIns="0" tIns="0" rIns="0" bIns="0" rtlCol="0" anchor="t">
              <a:spAutoFit/>
            </a:bodyPr>
            <a:lstStyle/>
            <a:p>
              <a:pPr>
                <a:lnSpc>
                  <a:spcPts val="3074"/>
                </a:lnSpc>
              </a:pPr>
              <a:r>
                <a:rPr lang="en-US" sz="2562">
                  <a:solidFill>
                    <a:srgbClr val="FFFFFF"/>
                  </a:solidFill>
                  <a:latin typeface="Open Sauce SemiBold"/>
                </a:rPr>
                <a:t>States with NEPA-like Environmental Planning Requirements</a:t>
              </a:r>
            </a:p>
          </p:txBody>
        </p:sp>
        <p:sp>
          <p:nvSpPr>
            <p:cNvPr id="43" name="Freeform 43"/>
            <p:cNvSpPr/>
            <p:nvPr/>
          </p:nvSpPr>
          <p:spPr>
            <a:xfrm>
              <a:off x="9108214" y="9246215"/>
              <a:ext cx="1923700" cy="608370"/>
            </a:xfrm>
            <a:custGeom>
              <a:avLst/>
              <a:gdLst/>
              <a:ahLst/>
              <a:cxnLst/>
              <a:rect l="l" t="t" r="r" b="b"/>
              <a:pathLst>
                <a:path w="1923700" h="608370">
                  <a:moveTo>
                    <a:pt x="0" y="0"/>
                  </a:moveTo>
                  <a:lnTo>
                    <a:pt x="1923700" y="0"/>
                  </a:lnTo>
                  <a:lnTo>
                    <a:pt x="1923700" y="608370"/>
                  </a:lnTo>
                  <a:lnTo>
                    <a:pt x="0" y="6083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4" name="TextBox 44"/>
            <p:cNvSpPr txBox="1"/>
            <p:nvPr/>
          </p:nvSpPr>
          <p:spPr>
            <a:xfrm>
              <a:off x="9706791" y="9353763"/>
              <a:ext cx="352293" cy="342685"/>
            </a:xfrm>
            <a:prstGeom prst="rect">
              <a:avLst/>
            </a:prstGeom>
          </p:spPr>
          <p:txBody>
            <a:bodyPr lIns="0" tIns="0" rIns="0" bIns="0" rtlCol="0" anchor="t">
              <a:spAutoFit/>
            </a:bodyPr>
            <a:lstStyle/>
            <a:p>
              <a:pPr algn="ctr">
                <a:lnSpc>
                  <a:spcPts val="2240"/>
                </a:lnSpc>
              </a:pPr>
              <a:r>
                <a:rPr lang="en-US" sz="1600">
                  <a:solidFill>
                    <a:srgbClr val="000000"/>
                  </a:solidFill>
                  <a:latin typeface="Open Sauce 1"/>
                </a:rPr>
                <a:t>PR</a:t>
              </a:r>
            </a:p>
          </p:txBody>
        </p:sp>
      </p:grpSp>
      <p:sp>
        <p:nvSpPr>
          <p:cNvPr id="45" name="TextBox 45"/>
          <p:cNvSpPr txBox="1"/>
          <p:nvPr/>
        </p:nvSpPr>
        <p:spPr>
          <a:xfrm>
            <a:off x="1028700" y="1019175"/>
            <a:ext cx="17670451" cy="1076325"/>
          </a:xfrm>
          <a:prstGeom prst="rect">
            <a:avLst/>
          </a:prstGeom>
        </p:spPr>
        <p:txBody>
          <a:bodyPr lIns="0" tIns="0" rIns="0" bIns="0" rtlCol="0" anchor="t">
            <a:spAutoFit/>
          </a:bodyPr>
          <a:lstStyle/>
          <a:p>
            <a:pPr marL="0" lvl="0" indent="0" algn="l">
              <a:lnSpc>
                <a:spcPts val="8400"/>
              </a:lnSpc>
            </a:pPr>
            <a:r>
              <a:rPr lang="en-US" sz="7000">
                <a:solidFill>
                  <a:srgbClr val="B2D235"/>
                </a:solidFill>
                <a:latin typeface="Open Sauce SemiBold Bold"/>
              </a:rPr>
              <a:t>LITTLE NEPAS</a:t>
            </a:r>
          </a:p>
        </p:txBody>
      </p:sp>
      <p:sp>
        <p:nvSpPr>
          <p:cNvPr id="46" name="TextBox 46"/>
          <p:cNvSpPr txBox="1"/>
          <p:nvPr/>
        </p:nvSpPr>
        <p:spPr>
          <a:xfrm>
            <a:off x="10010786" y="228773"/>
            <a:ext cx="8004085" cy="396875"/>
          </a:xfrm>
          <a:prstGeom prst="rect">
            <a:avLst/>
          </a:prstGeom>
        </p:spPr>
        <p:txBody>
          <a:bodyPr lIns="0" tIns="0" rIns="0" bIns="0" rtlCol="0" anchor="t">
            <a:spAutoFit/>
          </a:bodyPr>
          <a:lstStyle/>
          <a:p>
            <a:pPr marL="0" lvl="0" indent="0" algn="r">
              <a:lnSpc>
                <a:spcPts val="3250"/>
              </a:lnSpc>
              <a:spcBef>
                <a:spcPct val="0"/>
              </a:spcBef>
            </a:pPr>
            <a:r>
              <a:rPr lang="en-US" sz="2500" u="none" strike="noStrike" dirty="0">
                <a:solidFill>
                  <a:srgbClr val="D6E1D1">
                    <a:alpha val="33725"/>
                  </a:srgbClr>
                </a:solidFill>
                <a:latin typeface="Open Sauce 2 Italics"/>
              </a:rPr>
              <a:t>For more, see </a:t>
            </a:r>
            <a:r>
              <a:rPr lang="en-US" sz="2500" dirty="0">
                <a:solidFill>
                  <a:srgbClr val="D6E1D1">
                    <a:alpha val="33725"/>
                  </a:srgbClr>
                </a:solidFill>
                <a:latin typeface="Open Sauce 2 Italics"/>
              </a:rPr>
              <a:t>the </a:t>
            </a:r>
            <a:r>
              <a:rPr lang="en-US" sz="2500" dirty="0">
                <a:solidFill>
                  <a:srgbClr val="D6E1D1">
                    <a:alpha val="33725"/>
                  </a:srgbClr>
                </a:solidFill>
                <a:latin typeface="Open Sauce 2 Italics"/>
                <a:hlinkClick r:id="rId8" tooltip="https://cjp.eli.org/curriculum/government-action-and-climate-science">
                  <a:extLst>
                    <a:ext uri="{A12FA001-AC4F-418D-AE19-62706E023703}">
                      <ahyp:hlinkClr xmlns:ahyp="http://schemas.microsoft.com/office/drawing/2018/hyperlinkcolor" val="tx"/>
                    </a:ext>
                  </a:extLst>
                </a:hlinkClick>
              </a:rPr>
              <a:t>Government Action </a:t>
            </a:r>
            <a:r>
              <a:rPr lang="en-US" sz="2500" u="none" strike="noStrike" dirty="0">
                <a:solidFill>
                  <a:srgbClr val="D6E1D1">
                    <a:alpha val="33725"/>
                  </a:srgbClr>
                </a:solidFill>
                <a:latin typeface="Open Sauce 2 Italics"/>
              </a:rPr>
              <a:t>module.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145361" y="176386"/>
            <a:ext cx="13485427" cy="484361"/>
            <a:chOff x="0" y="-48452"/>
            <a:chExt cx="17980568" cy="645814"/>
          </a:xfrm>
        </p:grpSpPr>
        <p:sp>
          <p:nvSpPr>
            <p:cNvPr id="3" name="TextBox 3"/>
            <p:cNvSpPr txBox="1"/>
            <p:nvPr/>
          </p:nvSpPr>
          <p:spPr>
            <a:xfrm>
              <a:off x="808813" y="140228"/>
              <a:ext cx="17171755" cy="456142"/>
            </a:xfrm>
            <a:prstGeom prst="rect">
              <a:avLst/>
            </a:prstGeom>
          </p:spPr>
          <p:txBody>
            <a:bodyPr lIns="0" tIns="0" rIns="0" bIns="0" rtlCol="0" anchor="t">
              <a:spAutoFit/>
            </a:bodyPr>
            <a:lstStyle/>
            <a:p>
              <a:pPr algn="l">
                <a:lnSpc>
                  <a:spcPts val="2499"/>
                </a:lnSpc>
              </a:pPr>
              <a:r>
                <a:rPr lang="en-US" sz="2499" dirty="0">
                  <a:solidFill>
                    <a:srgbClr val="D6E1D1">
                      <a:alpha val="33725"/>
                    </a:srgbClr>
                  </a:solidFill>
                  <a:latin typeface="Open Sauce 1 Semi-Bold"/>
                </a:rPr>
                <a:t>ROLE OF CLIMATE SCIENCE IN CLIMATE LITIGATION</a:t>
              </a:r>
            </a:p>
          </p:txBody>
        </p:sp>
        <p:grpSp>
          <p:nvGrpSpPr>
            <p:cNvPr id="4" name="Group 4"/>
            <p:cNvGrpSpPr/>
            <p:nvPr/>
          </p:nvGrpSpPr>
          <p:grpSpPr>
            <a:xfrm>
              <a:off x="68613" y="0"/>
              <a:ext cx="589723" cy="597362"/>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6E1D1">
                  <a:alpha val="44706"/>
                </a:srgbClr>
              </a:solidFill>
            </p:spPr>
          </p:sp>
        </p:grpSp>
        <p:sp>
          <p:nvSpPr>
            <p:cNvPr id="6" name="TextBox 6"/>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263036">
                      <a:alpha val="29804"/>
                    </a:srgbClr>
                  </a:solidFill>
                  <a:latin typeface="Open Sauce 1 Heavy"/>
                </a:rPr>
                <a:t>3</a:t>
              </a:r>
            </a:p>
          </p:txBody>
        </p:sp>
      </p:grpSp>
      <p:grpSp>
        <p:nvGrpSpPr>
          <p:cNvPr id="7" name="Group 7"/>
          <p:cNvGrpSpPr/>
          <p:nvPr/>
        </p:nvGrpSpPr>
        <p:grpSpPr>
          <a:xfrm>
            <a:off x="2418672" y="4281488"/>
            <a:ext cx="5854565" cy="785813"/>
            <a:chOff x="0" y="0"/>
            <a:chExt cx="1541943" cy="206963"/>
          </a:xfrm>
        </p:grpSpPr>
        <p:sp>
          <p:nvSpPr>
            <p:cNvPr id="8" name="Freeform 8"/>
            <p:cNvSpPr/>
            <p:nvPr/>
          </p:nvSpPr>
          <p:spPr>
            <a:xfrm>
              <a:off x="0" y="0"/>
              <a:ext cx="1541943" cy="206963"/>
            </a:xfrm>
            <a:custGeom>
              <a:avLst/>
              <a:gdLst/>
              <a:ahLst/>
              <a:cxnLst/>
              <a:rect l="l" t="t" r="r" b="b"/>
              <a:pathLst>
                <a:path w="1541943" h="206963">
                  <a:moveTo>
                    <a:pt x="0" y="0"/>
                  </a:moveTo>
                  <a:lnTo>
                    <a:pt x="1541943" y="0"/>
                  </a:lnTo>
                  <a:lnTo>
                    <a:pt x="1541943" y="206963"/>
                  </a:lnTo>
                  <a:lnTo>
                    <a:pt x="0" y="206963"/>
                  </a:lnTo>
                  <a:close/>
                </a:path>
              </a:pathLst>
            </a:custGeom>
            <a:solidFill>
              <a:srgbClr val="B2D235"/>
            </a:solidFill>
          </p:spPr>
        </p:sp>
        <p:sp>
          <p:nvSpPr>
            <p:cNvPr id="9" name="TextBox 9"/>
            <p:cNvSpPr txBox="1"/>
            <p:nvPr/>
          </p:nvSpPr>
          <p:spPr>
            <a:xfrm>
              <a:off x="0" y="47625"/>
              <a:ext cx="1541943" cy="159338"/>
            </a:xfrm>
            <a:prstGeom prst="rect">
              <a:avLst/>
            </a:prstGeom>
          </p:spPr>
          <p:txBody>
            <a:bodyPr lIns="50800" tIns="50800" rIns="50800" bIns="50800" rtlCol="0" anchor="ctr"/>
            <a:lstStyle/>
            <a:p>
              <a:pPr algn="ctr">
                <a:lnSpc>
                  <a:spcPts val="2499"/>
                </a:lnSpc>
              </a:pPr>
              <a:endParaRPr/>
            </a:p>
          </p:txBody>
        </p:sp>
      </p:grpSp>
      <p:sp>
        <p:nvSpPr>
          <p:cNvPr id="10" name="TextBox 10"/>
          <p:cNvSpPr txBox="1"/>
          <p:nvPr/>
        </p:nvSpPr>
        <p:spPr>
          <a:xfrm>
            <a:off x="3057263" y="4388644"/>
            <a:ext cx="4577383" cy="537845"/>
          </a:xfrm>
          <a:prstGeom prst="rect">
            <a:avLst/>
          </a:prstGeom>
        </p:spPr>
        <p:txBody>
          <a:bodyPr lIns="0" tIns="0" rIns="0" bIns="0" rtlCol="0" anchor="t">
            <a:spAutoFit/>
          </a:bodyPr>
          <a:lstStyle/>
          <a:p>
            <a:pPr algn="ctr">
              <a:lnSpc>
                <a:spcPts val="4480"/>
              </a:lnSpc>
            </a:pPr>
            <a:r>
              <a:rPr lang="en-US" sz="3200">
                <a:solidFill>
                  <a:srgbClr val="263036"/>
                </a:solidFill>
                <a:latin typeface="Open Sauce SemiBold Bold"/>
              </a:rPr>
              <a:t>Attribution Science</a:t>
            </a:r>
          </a:p>
        </p:txBody>
      </p:sp>
      <p:grpSp>
        <p:nvGrpSpPr>
          <p:cNvPr id="11" name="Group 11"/>
          <p:cNvGrpSpPr/>
          <p:nvPr/>
        </p:nvGrpSpPr>
        <p:grpSpPr>
          <a:xfrm>
            <a:off x="2418672" y="5067300"/>
            <a:ext cx="5854565" cy="2116320"/>
            <a:chOff x="0" y="0"/>
            <a:chExt cx="1541943" cy="557385"/>
          </a:xfrm>
        </p:grpSpPr>
        <p:sp>
          <p:nvSpPr>
            <p:cNvPr id="12" name="Freeform 12"/>
            <p:cNvSpPr/>
            <p:nvPr/>
          </p:nvSpPr>
          <p:spPr>
            <a:xfrm>
              <a:off x="0" y="0"/>
              <a:ext cx="1541943" cy="557385"/>
            </a:xfrm>
            <a:custGeom>
              <a:avLst/>
              <a:gdLst/>
              <a:ahLst/>
              <a:cxnLst/>
              <a:rect l="l" t="t" r="r" b="b"/>
              <a:pathLst>
                <a:path w="1541943" h="557385">
                  <a:moveTo>
                    <a:pt x="0" y="0"/>
                  </a:moveTo>
                  <a:lnTo>
                    <a:pt x="1541943" y="0"/>
                  </a:lnTo>
                  <a:lnTo>
                    <a:pt x="1541943" y="557385"/>
                  </a:lnTo>
                  <a:lnTo>
                    <a:pt x="0" y="557385"/>
                  </a:lnTo>
                  <a:close/>
                </a:path>
              </a:pathLst>
            </a:custGeom>
            <a:solidFill>
              <a:srgbClr val="CDDB97"/>
            </a:solidFill>
          </p:spPr>
        </p:sp>
        <p:sp>
          <p:nvSpPr>
            <p:cNvPr id="13" name="TextBox 13"/>
            <p:cNvSpPr txBox="1"/>
            <p:nvPr/>
          </p:nvSpPr>
          <p:spPr>
            <a:xfrm>
              <a:off x="0" y="47625"/>
              <a:ext cx="1541943" cy="509760"/>
            </a:xfrm>
            <a:prstGeom prst="rect">
              <a:avLst/>
            </a:prstGeom>
          </p:spPr>
          <p:txBody>
            <a:bodyPr lIns="50800" tIns="50800" rIns="50800" bIns="50800" rtlCol="0" anchor="ctr"/>
            <a:lstStyle/>
            <a:p>
              <a:pPr algn="ctr">
                <a:lnSpc>
                  <a:spcPts val="2499"/>
                </a:lnSpc>
              </a:pPr>
              <a:endParaRPr/>
            </a:p>
          </p:txBody>
        </p:sp>
      </p:grpSp>
      <p:sp>
        <p:nvSpPr>
          <p:cNvPr id="14" name="TextBox 14"/>
          <p:cNvSpPr txBox="1"/>
          <p:nvPr/>
        </p:nvSpPr>
        <p:spPr>
          <a:xfrm>
            <a:off x="2580414" y="5201163"/>
            <a:ext cx="5531082" cy="1752600"/>
          </a:xfrm>
          <a:prstGeom prst="rect">
            <a:avLst/>
          </a:prstGeom>
        </p:spPr>
        <p:txBody>
          <a:bodyPr lIns="0" tIns="0" rIns="0" bIns="0" rtlCol="0" anchor="t">
            <a:spAutoFit/>
          </a:bodyPr>
          <a:lstStyle/>
          <a:p>
            <a:pPr algn="ctr">
              <a:lnSpc>
                <a:spcPts val="3480"/>
              </a:lnSpc>
            </a:pPr>
            <a:r>
              <a:rPr lang="en-US" sz="2900">
                <a:solidFill>
                  <a:srgbClr val="263036"/>
                </a:solidFill>
                <a:latin typeface="Open Sauce 2"/>
              </a:rPr>
              <a:t>Reveals how climate change is affecting species and habitats and the extent to which they have already been affected</a:t>
            </a:r>
          </a:p>
        </p:txBody>
      </p:sp>
      <p:grpSp>
        <p:nvGrpSpPr>
          <p:cNvPr id="15" name="Group 15"/>
          <p:cNvGrpSpPr/>
          <p:nvPr/>
        </p:nvGrpSpPr>
        <p:grpSpPr>
          <a:xfrm>
            <a:off x="10014763" y="4281488"/>
            <a:ext cx="5854565" cy="785813"/>
            <a:chOff x="0" y="0"/>
            <a:chExt cx="1541943" cy="206963"/>
          </a:xfrm>
        </p:grpSpPr>
        <p:sp>
          <p:nvSpPr>
            <p:cNvPr id="16" name="Freeform 16"/>
            <p:cNvSpPr/>
            <p:nvPr/>
          </p:nvSpPr>
          <p:spPr>
            <a:xfrm>
              <a:off x="0" y="0"/>
              <a:ext cx="1541943" cy="206963"/>
            </a:xfrm>
            <a:custGeom>
              <a:avLst/>
              <a:gdLst/>
              <a:ahLst/>
              <a:cxnLst/>
              <a:rect l="l" t="t" r="r" b="b"/>
              <a:pathLst>
                <a:path w="1541943" h="206963">
                  <a:moveTo>
                    <a:pt x="0" y="0"/>
                  </a:moveTo>
                  <a:lnTo>
                    <a:pt x="1541943" y="0"/>
                  </a:lnTo>
                  <a:lnTo>
                    <a:pt x="1541943" y="206963"/>
                  </a:lnTo>
                  <a:lnTo>
                    <a:pt x="0" y="206963"/>
                  </a:lnTo>
                  <a:close/>
                </a:path>
              </a:pathLst>
            </a:custGeom>
            <a:solidFill>
              <a:srgbClr val="B2D235"/>
            </a:solidFill>
          </p:spPr>
        </p:sp>
        <p:sp>
          <p:nvSpPr>
            <p:cNvPr id="17" name="TextBox 17"/>
            <p:cNvSpPr txBox="1"/>
            <p:nvPr/>
          </p:nvSpPr>
          <p:spPr>
            <a:xfrm>
              <a:off x="0" y="47625"/>
              <a:ext cx="1541943" cy="159338"/>
            </a:xfrm>
            <a:prstGeom prst="rect">
              <a:avLst/>
            </a:prstGeom>
          </p:spPr>
          <p:txBody>
            <a:bodyPr lIns="50800" tIns="50800" rIns="50800" bIns="50800" rtlCol="0" anchor="ctr"/>
            <a:lstStyle/>
            <a:p>
              <a:pPr algn="ctr">
                <a:lnSpc>
                  <a:spcPts val="2499"/>
                </a:lnSpc>
              </a:pPr>
              <a:endParaRPr/>
            </a:p>
          </p:txBody>
        </p:sp>
      </p:grpSp>
      <p:sp>
        <p:nvSpPr>
          <p:cNvPr id="18" name="TextBox 18"/>
          <p:cNvSpPr txBox="1"/>
          <p:nvPr/>
        </p:nvSpPr>
        <p:spPr>
          <a:xfrm>
            <a:off x="10704598" y="4349460"/>
            <a:ext cx="4432125" cy="537845"/>
          </a:xfrm>
          <a:prstGeom prst="rect">
            <a:avLst/>
          </a:prstGeom>
        </p:spPr>
        <p:txBody>
          <a:bodyPr lIns="0" tIns="0" rIns="0" bIns="0" rtlCol="0" anchor="t">
            <a:spAutoFit/>
          </a:bodyPr>
          <a:lstStyle/>
          <a:p>
            <a:pPr marL="0" lvl="0" indent="0" algn="ctr">
              <a:lnSpc>
                <a:spcPts val="4480"/>
              </a:lnSpc>
              <a:spcBef>
                <a:spcPct val="0"/>
              </a:spcBef>
            </a:pPr>
            <a:r>
              <a:rPr lang="en-US" sz="3200" u="none" strike="noStrike">
                <a:solidFill>
                  <a:srgbClr val="263036"/>
                </a:solidFill>
                <a:latin typeface="Open Sauce SemiBold Bold"/>
              </a:rPr>
              <a:t>Predictive Science</a:t>
            </a:r>
          </a:p>
        </p:txBody>
      </p:sp>
      <p:grpSp>
        <p:nvGrpSpPr>
          <p:cNvPr id="19" name="Group 19"/>
          <p:cNvGrpSpPr/>
          <p:nvPr/>
        </p:nvGrpSpPr>
        <p:grpSpPr>
          <a:xfrm>
            <a:off x="10014763" y="5067300"/>
            <a:ext cx="5854565" cy="2116320"/>
            <a:chOff x="0" y="0"/>
            <a:chExt cx="1541943" cy="557385"/>
          </a:xfrm>
        </p:grpSpPr>
        <p:sp>
          <p:nvSpPr>
            <p:cNvPr id="20" name="Freeform 20"/>
            <p:cNvSpPr/>
            <p:nvPr/>
          </p:nvSpPr>
          <p:spPr>
            <a:xfrm>
              <a:off x="0" y="0"/>
              <a:ext cx="1541943" cy="557385"/>
            </a:xfrm>
            <a:custGeom>
              <a:avLst/>
              <a:gdLst/>
              <a:ahLst/>
              <a:cxnLst/>
              <a:rect l="l" t="t" r="r" b="b"/>
              <a:pathLst>
                <a:path w="1541943" h="557385">
                  <a:moveTo>
                    <a:pt x="0" y="0"/>
                  </a:moveTo>
                  <a:lnTo>
                    <a:pt x="1541943" y="0"/>
                  </a:lnTo>
                  <a:lnTo>
                    <a:pt x="1541943" y="557385"/>
                  </a:lnTo>
                  <a:lnTo>
                    <a:pt x="0" y="557385"/>
                  </a:lnTo>
                  <a:close/>
                </a:path>
              </a:pathLst>
            </a:custGeom>
            <a:solidFill>
              <a:srgbClr val="CDDB97"/>
            </a:solidFill>
          </p:spPr>
        </p:sp>
        <p:sp>
          <p:nvSpPr>
            <p:cNvPr id="21" name="TextBox 21"/>
            <p:cNvSpPr txBox="1"/>
            <p:nvPr/>
          </p:nvSpPr>
          <p:spPr>
            <a:xfrm>
              <a:off x="0" y="47625"/>
              <a:ext cx="1541943" cy="509760"/>
            </a:xfrm>
            <a:prstGeom prst="rect">
              <a:avLst/>
            </a:prstGeom>
          </p:spPr>
          <p:txBody>
            <a:bodyPr lIns="50800" tIns="50800" rIns="50800" bIns="50800" rtlCol="0" anchor="ctr"/>
            <a:lstStyle/>
            <a:p>
              <a:pPr algn="ctr">
                <a:lnSpc>
                  <a:spcPts val="2499"/>
                </a:lnSpc>
              </a:pPr>
              <a:endParaRPr/>
            </a:p>
          </p:txBody>
        </p:sp>
      </p:grpSp>
      <p:sp>
        <p:nvSpPr>
          <p:cNvPr id="22" name="TextBox 22"/>
          <p:cNvSpPr txBox="1"/>
          <p:nvPr/>
        </p:nvSpPr>
        <p:spPr>
          <a:xfrm>
            <a:off x="10353205" y="5201163"/>
            <a:ext cx="5177682" cy="1752600"/>
          </a:xfrm>
          <a:prstGeom prst="rect">
            <a:avLst/>
          </a:prstGeom>
        </p:spPr>
        <p:txBody>
          <a:bodyPr lIns="0" tIns="0" rIns="0" bIns="0" rtlCol="0" anchor="t">
            <a:spAutoFit/>
          </a:bodyPr>
          <a:lstStyle/>
          <a:p>
            <a:pPr marL="0" lvl="0" indent="0" algn="ctr">
              <a:lnSpc>
                <a:spcPts val="3480"/>
              </a:lnSpc>
              <a:spcBef>
                <a:spcPct val="0"/>
              </a:spcBef>
            </a:pPr>
            <a:r>
              <a:rPr lang="en-US" sz="2900" u="none" strike="noStrike">
                <a:solidFill>
                  <a:srgbClr val="263036"/>
                </a:solidFill>
                <a:latin typeface="Open Sauce 2"/>
              </a:rPr>
              <a:t>Provides future climate trends and the long-term viability of species in light of these trends</a:t>
            </a:r>
          </a:p>
        </p:txBody>
      </p:sp>
      <p:grpSp>
        <p:nvGrpSpPr>
          <p:cNvPr id="23" name="Group 23"/>
          <p:cNvGrpSpPr/>
          <p:nvPr/>
        </p:nvGrpSpPr>
        <p:grpSpPr>
          <a:xfrm>
            <a:off x="1704923" y="7659870"/>
            <a:ext cx="15046965" cy="2071609"/>
            <a:chOff x="0" y="0"/>
            <a:chExt cx="3962987" cy="545609"/>
          </a:xfrm>
        </p:grpSpPr>
        <p:sp>
          <p:nvSpPr>
            <p:cNvPr id="24" name="Freeform 24"/>
            <p:cNvSpPr/>
            <p:nvPr/>
          </p:nvSpPr>
          <p:spPr>
            <a:xfrm>
              <a:off x="0" y="0"/>
              <a:ext cx="3962987" cy="545609"/>
            </a:xfrm>
            <a:custGeom>
              <a:avLst/>
              <a:gdLst/>
              <a:ahLst/>
              <a:cxnLst/>
              <a:rect l="l" t="t" r="r" b="b"/>
              <a:pathLst>
                <a:path w="3962987" h="545609">
                  <a:moveTo>
                    <a:pt x="10805" y="0"/>
                  </a:moveTo>
                  <a:lnTo>
                    <a:pt x="3952182" y="0"/>
                  </a:lnTo>
                  <a:cubicBezTo>
                    <a:pt x="3955048" y="0"/>
                    <a:pt x="3957796" y="1138"/>
                    <a:pt x="3959822" y="3165"/>
                  </a:cubicBezTo>
                  <a:cubicBezTo>
                    <a:pt x="3961848" y="5191"/>
                    <a:pt x="3962987" y="7939"/>
                    <a:pt x="3962987" y="10805"/>
                  </a:cubicBezTo>
                  <a:lnTo>
                    <a:pt x="3962987" y="534804"/>
                  </a:lnTo>
                  <a:cubicBezTo>
                    <a:pt x="3962987" y="537670"/>
                    <a:pt x="3961848" y="540418"/>
                    <a:pt x="3959822" y="542444"/>
                  </a:cubicBezTo>
                  <a:cubicBezTo>
                    <a:pt x="3957796" y="544471"/>
                    <a:pt x="3955048" y="545609"/>
                    <a:pt x="3952182" y="545609"/>
                  </a:cubicBezTo>
                  <a:lnTo>
                    <a:pt x="10805" y="545609"/>
                  </a:lnTo>
                  <a:cubicBezTo>
                    <a:pt x="7939" y="545609"/>
                    <a:pt x="5191" y="544471"/>
                    <a:pt x="3165" y="542444"/>
                  </a:cubicBezTo>
                  <a:cubicBezTo>
                    <a:pt x="1138" y="540418"/>
                    <a:pt x="0" y="537670"/>
                    <a:pt x="0" y="534804"/>
                  </a:cubicBezTo>
                  <a:lnTo>
                    <a:pt x="0" y="10805"/>
                  </a:lnTo>
                  <a:cubicBezTo>
                    <a:pt x="0" y="7939"/>
                    <a:pt x="1138" y="5191"/>
                    <a:pt x="3165" y="3165"/>
                  </a:cubicBezTo>
                  <a:cubicBezTo>
                    <a:pt x="5191" y="1138"/>
                    <a:pt x="7939" y="0"/>
                    <a:pt x="10805" y="0"/>
                  </a:cubicBezTo>
                  <a:close/>
                </a:path>
              </a:pathLst>
            </a:custGeom>
            <a:solidFill>
              <a:srgbClr val="D6E1D1"/>
            </a:solidFill>
          </p:spPr>
        </p:sp>
        <p:sp>
          <p:nvSpPr>
            <p:cNvPr id="25" name="TextBox 25"/>
            <p:cNvSpPr txBox="1"/>
            <p:nvPr/>
          </p:nvSpPr>
          <p:spPr>
            <a:xfrm>
              <a:off x="0" y="47625"/>
              <a:ext cx="3962987" cy="497984"/>
            </a:xfrm>
            <a:prstGeom prst="rect">
              <a:avLst/>
            </a:prstGeom>
          </p:spPr>
          <p:txBody>
            <a:bodyPr lIns="50800" tIns="50800" rIns="50800" bIns="50800" rtlCol="0" anchor="ctr"/>
            <a:lstStyle/>
            <a:p>
              <a:pPr algn="ctr">
                <a:lnSpc>
                  <a:spcPts val="2499"/>
                </a:lnSpc>
              </a:pPr>
              <a:endParaRPr/>
            </a:p>
          </p:txBody>
        </p:sp>
      </p:grpSp>
      <p:sp>
        <p:nvSpPr>
          <p:cNvPr id="26" name="TextBox 26"/>
          <p:cNvSpPr txBox="1"/>
          <p:nvPr/>
        </p:nvSpPr>
        <p:spPr>
          <a:xfrm>
            <a:off x="1536112" y="7892759"/>
            <a:ext cx="15188353" cy="1559560"/>
          </a:xfrm>
          <a:prstGeom prst="rect">
            <a:avLst/>
          </a:prstGeom>
        </p:spPr>
        <p:txBody>
          <a:bodyPr lIns="0" tIns="0" rIns="0" bIns="0" rtlCol="0" anchor="t">
            <a:spAutoFit/>
          </a:bodyPr>
          <a:lstStyle/>
          <a:p>
            <a:pPr marL="690882" lvl="1" indent="-345441">
              <a:lnSpc>
                <a:spcPts val="4160"/>
              </a:lnSpc>
              <a:buFont typeface="Arial"/>
              <a:buChar char="•"/>
            </a:pPr>
            <a:r>
              <a:rPr lang="en-US" sz="3200">
                <a:solidFill>
                  <a:srgbClr val="263036"/>
                </a:solidFill>
                <a:latin typeface="Open Sauce SemiBold Bold"/>
              </a:rPr>
              <a:t>Endangered and threatened species listing decisions</a:t>
            </a:r>
          </a:p>
          <a:p>
            <a:pPr marL="690882" lvl="1" indent="-345441">
              <a:lnSpc>
                <a:spcPts val="4160"/>
              </a:lnSpc>
              <a:buFont typeface="Arial"/>
              <a:buChar char="•"/>
            </a:pPr>
            <a:r>
              <a:rPr lang="en-US" sz="3200">
                <a:solidFill>
                  <a:srgbClr val="263036"/>
                </a:solidFill>
                <a:latin typeface="Open Sauce SemiBold Bold"/>
              </a:rPr>
              <a:t>Critical habitat designations</a:t>
            </a:r>
          </a:p>
          <a:p>
            <a:pPr marL="690882" lvl="1" indent="-345441">
              <a:lnSpc>
                <a:spcPts val="4160"/>
              </a:lnSpc>
              <a:buFont typeface="Arial"/>
              <a:buChar char="•"/>
            </a:pPr>
            <a:r>
              <a:rPr lang="en-US" sz="3200">
                <a:solidFill>
                  <a:srgbClr val="263036"/>
                </a:solidFill>
                <a:latin typeface="Open Sauce SemiBold Bold"/>
              </a:rPr>
              <a:t>Biological assessments, jeopardy determinations, and recovery plans</a:t>
            </a:r>
          </a:p>
        </p:txBody>
      </p:sp>
      <p:sp>
        <p:nvSpPr>
          <p:cNvPr id="27" name="Freeform 27"/>
          <p:cNvSpPr/>
          <p:nvPr/>
        </p:nvSpPr>
        <p:spPr>
          <a:xfrm rot="-5400000">
            <a:off x="8884162" y="5634459"/>
            <a:ext cx="519676" cy="3617998"/>
          </a:xfrm>
          <a:custGeom>
            <a:avLst/>
            <a:gdLst/>
            <a:ahLst/>
            <a:cxnLst/>
            <a:rect l="l" t="t" r="r" b="b"/>
            <a:pathLst>
              <a:path w="519676" h="3617998">
                <a:moveTo>
                  <a:pt x="0" y="0"/>
                </a:moveTo>
                <a:lnTo>
                  <a:pt x="519676" y="0"/>
                </a:lnTo>
                <a:lnTo>
                  <a:pt x="519676" y="3617998"/>
                </a:lnTo>
                <a:lnTo>
                  <a:pt x="0" y="36179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8" name="TextBox 28"/>
          <p:cNvSpPr txBox="1"/>
          <p:nvPr/>
        </p:nvSpPr>
        <p:spPr>
          <a:xfrm>
            <a:off x="1028700" y="1019175"/>
            <a:ext cx="17670451" cy="1076325"/>
          </a:xfrm>
          <a:prstGeom prst="rect">
            <a:avLst/>
          </a:prstGeom>
        </p:spPr>
        <p:txBody>
          <a:bodyPr lIns="0" tIns="0" rIns="0" bIns="0" rtlCol="0" anchor="t">
            <a:spAutoFit/>
          </a:bodyPr>
          <a:lstStyle/>
          <a:p>
            <a:pPr marL="0" lvl="0" indent="0" algn="l">
              <a:lnSpc>
                <a:spcPts val="8400"/>
              </a:lnSpc>
            </a:pPr>
            <a:r>
              <a:rPr lang="en-US" sz="7000">
                <a:solidFill>
                  <a:srgbClr val="B2D235"/>
                </a:solidFill>
                <a:latin typeface="Open Sauce 1 Heavy"/>
              </a:rPr>
              <a:t>ENDANGERED SPECIES ACT (ESA)</a:t>
            </a:r>
          </a:p>
        </p:txBody>
      </p:sp>
      <p:sp>
        <p:nvSpPr>
          <p:cNvPr id="29" name="TextBox 29"/>
          <p:cNvSpPr txBox="1"/>
          <p:nvPr/>
        </p:nvSpPr>
        <p:spPr>
          <a:xfrm>
            <a:off x="846696" y="2471738"/>
            <a:ext cx="15918904" cy="1495425"/>
          </a:xfrm>
          <a:prstGeom prst="rect">
            <a:avLst/>
          </a:prstGeom>
        </p:spPr>
        <p:txBody>
          <a:bodyPr lIns="0" tIns="0" rIns="0" bIns="0" rtlCol="0" anchor="t">
            <a:spAutoFit/>
          </a:bodyPr>
          <a:lstStyle/>
          <a:p>
            <a:pPr marL="712468" lvl="1" indent="-356234">
              <a:lnSpc>
                <a:spcPts val="3959"/>
              </a:lnSpc>
              <a:buFont typeface="Arial"/>
              <a:buChar char="•"/>
            </a:pPr>
            <a:r>
              <a:rPr lang="en-US" sz="3299">
                <a:solidFill>
                  <a:srgbClr val="FFFFFF"/>
                </a:solidFill>
                <a:latin typeface="Open Sauce SemiBold"/>
              </a:rPr>
              <a:t>Some of the</a:t>
            </a:r>
            <a:r>
              <a:rPr lang="en-US" sz="3299">
                <a:solidFill>
                  <a:srgbClr val="62C7CE"/>
                </a:solidFill>
                <a:latin typeface="Open Sauce SemiBold"/>
              </a:rPr>
              <a:t> most detailed disputes regarding the use of climate science</a:t>
            </a:r>
            <a:r>
              <a:rPr lang="en-US" sz="3299">
                <a:solidFill>
                  <a:srgbClr val="FFFFFF"/>
                </a:solidFill>
                <a:latin typeface="Open Sauce SemiBold"/>
              </a:rPr>
              <a:t> in administrative decisionmaking have occurred in the context of</a:t>
            </a:r>
            <a:r>
              <a:rPr lang="en-US" sz="3299">
                <a:solidFill>
                  <a:srgbClr val="62C7CE"/>
                </a:solidFill>
                <a:latin typeface="Open Sauce SemiBold"/>
              </a:rPr>
              <a:t> Endangered Species Act (ESA) litigation</a:t>
            </a:r>
          </a:p>
        </p:txBody>
      </p:sp>
      <p:sp>
        <p:nvSpPr>
          <p:cNvPr id="30" name="TextBox 30"/>
          <p:cNvSpPr txBox="1"/>
          <p:nvPr/>
        </p:nvSpPr>
        <p:spPr>
          <a:xfrm>
            <a:off x="10010786" y="228773"/>
            <a:ext cx="8004085" cy="396875"/>
          </a:xfrm>
          <a:prstGeom prst="rect">
            <a:avLst/>
          </a:prstGeom>
        </p:spPr>
        <p:txBody>
          <a:bodyPr lIns="0" tIns="0" rIns="0" bIns="0" rtlCol="0" anchor="t">
            <a:spAutoFit/>
          </a:bodyPr>
          <a:lstStyle/>
          <a:p>
            <a:pPr marL="0" lvl="0" indent="0" algn="r">
              <a:lnSpc>
                <a:spcPts val="3250"/>
              </a:lnSpc>
              <a:spcBef>
                <a:spcPct val="0"/>
              </a:spcBef>
            </a:pPr>
            <a:r>
              <a:rPr lang="en-US" sz="2500" u="none" strike="noStrike" dirty="0">
                <a:solidFill>
                  <a:srgbClr val="D6E1D1">
                    <a:alpha val="33725"/>
                  </a:srgbClr>
                </a:solidFill>
                <a:latin typeface="Open Sauce 2 Italics"/>
              </a:rPr>
              <a:t>For more, see </a:t>
            </a:r>
            <a:r>
              <a:rPr lang="en-US" sz="2500" dirty="0">
                <a:solidFill>
                  <a:srgbClr val="D6E1D1">
                    <a:alpha val="33725"/>
                  </a:srgbClr>
                </a:solidFill>
                <a:latin typeface="Open Sauce 2 Italics"/>
              </a:rPr>
              <a:t>the </a:t>
            </a:r>
            <a:r>
              <a:rPr lang="en-US" sz="2500" dirty="0">
                <a:solidFill>
                  <a:srgbClr val="D6E1D1">
                    <a:alpha val="33725"/>
                  </a:srgbClr>
                </a:solidFill>
                <a:latin typeface="Open Sauce 2 Italics"/>
                <a:hlinkClick r:id="rId4" tooltip="https://cjp.eli.org/curriculum/government-action-and-climate-science">
                  <a:extLst>
                    <a:ext uri="{A12FA001-AC4F-418D-AE19-62706E023703}">
                      <ahyp:hlinkClr xmlns:ahyp="http://schemas.microsoft.com/office/drawing/2018/hyperlinkcolor" val="tx"/>
                    </a:ext>
                  </a:extLst>
                </a:hlinkClick>
              </a:rPr>
              <a:t>Government Action </a:t>
            </a:r>
            <a:r>
              <a:rPr lang="en-US" sz="2500" dirty="0">
                <a:solidFill>
                  <a:srgbClr val="D6E1D1">
                    <a:alpha val="33725"/>
                  </a:srgbClr>
                </a:solidFill>
                <a:latin typeface="Open Sauce 2 Italics"/>
              </a:rPr>
              <a:t>module</a:t>
            </a:r>
            <a:r>
              <a:rPr lang="en-US" sz="2500" u="none" strike="noStrike" dirty="0">
                <a:solidFill>
                  <a:srgbClr val="D6E1D1">
                    <a:alpha val="33725"/>
                  </a:srgbClr>
                </a:solidFill>
                <a:latin typeface="Open Sauce 2 Italics"/>
              </a:rPr>
              <a: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145361" y="176386"/>
            <a:ext cx="13475488" cy="484361"/>
            <a:chOff x="0" y="-48452"/>
            <a:chExt cx="17967316" cy="645814"/>
          </a:xfrm>
        </p:grpSpPr>
        <p:sp>
          <p:nvSpPr>
            <p:cNvPr id="3" name="TextBox 3"/>
            <p:cNvSpPr txBox="1"/>
            <p:nvPr/>
          </p:nvSpPr>
          <p:spPr>
            <a:xfrm>
              <a:off x="795561" y="141220"/>
              <a:ext cx="17171755" cy="456142"/>
            </a:xfrm>
            <a:prstGeom prst="rect">
              <a:avLst/>
            </a:prstGeom>
          </p:spPr>
          <p:txBody>
            <a:bodyPr lIns="0" tIns="0" rIns="0" bIns="0" rtlCol="0" anchor="t">
              <a:spAutoFit/>
            </a:bodyPr>
            <a:lstStyle/>
            <a:p>
              <a:pPr algn="l">
                <a:lnSpc>
                  <a:spcPts val="2499"/>
                </a:lnSpc>
              </a:pPr>
              <a:r>
                <a:rPr lang="en-US" sz="2499" dirty="0">
                  <a:solidFill>
                    <a:srgbClr val="D6E1D1">
                      <a:alpha val="33725"/>
                    </a:srgbClr>
                  </a:solidFill>
                  <a:latin typeface="Open Sauce 1 Semi-Bold"/>
                </a:rPr>
                <a:t>ROLE OF CLIMATE SCIENCE IN CLIMATE LITIGATION</a:t>
              </a:r>
            </a:p>
          </p:txBody>
        </p:sp>
        <p:grpSp>
          <p:nvGrpSpPr>
            <p:cNvPr id="4" name="Group 4"/>
            <p:cNvGrpSpPr/>
            <p:nvPr/>
          </p:nvGrpSpPr>
          <p:grpSpPr>
            <a:xfrm>
              <a:off x="68613" y="0"/>
              <a:ext cx="589723" cy="597362"/>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6E1D1">
                  <a:alpha val="44706"/>
                </a:srgbClr>
              </a:solidFill>
            </p:spPr>
          </p:sp>
        </p:grpSp>
        <p:sp>
          <p:nvSpPr>
            <p:cNvPr id="6" name="TextBox 6"/>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263036">
                      <a:alpha val="29804"/>
                    </a:srgbClr>
                  </a:solidFill>
                  <a:latin typeface="Open Sauce 1 Heavy"/>
                </a:rPr>
                <a:t>3</a:t>
              </a:r>
            </a:p>
          </p:txBody>
        </p:sp>
      </p:grpSp>
      <p:grpSp>
        <p:nvGrpSpPr>
          <p:cNvPr id="7" name="Group 7"/>
          <p:cNvGrpSpPr/>
          <p:nvPr/>
        </p:nvGrpSpPr>
        <p:grpSpPr>
          <a:xfrm>
            <a:off x="1028700" y="4142846"/>
            <a:ext cx="5193731" cy="4167475"/>
            <a:chOff x="0" y="0"/>
            <a:chExt cx="1367896" cy="1097607"/>
          </a:xfrm>
        </p:grpSpPr>
        <p:sp>
          <p:nvSpPr>
            <p:cNvPr id="8" name="Freeform 8"/>
            <p:cNvSpPr/>
            <p:nvPr/>
          </p:nvSpPr>
          <p:spPr>
            <a:xfrm>
              <a:off x="0" y="0"/>
              <a:ext cx="1367896" cy="1097607"/>
            </a:xfrm>
            <a:custGeom>
              <a:avLst/>
              <a:gdLst/>
              <a:ahLst/>
              <a:cxnLst/>
              <a:rect l="l" t="t" r="r" b="b"/>
              <a:pathLst>
                <a:path w="1367896" h="1097607">
                  <a:moveTo>
                    <a:pt x="19378" y="0"/>
                  </a:moveTo>
                  <a:lnTo>
                    <a:pt x="1348518" y="0"/>
                  </a:lnTo>
                  <a:cubicBezTo>
                    <a:pt x="1359220" y="0"/>
                    <a:pt x="1367896" y="8676"/>
                    <a:pt x="1367896" y="19378"/>
                  </a:cubicBezTo>
                  <a:lnTo>
                    <a:pt x="1367896" y="1078228"/>
                  </a:lnTo>
                  <a:cubicBezTo>
                    <a:pt x="1367896" y="1083368"/>
                    <a:pt x="1365855" y="1088297"/>
                    <a:pt x="1362220" y="1091931"/>
                  </a:cubicBezTo>
                  <a:cubicBezTo>
                    <a:pt x="1358586" y="1095565"/>
                    <a:pt x="1353657" y="1097607"/>
                    <a:pt x="1348518" y="1097607"/>
                  </a:cubicBezTo>
                  <a:lnTo>
                    <a:pt x="19378" y="1097607"/>
                  </a:lnTo>
                  <a:cubicBezTo>
                    <a:pt x="14239" y="1097607"/>
                    <a:pt x="9310" y="1095565"/>
                    <a:pt x="5676" y="1091931"/>
                  </a:cubicBezTo>
                  <a:cubicBezTo>
                    <a:pt x="2042" y="1088297"/>
                    <a:pt x="0" y="1083368"/>
                    <a:pt x="0" y="1078228"/>
                  </a:cubicBezTo>
                  <a:lnTo>
                    <a:pt x="0" y="19378"/>
                  </a:lnTo>
                  <a:cubicBezTo>
                    <a:pt x="0" y="14239"/>
                    <a:pt x="2042" y="9310"/>
                    <a:pt x="5676" y="5676"/>
                  </a:cubicBezTo>
                  <a:cubicBezTo>
                    <a:pt x="9310" y="2042"/>
                    <a:pt x="14239" y="0"/>
                    <a:pt x="19378" y="0"/>
                  </a:cubicBezTo>
                  <a:close/>
                </a:path>
              </a:pathLst>
            </a:custGeom>
            <a:solidFill>
              <a:srgbClr val="BBE1E4"/>
            </a:solidFill>
          </p:spPr>
        </p:sp>
        <p:sp>
          <p:nvSpPr>
            <p:cNvPr id="9" name="TextBox 9"/>
            <p:cNvSpPr txBox="1"/>
            <p:nvPr/>
          </p:nvSpPr>
          <p:spPr>
            <a:xfrm>
              <a:off x="0" y="47625"/>
              <a:ext cx="1367896" cy="1049982"/>
            </a:xfrm>
            <a:prstGeom prst="rect">
              <a:avLst/>
            </a:prstGeom>
          </p:spPr>
          <p:txBody>
            <a:bodyPr lIns="50800" tIns="50800" rIns="50800" bIns="50800" rtlCol="0" anchor="ctr"/>
            <a:lstStyle/>
            <a:p>
              <a:pPr algn="ctr">
                <a:lnSpc>
                  <a:spcPts val="2499"/>
                </a:lnSpc>
              </a:pPr>
              <a:endParaRPr/>
            </a:p>
          </p:txBody>
        </p:sp>
      </p:grpSp>
      <p:sp>
        <p:nvSpPr>
          <p:cNvPr id="10" name="TextBox 10"/>
          <p:cNvSpPr txBox="1"/>
          <p:nvPr/>
        </p:nvSpPr>
        <p:spPr>
          <a:xfrm>
            <a:off x="1028700" y="1019175"/>
            <a:ext cx="17670451" cy="1076325"/>
          </a:xfrm>
          <a:prstGeom prst="rect">
            <a:avLst/>
          </a:prstGeom>
        </p:spPr>
        <p:txBody>
          <a:bodyPr lIns="0" tIns="0" rIns="0" bIns="0" rtlCol="0" anchor="t">
            <a:spAutoFit/>
          </a:bodyPr>
          <a:lstStyle/>
          <a:p>
            <a:pPr marL="0" lvl="0" indent="0" algn="l">
              <a:lnSpc>
                <a:spcPts val="8400"/>
              </a:lnSpc>
            </a:pPr>
            <a:r>
              <a:rPr lang="en-US" sz="7000">
                <a:solidFill>
                  <a:srgbClr val="B2D235"/>
                </a:solidFill>
                <a:latin typeface="Open Sauce 1 Heavy"/>
              </a:rPr>
              <a:t>TORTS</a:t>
            </a:r>
          </a:p>
        </p:txBody>
      </p:sp>
      <p:grpSp>
        <p:nvGrpSpPr>
          <p:cNvPr id="11" name="Group 11"/>
          <p:cNvGrpSpPr/>
          <p:nvPr/>
        </p:nvGrpSpPr>
        <p:grpSpPr>
          <a:xfrm>
            <a:off x="6547135" y="4142846"/>
            <a:ext cx="5193731" cy="4167475"/>
            <a:chOff x="0" y="0"/>
            <a:chExt cx="1367896" cy="1097607"/>
          </a:xfrm>
        </p:grpSpPr>
        <p:sp>
          <p:nvSpPr>
            <p:cNvPr id="12" name="Freeform 12"/>
            <p:cNvSpPr/>
            <p:nvPr/>
          </p:nvSpPr>
          <p:spPr>
            <a:xfrm>
              <a:off x="0" y="0"/>
              <a:ext cx="1367896" cy="1097607"/>
            </a:xfrm>
            <a:custGeom>
              <a:avLst/>
              <a:gdLst/>
              <a:ahLst/>
              <a:cxnLst/>
              <a:rect l="l" t="t" r="r" b="b"/>
              <a:pathLst>
                <a:path w="1367896" h="1097607">
                  <a:moveTo>
                    <a:pt x="19378" y="0"/>
                  </a:moveTo>
                  <a:lnTo>
                    <a:pt x="1348518" y="0"/>
                  </a:lnTo>
                  <a:cubicBezTo>
                    <a:pt x="1359220" y="0"/>
                    <a:pt x="1367896" y="8676"/>
                    <a:pt x="1367896" y="19378"/>
                  </a:cubicBezTo>
                  <a:lnTo>
                    <a:pt x="1367896" y="1078228"/>
                  </a:lnTo>
                  <a:cubicBezTo>
                    <a:pt x="1367896" y="1083368"/>
                    <a:pt x="1365855" y="1088297"/>
                    <a:pt x="1362220" y="1091931"/>
                  </a:cubicBezTo>
                  <a:cubicBezTo>
                    <a:pt x="1358586" y="1095565"/>
                    <a:pt x="1353657" y="1097607"/>
                    <a:pt x="1348518" y="1097607"/>
                  </a:cubicBezTo>
                  <a:lnTo>
                    <a:pt x="19378" y="1097607"/>
                  </a:lnTo>
                  <a:cubicBezTo>
                    <a:pt x="14239" y="1097607"/>
                    <a:pt x="9310" y="1095565"/>
                    <a:pt x="5676" y="1091931"/>
                  </a:cubicBezTo>
                  <a:cubicBezTo>
                    <a:pt x="2042" y="1088297"/>
                    <a:pt x="0" y="1083368"/>
                    <a:pt x="0" y="1078228"/>
                  </a:cubicBezTo>
                  <a:lnTo>
                    <a:pt x="0" y="19378"/>
                  </a:lnTo>
                  <a:cubicBezTo>
                    <a:pt x="0" y="14239"/>
                    <a:pt x="2042" y="9310"/>
                    <a:pt x="5676" y="5676"/>
                  </a:cubicBezTo>
                  <a:cubicBezTo>
                    <a:pt x="9310" y="2042"/>
                    <a:pt x="14239" y="0"/>
                    <a:pt x="19378" y="0"/>
                  </a:cubicBezTo>
                  <a:close/>
                </a:path>
              </a:pathLst>
            </a:custGeom>
            <a:solidFill>
              <a:srgbClr val="C6C8C8"/>
            </a:solidFill>
          </p:spPr>
        </p:sp>
        <p:sp>
          <p:nvSpPr>
            <p:cNvPr id="13" name="TextBox 13"/>
            <p:cNvSpPr txBox="1"/>
            <p:nvPr/>
          </p:nvSpPr>
          <p:spPr>
            <a:xfrm>
              <a:off x="0" y="47625"/>
              <a:ext cx="1367896" cy="1049982"/>
            </a:xfrm>
            <a:prstGeom prst="rect">
              <a:avLst/>
            </a:prstGeom>
          </p:spPr>
          <p:txBody>
            <a:bodyPr lIns="50800" tIns="50800" rIns="50800" bIns="50800" rtlCol="0" anchor="ctr"/>
            <a:lstStyle/>
            <a:p>
              <a:pPr algn="ctr">
                <a:lnSpc>
                  <a:spcPts val="2499"/>
                </a:lnSpc>
              </a:pPr>
              <a:endParaRPr/>
            </a:p>
          </p:txBody>
        </p:sp>
      </p:grpSp>
      <p:grpSp>
        <p:nvGrpSpPr>
          <p:cNvPr id="14" name="Group 14"/>
          <p:cNvGrpSpPr/>
          <p:nvPr/>
        </p:nvGrpSpPr>
        <p:grpSpPr>
          <a:xfrm>
            <a:off x="12065569" y="4142846"/>
            <a:ext cx="5193731" cy="4167475"/>
            <a:chOff x="0" y="0"/>
            <a:chExt cx="1367896" cy="1097607"/>
          </a:xfrm>
        </p:grpSpPr>
        <p:sp>
          <p:nvSpPr>
            <p:cNvPr id="15" name="Freeform 15"/>
            <p:cNvSpPr/>
            <p:nvPr/>
          </p:nvSpPr>
          <p:spPr>
            <a:xfrm>
              <a:off x="0" y="0"/>
              <a:ext cx="1367896" cy="1097607"/>
            </a:xfrm>
            <a:custGeom>
              <a:avLst/>
              <a:gdLst/>
              <a:ahLst/>
              <a:cxnLst/>
              <a:rect l="l" t="t" r="r" b="b"/>
              <a:pathLst>
                <a:path w="1367896" h="1097607">
                  <a:moveTo>
                    <a:pt x="19378" y="0"/>
                  </a:moveTo>
                  <a:lnTo>
                    <a:pt x="1348518" y="0"/>
                  </a:lnTo>
                  <a:cubicBezTo>
                    <a:pt x="1359220" y="0"/>
                    <a:pt x="1367896" y="8676"/>
                    <a:pt x="1367896" y="19378"/>
                  </a:cubicBezTo>
                  <a:lnTo>
                    <a:pt x="1367896" y="1078228"/>
                  </a:lnTo>
                  <a:cubicBezTo>
                    <a:pt x="1367896" y="1083368"/>
                    <a:pt x="1365855" y="1088297"/>
                    <a:pt x="1362220" y="1091931"/>
                  </a:cubicBezTo>
                  <a:cubicBezTo>
                    <a:pt x="1358586" y="1095565"/>
                    <a:pt x="1353657" y="1097607"/>
                    <a:pt x="1348518" y="1097607"/>
                  </a:cubicBezTo>
                  <a:lnTo>
                    <a:pt x="19378" y="1097607"/>
                  </a:lnTo>
                  <a:cubicBezTo>
                    <a:pt x="14239" y="1097607"/>
                    <a:pt x="9310" y="1095565"/>
                    <a:pt x="5676" y="1091931"/>
                  </a:cubicBezTo>
                  <a:cubicBezTo>
                    <a:pt x="2042" y="1088297"/>
                    <a:pt x="0" y="1083368"/>
                    <a:pt x="0" y="1078228"/>
                  </a:cubicBezTo>
                  <a:lnTo>
                    <a:pt x="0" y="19378"/>
                  </a:lnTo>
                  <a:cubicBezTo>
                    <a:pt x="0" y="14239"/>
                    <a:pt x="2042" y="9310"/>
                    <a:pt x="5676" y="5676"/>
                  </a:cubicBezTo>
                  <a:cubicBezTo>
                    <a:pt x="9310" y="2042"/>
                    <a:pt x="14239" y="0"/>
                    <a:pt x="19378" y="0"/>
                  </a:cubicBezTo>
                  <a:close/>
                </a:path>
              </a:pathLst>
            </a:custGeom>
            <a:solidFill>
              <a:srgbClr val="D6DDBA"/>
            </a:solidFill>
          </p:spPr>
        </p:sp>
        <p:sp>
          <p:nvSpPr>
            <p:cNvPr id="16" name="TextBox 16"/>
            <p:cNvSpPr txBox="1"/>
            <p:nvPr/>
          </p:nvSpPr>
          <p:spPr>
            <a:xfrm>
              <a:off x="0" y="47625"/>
              <a:ext cx="1367896" cy="1049982"/>
            </a:xfrm>
            <a:prstGeom prst="rect">
              <a:avLst/>
            </a:prstGeom>
          </p:spPr>
          <p:txBody>
            <a:bodyPr lIns="50800" tIns="50800" rIns="50800" bIns="50800" rtlCol="0" anchor="ctr"/>
            <a:lstStyle/>
            <a:p>
              <a:pPr algn="ctr">
                <a:lnSpc>
                  <a:spcPts val="2499"/>
                </a:lnSpc>
              </a:pPr>
              <a:endParaRPr/>
            </a:p>
          </p:txBody>
        </p:sp>
      </p:grpSp>
      <p:grpSp>
        <p:nvGrpSpPr>
          <p:cNvPr id="17" name="Group 17"/>
          <p:cNvGrpSpPr/>
          <p:nvPr/>
        </p:nvGrpSpPr>
        <p:grpSpPr>
          <a:xfrm>
            <a:off x="1028700" y="4142846"/>
            <a:ext cx="5193731" cy="1214725"/>
            <a:chOff x="0" y="0"/>
            <a:chExt cx="1367896" cy="319928"/>
          </a:xfrm>
        </p:grpSpPr>
        <p:sp>
          <p:nvSpPr>
            <p:cNvPr id="18" name="Freeform 18"/>
            <p:cNvSpPr/>
            <p:nvPr/>
          </p:nvSpPr>
          <p:spPr>
            <a:xfrm>
              <a:off x="0" y="0"/>
              <a:ext cx="1367896" cy="319928"/>
            </a:xfrm>
            <a:custGeom>
              <a:avLst/>
              <a:gdLst/>
              <a:ahLst/>
              <a:cxnLst/>
              <a:rect l="l" t="t" r="r" b="b"/>
              <a:pathLst>
                <a:path w="1367896" h="319928">
                  <a:moveTo>
                    <a:pt x="0" y="0"/>
                  </a:moveTo>
                  <a:lnTo>
                    <a:pt x="1367896" y="0"/>
                  </a:lnTo>
                  <a:lnTo>
                    <a:pt x="1367896" y="319928"/>
                  </a:lnTo>
                  <a:lnTo>
                    <a:pt x="0" y="319928"/>
                  </a:lnTo>
                  <a:close/>
                </a:path>
              </a:pathLst>
            </a:custGeom>
            <a:solidFill>
              <a:srgbClr val="006D75"/>
            </a:solidFill>
          </p:spPr>
        </p:sp>
        <p:sp>
          <p:nvSpPr>
            <p:cNvPr id="19" name="TextBox 19"/>
            <p:cNvSpPr txBox="1"/>
            <p:nvPr/>
          </p:nvSpPr>
          <p:spPr>
            <a:xfrm>
              <a:off x="0" y="47625"/>
              <a:ext cx="1367896" cy="272303"/>
            </a:xfrm>
            <a:prstGeom prst="rect">
              <a:avLst/>
            </a:prstGeom>
          </p:spPr>
          <p:txBody>
            <a:bodyPr lIns="50800" tIns="50800" rIns="50800" bIns="50800" rtlCol="0" anchor="ctr"/>
            <a:lstStyle/>
            <a:p>
              <a:pPr algn="ctr">
                <a:lnSpc>
                  <a:spcPts val="2499"/>
                </a:lnSpc>
              </a:pPr>
              <a:endParaRPr/>
            </a:p>
          </p:txBody>
        </p:sp>
      </p:grpSp>
      <p:grpSp>
        <p:nvGrpSpPr>
          <p:cNvPr id="20" name="Group 20"/>
          <p:cNvGrpSpPr/>
          <p:nvPr/>
        </p:nvGrpSpPr>
        <p:grpSpPr>
          <a:xfrm>
            <a:off x="6547135" y="4142846"/>
            <a:ext cx="5193731" cy="1214725"/>
            <a:chOff x="0" y="0"/>
            <a:chExt cx="1367896" cy="319928"/>
          </a:xfrm>
        </p:grpSpPr>
        <p:sp>
          <p:nvSpPr>
            <p:cNvPr id="21" name="Freeform 21"/>
            <p:cNvSpPr/>
            <p:nvPr/>
          </p:nvSpPr>
          <p:spPr>
            <a:xfrm>
              <a:off x="0" y="0"/>
              <a:ext cx="1367896" cy="319928"/>
            </a:xfrm>
            <a:custGeom>
              <a:avLst/>
              <a:gdLst/>
              <a:ahLst/>
              <a:cxnLst/>
              <a:rect l="l" t="t" r="r" b="b"/>
              <a:pathLst>
                <a:path w="1367896" h="319928">
                  <a:moveTo>
                    <a:pt x="0" y="0"/>
                  </a:moveTo>
                  <a:lnTo>
                    <a:pt x="1367896" y="0"/>
                  </a:lnTo>
                  <a:lnTo>
                    <a:pt x="1367896" y="319928"/>
                  </a:lnTo>
                  <a:lnTo>
                    <a:pt x="0" y="319928"/>
                  </a:lnTo>
                  <a:close/>
                </a:path>
              </a:pathLst>
            </a:custGeom>
            <a:solidFill>
              <a:srgbClr val="484B4B"/>
            </a:solidFill>
          </p:spPr>
        </p:sp>
        <p:sp>
          <p:nvSpPr>
            <p:cNvPr id="22" name="TextBox 22"/>
            <p:cNvSpPr txBox="1"/>
            <p:nvPr/>
          </p:nvSpPr>
          <p:spPr>
            <a:xfrm>
              <a:off x="0" y="47625"/>
              <a:ext cx="1367896" cy="272303"/>
            </a:xfrm>
            <a:prstGeom prst="rect">
              <a:avLst/>
            </a:prstGeom>
          </p:spPr>
          <p:txBody>
            <a:bodyPr lIns="50800" tIns="50800" rIns="50800" bIns="50800" rtlCol="0" anchor="ctr"/>
            <a:lstStyle/>
            <a:p>
              <a:pPr algn="ctr">
                <a:lnSpc>
                  <a:spcPts val="2499"/>
                </a:lnSpc>
              </a:pPr>
              <a:endParaRPr/>
            </a:p>
          </p:txBody>
        </p:sp>
      </p:grpSp>
      <p:grpSp>
        <p:nvGrpSpPr>
          <p:cNvPr id="23" name="Group 23"/>
          <p:cNvGrpSpPr/>
          <p:nvPr/>
        </p:nvGrpSpPr>
        <p:grpSpPr>
          <a:xfrm>
            <a:off x="12065569" y="4142846"/>
            <a:ext cx="5193731" cy="1214725"/>
            <a:chOff x="0" y="0"/>
            <a:chExt cx="1367896" cy="319928"/>
          </a:xfrm>
        </p:grpSpPr>
        <p:sp>
          <p:nvSpPr>
            <p:cNvPr id="24" name="Freeform 24"/>
            <p:cNvSpPr/>
            <p:nvPr/>
          </p:nvSpPr>
          <p:spPr>
            <a:xfrm>
              <a:off x="0" y="0"/>
              <a:ext cx="1367896" cy="319928"/>
            </a:xfrm>
            <a:custGeom>
              <a:avLst/>
              <a:gdLst/>
              <a:ahLst/>
              <a:cxnLst/>
              <a:rect l="l" t="t" r="r" b="b"/>
              <a:pathLst>
                <a:path w="1367896" h="319928">
                  <a:moveTo>
                    <a:pt x="0" y="0"/>
                  </a:moveTo>
                  <a:lnTo>
                    <a:pt x="1367896" y="0"/>
                  </a:lnTo>
                  <a:lnTo>
                    <a:pt x="1367896" y="319928"/>
                  </a:lnTo>
                  <a:lnTo>
                    <a:pt x="0" y="319928"/>
                  </a:lnTo>
                  <a:close/>
                </a:path>
              </a:pathLst>
            </a:custGeom>
            <a:solidFill>
              <a:srgbClr val="7E9426"/>
            </a:solidFill>
          </p:spPr>
        </p:sp>
        <p:sp>
          <p:nvSpPr>
            <p:cNvPr id="25" name="TextBox 25"/>
            <p:cNvSpPr txBox="1"/>
            <p:nvPr/>
          </p:nvSpPr>
          <p:spPr>
            <a:xfrm>
              <a:off x="0" y="47625"/>
              <a:ext cx="1367896" cy="272303"/>
            </a:xfrm>
            <a:prstGeom prst="rect">
              <a:avLst/>
            </a:prstGeom>
          </p:spPr>
          <p:txBody>
            <a:bodyPr lIns="50800" tIns="50800" rIns="50800" bIns="50800" rtlCol="0" anchor="ctr"/>
            <a:lstStyle/>
            <a:p>
              <a:pPr algn="ctr">
                <a:lnSpc>
                  <a:spcPts val="2499"/>
                </a:lnSpc>
              </a:pPr>
              <a:endParaRPr/>
            </a:p>
          </p:txBody>
        </p:sp>
      </p:grpSp>
      <p:sp>
        <p:nvSpPr>
          <p:cNvPr id="26" name="TextBox 26"/>
          <p:cNvSpPr txBox="1"/>
          <p:nvPr/>
        </p:nvSpPr>
        <p:spPr>
          <a:xfrm>
            <a:off x="2050541" y="4207283"/>
            <a:ext cx="3182144" cy="1085850"/>
          </a:xfrm>
          <a:prstGeom prst="rect">
            <a:avLst/>
          </a:prstGeom>
        </p:spPr>
        <p:txBody>
          <a:bodyPr lIns="0" tIns="0" rIns="0" bIns="0" rtlCol="0" anchor="t">
            <a:spAutoFit/>
          </a:bodyPr>
          <a:lstStyle/>
          <a:p>
            <a:pPr algn="ctr">
              <a:lnSpc>
                <a:spcPts val="4320"/>
              </a:lnSpc>
            </a:pPr>
            <a:r>
              <a:rPr lang="en-US" sz="3600">
                <a:solidFill>
                  <a:srgbClr val="FFFFFF"/>
                </a:solidFill>
                <a:latin typeface="Open Sauce SemiBold Bold"/>
              </a:rPr>
              <a:t>SOURCE</a:t>
            </a:r>
          </a:p>
          <a:p>
            <a:pPr algn="ctr">
              <a:lnSpc>
                <a:spcPts val="4320"/>
              </a:lnSpc>
            </a:pPr>
            <a:r>
              <a:rPr lang="en-US" sz="3600">
                <a:solidFill>
                  <a:srgbClr val="FFFFFF"/>
                </a:solidFill>
                <a:latin typeface="Open Sauce SemiBold Bold"/>
              </a:rPr>
              <a:t>ATTRIBUTION</a:t>
            </a:r>
          </a:p>
        </p:txBody>
      </p:sp>
      <p:sp>
        <p:nvSpPr>
          <p:cNvPr id="27" name="TextBox 27"/>
          <p:cNvSpPr txBox="1"/>
          <p:nvPr/>
        </p:nvSpPr>
        <p:spPr>
          <a:xfrm>
            <a:off x="7534200" y="4207283"/>
            <a:ext cx="3219601" cy="1085850"/>
          </a:xfrm>
          <a:prstGeom prst="rect">
            <a:avLst/>
          </a:prstGeom>
        </p:spPr>
        <p:txBody>
          <a:bodyPr lIns="0" tIns="0" rIns="0" bIns="0" rtlCol="0" anchor="t">
            <a:spAutoFit/>
          </a:bodyPr>
          <a:lstStyle/>
          <a:p>
            <a:pPr algn="ctr">
              <a:lnSpc>
                <a:spcPts val="4320"/>
              </a:lnSpc>
            </a:pPr>
            <a:r>
              <a:rPr lang="en-US" sz="3600">
                <a:solidFill>
                  <a:srgbClr val="FFFFFF"/>
                </a:solidFill>
                <a:latin typeface="Open Sauce SemiBold Bold"/>
              </a:rPr>
              <a:t>IMPACT</a:t>
            </a:r>
          </a:p>
          <a:p>
            <a:pPr algn="ctr">
              <a:lnSpc>
                <a:spcPts val="4320"/>
              </a:lnSpc>
            </a:pPr>
            <a:r>
              <a:rPr lang="en-US" sz="3600">
                <a:solidFill>
                  <a:srgbClr val="FFFFFF"/>
                </a:solidFill>
                <a:latin typeface="Open Sauce SemiBold Bold"/>
              </a:rPr>
              <a:t>ATTRIBUTION</a:t>
            </a:r>
          </a:p>
        </p:txBody>
      </p:sp>
      <p:sp>
        <p:nvSpPr>
          <p:cNvPr id="28" name="TextBox 28"/>
          <p:cNvSpPr txBox="1"/>
          <p:nvPr/>
        </p:nvSpPr>
        <p:spPr>
          <a:xfrm>
            <a:off x="13071363" y="4207283"/>
            <a:ext cx="3182144" cy="1085850"/>
          </a:xfrm>
          <a:prstGeom prst="rect">
            <a:avLst/>
          </a:prstGeom>
        </p:spPr>
        <p:txBody>
          <a:bodyPr lIns="0" tIns="0" rIns="0" bIns="0" rtlCol="0" anchor="t">
            <a:spAutoFit/>
          </a:bodyPr>
          <a:lstStyle/>
          <a:p>
            <a:pPr algn="ctr">
              <a:lnSpc>
                <a:spcPts val="4320"/>
              </a:lnSpc>
            </a:pPr>
            <a:r>
              <a:rPr lang="en-US" sz="3600">
                <a:solidFill>
                  <a:srgbClr val="FFFFFF"/>
                </a:solidFill>
                <a:latin typeface="Open Sauce SemiBold Bold"/>
              </a:rPr>
              <a:t>EVENT</a:t>
            </a:r>
          </a:p>
          <a:p>
            <a:pPr algn="ctr">
              <a:lnSpc>
                <a:spcPts val="4320"/>
              </a:lnSpc>
            </a:pPr>
            <a:r>
              <a:rPr lang="en-US" sz="3600">
                <a:solidFill>
                  <a:srgbClr val="FFFFFF"/>
                </a:solidFill>
                <a:latin typeface="Open Sauce SemiBold Bold"/>
              </a:rPr>
              <a:t>ATTRIBUTION</a:t>
            </a:r>
          </a:p>
        </p:txBody>
      </p:sp>
      <p:sp>
        <p:nvSpPr>
          <p:cNvPr id="29" name="TextBox 29"/>
          <p:cNvSpPr txBox="1"/>
          <p:nvPr/>
        </p:nvSpPr>
        <p:spPr>
          <a:xfrm>
            <a:off x="1402070" y="5481396"/>
            <a:ext cx="4446991" cy="2600325"/>
          </a:xfrm>
          <a:prstGeom prst="rect">
            <a:avLst/>
          </a:prstGeom>
        </p:spPr>
        <p:txBody>
          <a:bodyPr lIns="0" tIns="0" rIns="0" bIns="0" rtlCol="0" anchor="t">
            <a:spAutoFit/>
          </a:bodyPr>
          <a:lstStyle/>
          <a:p>
            <a:pPr algn="ctr">
              <a:lnSpc>
                <a:spcPts val="2999"/>
              </a:lnSpc>
            </a:pPr>
            <a:r>
              <a:rPr lang="en-US" sz="2499">
                <a:solidFill>
                  <a:srgbClr val="263036"/>
                </a:solidFill>
                <a:latin typeface="Open Sauce 2"/>
              </a:rPr>
              <a:t>Source attribution studies will likely be central to tort suits seeking to hold polluters accountable for the present and anticipated costs of their contributions to climate change. </a:t>
            </a:r>
          </a:p>
        </p:txBody>
      </p:sp>
      <p:sp>
        <p:nvSpPr>
          <p:cNvPr id="30" name="TextBox 30"/>
          <p:cNvSpPr txBox="1"/>
          <p:nvPr/>
        </p:nvSpPr>
        <p:spPr>
          <a:xfrm>
            <a:off x="6791227" y="5481396"/>
            <a:ext cx="4705546" cy="2600325"/>
          </a:xfrm>
          <a:prstGeom prst="rect">
            <a:avLst/>
          </a:prstGeom>
        </p:spPr>
        <p:txBody>
          <a:bodyPr lIns="0" tIns="0" rIns="0" bIns="0" rtlCol="0" anchor="t">
            <a:spAutoFit/>
          </a:bodyPr>
          <a:lstStyle/>
          <a:p>
            <a:pPr algn="ctr">
              <a:lnSpc>
                <a:spcPts val="2999"/>
              </a:lnSpc>
            </a:pPr>
            <a:r>
              <a:rPr lang="en-US" sz="2499">
                <a:solidFill>
                  <a:srgbClr val="263036"/>
                </a:solidFill>
                <a:latin typeface="Open Sauce 2"/>
              </a:rPr>
              <a:t>Impact attribution studies may expand the scope of reasonably foreseeable risks and require actors to account for climate change and its impacts in their decisions and actions.</a:t>
            </a:r>
          </a:p>
        </p:txBody>
      </p:sp>
      <p:sp>
        <p:nvSpPr>
          <p:cNvPr id="31" name="TextBox 31"/>
          <p:cNvSpPr txBox="1"/>
          <p:nvPr/>
        </p:nvSpPr>
        <p:spPr>
          <a:xfrm>
            <a:off x="12312365" y="5538205"/>
            <a:ext cx="4705546" cy="2228850"/>
          </a:xfrm>
          <a:prstGeom prst="rect">
            <a:avLst/>
          </a:prstGeom>
        </p:spPr>
        <p:txBody>
          <a:bodyPr lIns="0" tIns="0" rIns="0" bIns="0" rtlCol="0" anchor="t">
            <a:spAutoFit/>
          </a:bodyPr>
          <a:lstStyle/>
          <a:p>
            <a:pPr algn="ctr">
              <a:lnSpc>
                <a:spcPts val="2999"/>
              </a:lnSpc>
            </a:pPr>
            <a:r>
              <a:rPr lang="en-US" sz="2499">
                <a:solidFill>
                  <a:srgbClr val="263036"/>
                </a:solidFill>
                <a:latin typeface="Open Sauce 2"/>
              </a:rPr>
              <a:t>Event attribution studies are likely to support legal attribution of an extreme event to climate change and could play a role in shifting real or perceived tort liability.</a:t>
            </a:r>
          </a:p>
        </p:txBody>
      </p:sp>
      <p:sp>
        <p:nvSpPr>
          <p:cNvPr id="32" name="TextBox 32"/>
          <p:cNvSpPr txBox="1"/>
          <p:nvPr/>
        </p:nvSpPr>
        <p:spPr>
          <a:xfrm>
            <a:off x="1028700" y="2895071"/>
            <a:ext cx="17259300" cy="447675"/>
          </a:xfrm>
          <a:prstGeom prst="rect">
            <a:avLst/>
          </a:prstGeom>
        </p:spPr>
        <p:txBody>
          <a:bodyPr lIns="0" tIns="0" rIns="0" bIns="0" rtlCol="0" anchor="t">
            <a:spAutoFit/>
          </a:bodyPr>
          <a:lstStyle/>
          <a:p>
            <a:pPr marL="0" lvl="0" indent="0">
              <a:lnSpc>
                <a:spcPts val="3599"/>
              </a:lnSpc>
            </a:pPr>
            <a:r>
              <a:rPr lang="en-US" sz="2999">
                <a:solidFill>
                  <a:srgbClr val="FFFFFF"/>
                </a:solidFill>
                <a:latin typeface="Open Sauce SemiBold Bold"/>
              </a:rPr>
              <a:t>Different areas of attribution science will have implications for the tort system:</a:t>
            </a:r>
          </a:p>
        </p:txBody>
      </p:sp>
      <p:sp>
        <p:nvSpPr>
          <p:cNvPr id="33" name="TextBox 33"/>
          <p:cNvSpPr txBox="1"/>
          <p:nvPr/>
        </p:nvSpPr>
        <p:spPr>
          <a:xfrm>
            <a:off x="10015812" y="308321"/>
            <a:ext cx="7925160" cy="718145"/>
          </a:xfrm>
          <a:prstGeom prst="rect">
            <a:avLst/>
          </a:prstGeom>
        </p:spPr>
        <p:txBody>
          <a:bodyPr lIns="0" tIns="0" rIns="0" bIns="0" rtlCol="0" anchor="t">
            <a:spAutoFit/>
          </a:bodyPr>
          <a:lstStyle/>
          <a:p>
            <a:pPr marL="0" lvl="0" indent="0" algn="r">
              <a:lnSpc>
                <a:spcPts val="2750"/>
              </a:lnSpc>
            </a:pPr>
            <a:r>
              <a:rPr lang="en-US" sz="2500" u="none" strike="noStrike" dirty="0">
                <a:solidFill>
                  <a:srgbClr val="D6E1D1">
                    <a:alpha val="33725"/>
                  </a:srgbClr>
                </a:solidFill>
                <a:latin typeface="Open Sauce 2 Italics"/>
              </a:rPr>
              <a:t>For more, see </a:t>
            </a:r>
            <a:r>
              <a:rPr lang="en-US" sz="2500" dirty="0">
                <a:solidFill>
                  <a:srgbClr val="D6E1D1">
                    <a:alpha val="33725"/>
                  </a:srgbClr>
                </a:solidFill>
                <a:latin typeface="Open Sauce 2 Italics"/>
              </a:rPr>
              <a:t>the </a:t>
            </a:r>
            <a:r>
              <a:rPr lang="en-US" sz="2500" dirty="0">
                <a:solidFill>
                  <a:srgbClr val="D6E1D1">
                    <a:alpha val="33725"/>
                  </a:srgbClr>
                </a:solidFill>
                <a:latin typeface="Open Sauce 2 Italics"/>
                <a:hlinkClick r:id="rId2" tooltip="https://cjp.eli.org/curriculum/applying-attribution-impacts-climate-attribution-science-tort-litigation">
                  <a:extLst>
                    <a:ext uri="{A12FA001-AC4F-418D-AE19-62706E023703}">
                      <ahyp:hlinkClr xmlns:ahyp="http://schemas.microsoft.com/office/drawing/2018/hyperlinkcolor" val="tx"/>
                    </a:ext>
                  </a:extLst>
                </a:hlinkClick>
              </a:rPr>
              <a:t>Applying Attribution</a:t>
            </a:r>
            <a:r>
              <a:rPr lang="en-US" sz="2500" dirty="0">
                <a:solidFill>
                  <a:srgbClr val="D6E1D1">
                    <a:alpha val="33725"/>
                  </a:srgbClr>
                </a:solidFill>
                <a:latin typeface="Open Sauce 2 Italics"/>
              </a:rPr>
              <a:t> and </a:t>
            </a:r>
            <a:r>
              <a:rPr lang="en-US" sz="2500" dirty="0">
                <a:solidFill>
                  <a:srgbClr val="D6E1D1">
                    <a:alpha val="33725"/>
                  </a:srgbClr>
                </a:solidFill>
                <a:latin typeface="Open Sauce 2 Italics"/>
                <a:hlinkClick r:id="rId3" tooltip="https://cjp.eli.org/curriculum/procedural-techniques-available-climate-litigation">
                  <a:extLst>
                    <a:ext uri="{A12FA001-AC4F-418D-AE19-62706E023703}">
                      <ahyp:hlinkClr xmlns:ahyp="http://schemas.microsoft.com/office/drawing/2018/hyperlinkcolor" val="tx"/>
                    </a:ext>
                  </a:extLst>
                </a:hlinkClick>
              </a:rPr>
              <a:t>Procedural Techniques</a:t>
            </a:r>
            <a:r>
              <a:rPr lang="en-US" sz="2500" dirty="0">
                <a:solidFill>
                  <a:srgbClr val="D6E1D1">
                    <a:alpha val="33725"/>
                  </a:srgbClr>
                </a:solidFill>
                <a:latin typeface="Open Sauce 2 Italics"/>
              </a:rPr>
              <a:t> modules</a:t>
            </a:r>
            <a:r>
              <a:rPr lang="en-US" sz="2500" u="none" strike="noStrike" dirty="0">
                <a:solidFill>
                  <a:srgbClr val="D6E1D1">
                    <a:alpha val="33725"/>
                  </a:srgbClr>
                </a:solidFill>
                <a:latin typeface="Open Sauce 2 Italics"/>
              </a:rPr>
              <a: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145361" y="176386"/>
            <a:ext cx="13452297" cy="489571"/>
            <a:chOff x="0" y="-48452"/>
            <a:chExt cx="17936395" cy="652761"/>
          </a:xfrm>
        </p:grpSpPr>
        <p:sp>
          <p:nvSpPr>
            <p:cNvPr id="3" name="TextBox 3"/>
            <p:cNvSpPr txBox="1"/>
            <p:nvPr/>
          </p:nvSpPr>
          <p:spPr>
            <a:xfrm>
              <a:off x="764640" y="148167"/>
              <a:ext cx="17171755" cy="456142"/>
            </a:xfrm>
            <a:prstGeom prst="rect">
              <a:avLst/>
            </a:prstGeom>
          </p:spPr>
          <p:txBody>
            <a:bodyPr lIns="0" tIns="0" rIns="0" bIns="0" rtlCol="0" anchor="t">
              <a:spAutoFit/>
            </a:bodyPr>
            <a:lstStyle/>
            <a:p>
              <a:pPr algn="l">
                <a:lnSpc>
                  <a:spcPts val="2499"/>
                </a:lnSpc>
              </a:pPr>
              <a:r>
                <a:rPr lang="en-US" sz="2499" dirty="0">
                  <a:solidFill>
                    <a:srgbClr val="D6E1D1">
                      <a:alpha val="33725"/>
                    </a:srgbClr>
                  </a:solidFill>
                  <a:latin typeface="Open Sauce 1 Semi-Bold"/>
                </a:rPr>
                <a:t>ROLE OF CLIMATE SCIENCE IN CLIMATE LITIGATION</a:t>
              </a:r>
            </a:p>
          </p:txBody>
        </p:sp>
        <p:grpSp>
          <p:nvGrpSpPr>
            <p:cNvPr id="4" name="Group 4"/>
            <p:cNvGrpSpPr/>
            <p:nvPr/>
          </p:nvGrpSpPr>
          <p:grpSpPr>
            <a:xfrm>
              <a:off x="68613" y="0"/>
              <a:ext cx="589723" cy="597362"/>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6E1D1">
                  <a:alpha val="44706"/>
                </a:srgbClr>
              </a:solidFill>
            </p:spPr>
          </p:sp>
        </p:grpSp>
        <p:sp>
          <p:nvSpPr>
            <p:cNvPr id="6" name="TextBox 6"/>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263036">
                      <a:alpha val="29804"/>
                    </a:srgbClr>
                  </a:solidFill>
                  <a:latin typeface="Open Sauce 1 Heavy"/>
                </a:rPr>
                <a:t>3</a:t>
              </a:r>
            </a:p>
          </p:txBody>
        </p:sp>
      </p:grpSp>
      <p:sp>
        <p:nvSpPr>
          <p:cNvPr id="7" name="TextBox 7"/>
          <p:cNvSpPr txBox="1"/>
          <p:nvPr/>
        </p:nvSpPr>
        <p:spPr>
          <a:xfrm>
            <a:off x="7147430" y="4191000"/>
            <a:ext cx="9175067" cy="4438650"/>
          </a:xfrm>
          <a:prstGeom prst="rect">
            <a:avLst/>
          </a:prstGeom>
        </p:spPr>
        <p:txBody>
          <a:bodyPr lIns="0" tIns="0" rIns="0" bIns="0" rtlCol="0" anchor="t">
            <a:spAutoFit/>
          </a:bodyPr>
          <a:lstStyle/>
          <a:p>
            <a:pPr algn="ctr">
              <a:lnSpc>
                <a:spcPts val="5850"/>
              </a:lnSpc>
            </a:pPr>
            <a:r>
              <a:rPr lang="en-US" sz="4500">
                <a:solidFill>
                  <a:srgbClr val="FFFFFF"/>
                </a:solidFill>
                <a:latin typeface="Open Sauce SemiBold"/>
              </a:rPr>
              <a:t>The </a:t>
            </a:r>
            <a:r>
              <a:rPr lang="en-US" sz="4500">
                <a:solidFill>
                  <a:srgbClr val="62C7CE"/>
                </a:solidFill>
                <a:latin typeface="Open Sauce SemiBold"/>
              </a:rPr>
              <a:t>science is clear</a:t>
            </a:r>
            <a:r>
              <a:rPr lang="en-US" sz="4500">
                <a:solidFill>
                  <a:srgbClr val="FFFFFF"/>
                </a:solidFill>
                <a:latin typeface="Open Sauce SemiBold"/>
              </a:rPr>
              <a:t> that there are </a:t>
            </a:r>
            <a:r>
              <a:rPr lang="en-US" sz="4500">
                <a:solidFill>
                  <a:srgbClr val="62C7CE"/>
                </a:solidFill>
                <a:latin typeface="Open Sauce SemiBold"/>
              </a:rPr>
              <a:t>catastrophic harms to</a:t>
            </a:r>
            <a:r>
              <a:rPr lang="en-US" sz="4500">
                <a:solidFill>
                  <a:srgbClr val="FFFFFF"/>
                </a:solidFill>
                <a:latin typeface="Open Sauce SemiBold"/>
              </a:rPr>
              <a:t> the natural environment of Montana and Plaintiffs and </a:t>
            </a:r>
            <a:r>
              <a:rPr lang="en-US" sz="4500">
                <a:solidFill>
                  <a:srgbClr val="62C7CE"/>
                </a:solidFill>
                <a:latin typeface="Open Sauce SemiBold"/>
              </a:rPr>
              <a:t>future generations</a:t>
            </a:r>
            <a:r>
              <a:rPr lang="en-US" sz="4500">
                <a:solidFill>
                  <a:srgbClr val="FFFFFF"/>
                </a:solidFill>
                <a:latin typeface="Open Sauce SemiBold"/>
              </a:rPr>
              <a:t> of the State due to anthropogenic climate change.</a:t>
            </a:r>
          </a:p>
        </p:txBody>
      </p:sp>
      <p:grpSp>
        <p:nvGrpSpPr>
          <p:cNvPr id="8" name="Group 8"/>
          <p:cNvGrpSpPr>
            <a:grpSpLocks noChangeAspect="1"/>
          </p:cNvGrpSpPr>
          <p:nvPr/>
        </p:nvGrpSpPr>
        <p:grpSpPr>
          <a:xfrm>
            <a:off x="1492850" y="3531763"/>
            <a:ext cx="4141744" cy="4141728"/>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75574" r="-36795" b="-41403"/>
              </a:stretch>
            </a:blipFill>
          </p:spPr>
        </p:sp>
      </p:grpSp>
      <p:sp>
        <p:nvSpPr>
          <p:cNvPr id="10" name="Freeform 10"/>
          <p:cNvSpPr/>
          <p:nvPr/>
        </p:nvSpPr>
        <p:spPr>
          <a:xfrm>
            <a:off x="6309895" y="3738191"/>
            <a:ext cx="2460269" cy="2057400"/>
          </a:xfrm>
          <a:custGeom>
            <a:avLst/>
            <a:gdLst/>
            <a:ahLst/>
            <a:cxnLst/>
            <a:rect l="l" t="t" r="r" b="b"/>
            <a:pathLst>
              <a:path w="2460269" h="2057400">
                <a:moveTo>
                  <a:pt x="0" y="0"/>
                </a:moveTo>
                <a:lnTo>
                  <a:pt x="2460269" y="0"/>
                </a:lnTo>
                <a:lnTo>
                  <a:pt x="2460269"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TextBox 11"/>
          <p:cNvSpPr txBox="1"/>
          <p:nvPr/>
        </p:nvSpPr>
        <p:spPr>
          <a:xfrm>
            <a:off x="1028700" y="1019175"/>
            <a:ext cx="17670451" cy="1076325"/>
          </a:xfrm>
          <a:prstGeom prst="rect">
            <a:avLst/>
          </a:prstGeom>
        </p:spPr>
        <p:txBody>
          <a:bodyPr lIns="0" tIns="0" rIns="0" bIns="0" rtlCol="0" anchor="t">
            <a:spAutoFit/>
          </a:bodyPr>
          <a:lstStyle/>
          <a:p>
            <a:pPr marL="0" lvl="0" indent="0" algn="l">
              <a:lnSpc>
                <a:spcPts val="8400"/>
              </a:lnSpc>
            </a:pPr>
            <a:r>
              <a:rPr lang="en-US" sz="7000">
                <a:solidFill>
                  <a:srgbClr val="B2D235"/>
                </a:solidFill>
                <a:latin typeface="Open Sauce 1 Heavy"/>
              </a:rPr>
              <a:t>FUNDAMENTAL RIGHTS</a:t>
            </a:r>
          </a:p>
        </p:txBody>
      </p:sp>
      <p:sp>
        <p:nvSpPr>
          <p:cNvPr id="12" name="TextBox 12"/>
          <p:cNvSpPr txBox="1"/>
          <p:nvPr/>
        </p:nvSpPr>
        <p:spPr>
          <a:xfrm>
            <a:off x="10010786" y="228773"/>
            <a:ext cx="8004085" cy="396875"/>
          </a:xfrm>
          <a:prstGeom prst="rect">
            <a:avLst/>
          </a:prstGeom>
        </p:spPr>
        <p:txBody>
          <a:bodyPr lIns="0" tIns="0" rIns="0" bIns="0" rtlCol="0" anchor="t">
            <a:spAutoFit/>
          </a:bodyPr>
          <a:lstStyle/>
          <a:p>
            <a:pPr marL="0" lvl="0" indent="0" algn="r">
              <a:lnSpc>
                <a:spcPts val="3250"/>
              </a:lnSpc>
              <a:spcBef>
                <a:spcPct val="0"/>
              </a:spcBef>
            </a:pPr>
            <a:r>
              <a:rPr lang="en-US" sz="2500" u="none" strike="noStrike" dirty="0">
                <a:solidFill>
                  <a:srgbClr val="D6E1D1">
                    <a:alpha val="33725"/>
                  </a:srgbClr>
                </a:solidFill>
                <a:latin typeface="Open Sauce 2 Italics"/>
              </a:rPr>
              <a:t>For more, see the </a:t>
            </a:r>
            <a:r>
              <a:rPr lang="en-US" sz="2500" dirty="0">
                <a:solidFill>
                  <a:srgbClr val="D6E1D1">
                    <a:alpha val="33725"/>
                  </a:srgbClr>
                </a:solidFill>
                <a:latin typeface="Open Sauce 2 Italics"/>
                <a:hlinkClick r:id="rId5" tooltip="https://cjp.eli.org/curriculum/fundamental-rights">
                  <a:extLst>
                    <a:ext uri="{A12FA001-AC4F-418D-AE19-62706E023703}">
                      <ahyp:hlinkClr xmlns:ahyp="http://schemas.microsoft.com/office/drawing/2018/hyperlinkcolor" val="tx"/>
                    </a:ext>
                  </a:extLst>
                </a:hlinkClick>
              </a:rPr>
              <a:t>Fundamental  Rights</a:t>
            </a:r>
            <a:r>
              <a:rPr lang="en-US" sz="2500" dirty="0">
                <a:solidFill>
                  <a:srgbClr val="D6E1D1">
                    <a:alpha val="33725"/>
                  </a:srgbClr>
                </a:solidFill>
                <a:latin typeface="Open Sauce 2 Italics"/>
              </a:rPr>
              <a:t> module</a:t>
            </a:r>
            <a:r>
              <a:rPr lang="en-US" sz="2500" u="none" strike="noStrike" dirty="0">
                <a:solidFill>
                  <a:srgbClr val="D6E1D1">
                    <a:alpha val="33725"/>
                  </a:srgbClr>
                </a:solidFill>
                <a:latin typeface="Open Sauce 2 Italics"/>
              </a:rPr>
              <a:t>.</a:t>
            </a:r>
          </a:p>
        </p:txBody>
      </p:sp>
      <p:sp>
        <p:nvSpPr>
          <p:cNvPr id="13" name="TextBox 13"/>
          <p:cNvSpPr txBox="1"/>
          <p:nvPr/>
        </p:nvSpPr>
        <p:spPr>
          <a:xfrm>
            <a:off x="1028700" y="2085975"/>
            <a:ext cx="13917118" cy="704850"/>
          </a:xfrm>
          <a:prstGeom prst="rect">
            <a:avLst/>
          </a:prstGeom>
        </p:spPr>
        <p:txBody>
          <a:bodyPr lIns="0" tIns="0" rIns="0" bIns="0" rtlCol="0" anchor="t">
            <a:spAutoFit/>
          </a:bodyPr>
          <a:lstStyle/>
          <a:p>
            <a:pPr>
              <a:lnSpc>
                <a:spcPts val="5519"/>
              </a:lnSpc>
            </a:pPr>
            <a:r>
              <a:rPr lang="en-US" sz="4599">
                <a:solidFill>
                  <a:srgbClr val="B2D235"/>
                </a:solidFill>
                <a:latin typeface="Open Sauce SemiBold Bold"/>
              </a:rPr>
              <a:t>HELD V. STATE</a:t>
            </a:r>
            <a:r>
              <a:rPr lang="en-US" sz="4599">
                <a:solidFill>
                  <a:srgbClr val="B2D235"/>
                </a:solidFill>
                <a:latin typeface="Open Sauce SemiBold Bold Italics"/>
              </a:rPr>
              <a:t> OF MONTANA HIGHLIGHT</a:t>
            </a:r>
          </a:p>
        </p:txBody>
      </p:sp>
      <p:sp>
        <p:nvSpPr>
          <p:cNvPr id="14" name="TextBox 14"/>
          <p:cNvSpPr txBox="1"/>
          <p:nvPr/>
        </p:nvSpPr>
        <p:spPr>
          <a:xfrm>
            <a:off x="1028700" y="7736696"/>
            <a:ext cx="5281195" cy="1099820"/>
          </a:xfrm>
          <a:prstGeom prst="rect">
            <a:avLst/>
          </a:prstGeom>
        </p:spPr>
        <p:txBody>
          <a:bodyPr lIns="0" tIns="0" rIns="0" bIns="0" rtlCol="0" anchor="t">
            <a:spAutoFit/>
          </a:bodyPr>
          <a:lstStyle/>
          <a:p>
            <a:pPr marL="0" lvl="0" indent="0" algn="ctr">
              <a:lnSpc>
                <a:spcPts val="4419"/>
              </a:lnSpc>
              <a:spcBef>
                <a:spcPct val="0"/>
              </a:spcBef>
            </a:pPr>
            <a:r>
              <a:rPr lang="en-US" sz="3399">
                <a:solidFill>
                  <a:srgbClr val="D6E1D1"/>
                </a:solidFill>
                <a:latin typeface="Open Sauce SemiBold"/>
              </a:rPr>
              <a:t>JUDGE KATHY SEELEY (MONTANA)</a:t>
            </a:r>
          </a:p>
        </p:txBody>
      </p:sp>
      <p:sp>
        <p:nvSpPr>
          <p:cNvPr id="15" name="Freeform 15"/>
          <p:cNvSpPr/>
          <p:nvPr/>
        </p:nvSpPr>
        <p:spPr>
          <a:xfrm flipH="1" flipV="1">
            <a:off x="14406432" y="7032643"/>
            <a:ext cx="2460269" cy="2057400"/>
          </a:xfrm>
          <a:custGeom>
            <a:avLst/>
            <a:gdLst/>
            <a:ahLst/>
            <a:cxnLst/>
            <a:rect l="l" t="t" r="r" b="b"/>
            <a:pathLst>
              <a:path w="2460269" h="2057400">
                <a:moveTo>
                  <a:pt x="2460269" y="2057400"/>
                </a:moveTo>
                <a:lnTo>
                  <a:pt x="0" y="2057400"/>
                </a:lnTo>
                <a:lnTo>
                  <a:pt x="0" y="0"/>
                </a:lnTo>
                <a:lnTo>
                  <a:pt x="2460269" y="0"/>
                </a:lnTo>
                <a:lnTo>
                  <a:pt x="2460269" y="205740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3E624A"/>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3"/>
            <a:srcRect t="7786" b="7786"/>
            <a:stretch>
              <a:fillRect/>
            </a:stretch>
          </p:blipFill>
          <p:spPr>
            <a:xfrm>
              <a:off x="0" y="0"/>
              <a:ext cx="24384000" cy="13716000"/>
            </a:xfrm>
            <a:prstGeom prst="rect">
              <a:avLst/>
            </a:prstGeom>
          </p:spPr>
        </p:pic>
      </p:grpSp>
      <p:grpSp>
        <p:nvGrpSpPr>
          <p:cNvPr id="4" name="Group 4"/>
          <p:cNvGrpSpPr/>
          <p:nvPr/>
        </p:nvGrpSpPr>
        <p:grpSpPr>
          <a:xfrm>
            <a:off x="0" y="0"/>
            <a:ext cx="18486521" cy="10422111"/>
            <a:chOff x="0" y="0"/>
            <a:chExt cx="4868878" cy="2744918"/>
          </a:xfrm>
        </p:grpSpPr>
        <p:sp>
          <p:nvSpPr>
            <p:cNvPr id="5" name="Freeform 5"/>
            <p:cNvSpPr/>
            <p:nvPr/>
          </p:nvSpPr>
          <p:spPr>
            <a:xfrm>
              <a:off x="0" y="0"/>
              <a:ext cx="4868878" cy="2744918"/>
            </a:xfrm>
            <a:custGeom>
              <a:avLst/>
              <a:gdLst/>
              <a:ahLst/>
              <a:cxnLst/>
              <a:rect l="l" t="t" r="r" b="b"/>
              <a:pathLst>
                <a:path w="4868878" h="2744918">
                  <a:moveTo>
                    <a:pt x="0" y="0"/>
                  </a:moveTo>
                  <a:lnTo>
                    <a:pt x="4868878" y="0"/>
                  </a:lnTo>
                  <a:lnTo>
                    <a:pt x="4868878" y="2744918"/>
                  </a:lnTo>
                  <a:lnTo>
                    <a:pt x="0" y="2744918"/>
                  </a:lnTo>
                  <a:close/>
                </a:path>
              </a:pathLst>
            </a:custGeom>
            <a:solidFill>
              <a:srgbClr val="263036">
                <a:alpha val="69804"/>
              </a:srgbClr>
            </a:solidFill>
          </p:spPr>
        </p:sp>
        <p:sp>
          <p:nvSpPr>
            <p:cNvPr id="6" name="TextBox 6"/>
            <p:cNvSpPr txBox="1"/>
            <p:nvPr/>
          </p:nvSpPr>
          <p:spPr>
            <a:xfrm>
              <a:off x="0" y="-38100"/>
              <a:ext cx="4868878" cy="2783018"/>
            </a:xfrm>
            <a:prstGeom prst="rect">
              <a:avLst/>
            </a:prstGeom>
          </p:spPr>
          <p:txBody>
            <a:bodyPr lIns="50800" tIns="50800" rIns="50800" bIns="50800" rtlCol="0" anchor="ctr"/>
            <a:lstStyle/>
            <a:p>
              <a:pPr algn="ctr">
                <a:lnSpc>
                  <a:spcPts val="2239"/>
                </a:lnSpc>
              </a:pPr>
              <a:endParaRPr/>
            </a:p>
          </p:txBody>
        </p:sp>
      </p:grpSp>
      <p:grpSp>
        <p:nvGrpSpPr>
          <p:cNvPr id="7" name="Group 7"/>
          <p:cNvGrpSpPr/>
          <p:nvPr/>
        </p:nvGrpSpPr>
        <p:grpSpPr>
          <a:xfrm>
            <a:off x="1028700" y="1028700"/>
            <a:ext cx="1239263" cy="1239263"/>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ADB43"/>
            </a:solidFill>
          </p:spPr>
        </p:sp>
      </p:grpSp>
      <p:sp>
        <p:nvSpPr>
          <p:cNvPr id="9" name="TextBox 9"/>
          <p:cNvSpPr txBox="1"/>
          <p:nvPr/>
        </p:nvSpPr>
        <p:spPr>
          <a:xfrm>
            <a:off x="1028700" y="8108950"/>
            <a:ext cx="10185683" cy="1149350"/>
          </a:xfrm>
          <a:prstGeom prst="rect">
            <a:avLst/>
          </a:prstGeom>
        </p:spPr>
        <p:txBody>
          <a:bodyPr lIns="0" tIns="0" rIns="0" bIns="0" rtlCol="0" anchor="t">
            <a:spAutoFit/>
          </a:bodyPr>
          <a:lstStyle/>
          <a:p>
            <a:pPr marL="0" lvl="0" indent="0" algn="l">
              <a:lnSpc>
                <a:spcPts val="8800"/>
              </a:lnSpc>
              <a:spcBef>
                <a:spcPct val="0"/>
              </a:spcBef>
            </a:pPr>
            <a:r>
              <a:rPr lang="en-US" sz="8000">
                <a:solidFill>
                  <a:srgbClr val="B2D235"/>
                </a:solidFill>
                <a:latin typeface="Open Sauce 1 Heavy"/>
              </a:rPr>
              <a:t>CONCLUSION</a:t>
            </a:r>
          </a:p>
        </p:txBody>
      </p:sp>
      <p:sp>
        <p:nvSpPr>
          <p:cNvPr id="10" name="TextBox 10"/>
          <p:cNvSpPr txBox="1"/>
          <p:nvPr/>
        </p:nvSpPr>
        <p:spPr>
          <a:xfrm>
            <a:off x="1028700" y="936687"/>
            <a:ext cx="1239263" cy="1194689"/>
          </a:xfrm>
          <a:prstGeom prst="rect">
            <a:avLst/>
          </a:prstGeom>
        </p:spPr>
        <p:txBody>
          <a:bodyPr lIns="0" tIns="0" rIns="0" bIns="0" rtlCol="0" anchor="t">
            <a:spAutoFit/>
          </a:bodyPr>
          <a:lstStyle/>
          <a:p>
            <a:pPr marL="0" lvl="1" indent="0" algn="ctr">
              <a:lnSpc>
                <a:spcPts val="10047"/>
              </a:lnSpc>
              <a:spcBef>
                <a:spcPct val="0"/>
              </a:spcBef>
            </a:pPr>
            <a:r>
              <a:rPr lang="en-US" sz="6399">
                <a:solidFill>
                  <a:srgbClr val="263036"/>
                </a:solidFill>
                <a:latin typeface="Open Sauce 1 Heavy"/>
              </a:rPr>
              <a:t>4</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TextBox 2"/>
          <p:cNvSpPr txBox="1"/>
          <p:nvPr/>
        </p:nvSpPr>
        <p:spPr>
          <a:xfrm>
            <a:off x="3712371" y="1702081"/>
            <a:ext cx="10863257" cy="1228725"/>
          </a:xfrm>
          <a:prstGeom prst="rect">
            <a:avLst/>
          </a:prstGeom>
        </p:spPr>
        <p:txBody>
          <a:bodyPr lIns="0" tIns="0" rIns="0" bIns="0" rtlCol="0" anchor="t">
            <a:spAutoFit/>
          </a:bodyPr>
          <a:lstStyle/>
          <a:p>
            <a:pPr marL="0" lvl="0" indent="0" algn="ctr">
              <a:lnSpc>
                <a:spcPts val="9600"/>
              </a:lnSpc>
              <a:spcBef>
                <a:spcPct val="0"/>
              </a:spcBef>
            </a:pPr>
            <a:r>
              <a:rPr lang="en-US" sz="8000">
                <a:solidFill>
                  <a:srgbClr val="B2D235"/>
                </a:solidFill>
                <a:latin typeface="Open Sauce 1 Heavy"/>
              </a:rPr>
              <a:t>KEY TAKEAWAYS</a:t>
            </a:r>
          </a:p>
        </p:txBody>
      </p:sp>
      <p:grpSp>
        <p:nvGrpSpPr>
          <p:cNvPr id="3" name="Group 3"/>
          <p:cNvGrpSpPr/>
          <p:nvPr/>
        </p:nvGrpSpPr>
        <p:grpSpPr>
          <a:xfrm>
            <a:off x="3305195" y="4166846"/>
            <a:ext cx="1239263" cy="1239263"/>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ADB43"/>
            </a:solidFill>
          </p:spPr>
        </p:sp>
      </p:grpSp>
      <p:sp>
        <p:nvSpPr>
          <p:cNvPr id="5" name="TextBox 5"/>
          <p:cNvSpPr txBox="1"/>
          <p:nvPr/>
        </p:nvSpPr>
        <p:spPr>
          <a:xfrm>
            <a:off x="3615011" y="4085398"/>
            <a:ext cx="619632" cy="1194689"/>
          </a:xfrm>
          <a:prstGeom prst="rect">
            <a:avLst/>
          </a:prstGeom>
        </p:spPr>
        <p:txBody>
          <a:bodyPr lIns="0" tIns="0" rIns="0" bIns="0" rtlCol="0" anchor="t">
            <a:spAutoFit/>
          </a:bodyPr>
          <a:lstStyle/>
          <a:p>
            <a:pPr marL="0" lvl="1" indent="0" algn="ctr">
              <a:lnSpc>
                <a:spcPts val="10047"/>
              </a:lnSpc>
              <a:spcBef>
                <a:spcPct val="0"/>
              </a:spcBef>
            </a:pPr>
            <a:r>
              <a:rPr lang="en-US" sz="6399" u="none">
                <a:solidFill>
                  <a:srgbClr val="263036"/>
                </a:solidFill>
                <a:latin typeface="Open Sauce 1 Heavy"/>
              </a:rPr>
              <a:t>1</a:t>
            </a:r>
          </a:p>
        </p:txBody>
      </p:sp>
      <p:grpSp>
        <p:nvGrpSpPr>
          <p:cNvPr id="6" name="Group 6"/>
          <p:cNvGrpSpPr/>
          <p:nvPr/>
        </p:nvGrpSpPr>
        <p:grpSpPr>
          <a:xfrm>
            <a:off x="8568128" y="4177411"/>
            <a:ext cx="1239263" cy="1239263"/>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ADB43"/>
            </a:solidFill>
          </p:spPr>
        </p:sp>
      </p:grpSp>
      <p:sp>
        <p:nvSpPr>
          <p:cNvPr id="8" name="TextBox 8"/>
          <p:cNvSpPr txBox="1"/>
          <p:nvPr/>
        </p:nvSpPr>
        <p:spPr>
          <a:xfrm>
            <a:off x="8568128" y="4085398"/>
            <a:ext cx="1239263" cy="1194689"/>
          </a:xfrm>
          <a:prstGeom prst="rect">
            <a:avLst/>
          </a:prstGeom>
        </p:spPr>
        <p:txBody>
          <a:bodyPr lIns="0" tIns="0" rIns="0" bIns="0" rtlCol="0" anchor="t">
            <a:spAutoFit/>
          </a:bodyPr>
          <a:lstStyle/>
          <a:p>
            <a:pPr marL="0" lvl="1" indent="0" algn="ctr">
              <a:lnSpc>
                <a:spcPts val="10047"/>
              </a:lnSpc>
              <a:spcBef>
                <a:spcPct val="0"/>
              </a:spcBef>
            </a:pPr>
            <a:r>
              <a:rPr lang="en-US" sz="6399" u="none">
                <a:solidFill>
                  <a:srgbClr val="263036"/>
                </a:solidFill>
                <a:latin typeface="Open Sauce 1 Heavy"/>
              </a:rPr>
              <a:t>2</a:t>
            </a:r>
          </a:p>
        </p:txBody>
      </p:sp>
      <p:grpSp>
        <p:nvGrpSpPr>
          <p:cNvPr id="9" name="Group 9"/>
          <p:cNvGrpSpPr/>
          <p:nvPr/>
        </p:nvGrpSpPr>
        <p:grpSpPr>
          <a:xfrm>
            <a:off x="13743542" y="4166846"/>
            <a:ext cx="1239263" cy="1239263"/>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ADB43"/>
            </a:solidFill>
          </p:spPr>
        </p:sp>
      </p:grpSp>
      <p:sp>
        <p:nvSpPr>
          <p:cNvPr id="11" name="TextBox 11"/>
          <p:cNvSpPr txBox="1"/>
          <p:nvPr/>
        </p:nvSpPr>
        <p:spPr>
          <a:xfrm>
            <a:off x="13743542" y="4085398"/>
            <a:ext cx="1239263" cy="1194689"/>
          </a:xfrm>
          <a:prstGeom prst="rect">
            <a:avLst/>
          </a:prstGeom>
        </p:spPr>
        <p:txBody>
          <a:bodyPr lIns="0" tIns="0" rIns="0" bIns="0" rtlCol="0" anchor="t">
            <a:spAutoFit/>
          </a:bodyPr>
          <a:lstStyle/>
          <a:p>
            <a:pPr marL="0" lvl="1" indent="0" algn="ctr">
              <a:lnSpc>
                <a:spcPts val="10047"/>
              </a:lnSpc>
              <a:spcBef>
                <a:spcPct val="0"/>
              </a:spcBef>
            </a:pPr>
            <a:r>
              <a:rPr lang="en-US" sz="6399" u="none">
                <a:solidFill>
                  <a:srgbClr val="263036"/>
                </a:solidFill>
                <a:latin typeface="Open Sauce 1 Heavy"/>
              </a:rPr>
              <a:t>3</a:t>
            </a:r>
          </a:p>
        </p:txBody>
      </p:sp>
      <p:grpSp>
        <p:nvGrpSpPr>
          <p:cNvPr id="12" name="Group 12"/>
          <p:cNvGrpSpPr/>
          <p:nvPr/>
        </p:nvGrpSpPr>
        <p:grpSpPr>
          <a:xfrm>
            <a:off x="145361" y="176386"/>
            <a:ext cx="13505305" cy="484361"/>
            <a:chOff x="0" y="-48452"/>
            <a:chExt cx="18007072" cy="645814"/>
          </a:xfrm>
        </p:grpSpPr>
        <p:sp>
          <p:nvSpPr>
            <p:cNvPr id="13" name="TextBox 13"/>
            <p:cNvSpPr txBox="1"/>
            <p:nvPr/>
          </p:nvSpPr>
          <p:spPr>
            <a:xfrm>
              <a:off x="835317" y="141220"/>
              <a:ext cx="17171755" cy="456142"/>
            </a:xfrm>
            <a:prstGeom prst="rect">
              <a:avLst/>
            </a:prstGeom>
          </p:spPr>
          <p:txBody>
            <a:bodyPr lIns="0" tIns="0" rIns="0" bIns="0" rtlCol="0" anchor="t">
              <a:spAutoFit/>
            </a:bodyPr>
            <a:lstStyle/>
            <a:p>
              <a:pPr algn="l">
                <a:lnSpc>
                  <a:spcPts val="2499"/>
                </a:lnSpc>
              </a:pPr>
              <a:r>
                <a:rPr lang="en-US" sz="2499" dirty="0">
                  <a:solidFill>
                    <a:srgbClr val="D6E1D1">
                      <a:alpha val="33725"/>
                    </a:srgbClr>
                  </a:solidFill>
                  <a:latin typeface="Open Sauce 1 Semi-Bold"/>
                </a:rPr>
                <a:t>CONCLUSION</a:t>
              </a:r>
            </a:p>
          </p:txBody>
        </p:sp>
        <p:grpSp>
          <p:nvGrpSpPr>
            <p:cNvPr id="14" name="Group 14"/>
            <p:cNvGrpSpPr/>
            <p:nvPr/>
          </p:nvGrpSpPr>
          <p:grpSpPr>
            <a:xfrm>
              <a:off x="68613" y="0"/>
              <a:ext cx="589723" cy="597362"/>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6E1D1">
                  <a:alpha val="44706"/>
                </a:srgbClr>
              </a:solidFill>
            </p:spPr>
          </p:sp>
        </p:grpSp>
        <p:sp>
          <p:nvSpPr>
            <p:cNvPr id="16" name="TextBox 16"/>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263036">
                      <a:alpha val="29804"/>
                    </a:srgbClr>
                  </a:solidFill>
                  <a:latin typeface="Open Sauce 1 Heavy"/>
                </a:rPr>
                <a:t>4</a:t>
              </a:r>
            </a:p>
          </p:txBody>
        </p:sp>
      </p:grpSp>
      <p:sp>
        <p:nvSpPr>
          <p:cNvPr id="17" name="TextBox 17"/>
          <p:cNvSpPr txBox="1"/>
          <p:nvPr/>
        </p:nvSpPr>
        <p:spPr>
          <a:xfrm>
            <a:off x="1724725" y="5889211"/>
            <a:ext cx="4400203" cy="2714625"/>
          </a:xfrm>
          <a:prstGeom prst="rect">
            <a:avLst/>
          </a:prstGeom>
        </p:spPr>
        <p:txBody>
          <a:bodyPr lIns="0" tIns="0" rIns="0" bIns="0" rtlCol="0" anchor="t">
            <a:spAutoFit/>
          </a:bodyPr>
          <a:lstStyle/>
          <a:p>
            <a:pPr algn="ctr">
              <a:lnSpc>
                <a:spcPts val="4320"/>
              </a:lnSpc>
            </a:pPr>
            <a:r>
              <a:rPr lang="en-US" sz="3600">
                <a:solidFill>
                  <a:srgbClr val="FFFFFF"/>
                </a:solidFill>
                <a:latin typeface="Open Sauce SemiBold"/>
              </a:rPr>
              <a:t>More climate </a:t>
            </a:r>
            <a:r>
              <a:rPr lang="en-US" sz="3600">
                <a:solidFill>
                  <a:srgbClr val="62C7CE"/>
                </a:solidFill>
                <a:latin typeface="Open Sauce SemiBold"/>
              </a:rPr>
              <a:t>impacts</a:t>
            </a:r>
            <a:r>
              <a:rPr lang="en-US" sz="3600">
                <a:solidFill>
                  <a:srgbClr val="FFFFFF"/>
                </a:solidFill>
                <a:latin typeface="Open Sauce SemiBold Bold"/>
              </a:rPr>
              <a:t> </a:t>
            </a:r>
            <a:r>
              <a:rPr lang="en-US" sz="3600">
                <a:solidFill>
                  <a:srgbClr val="FFFFFF"/>
                </a:solidFill>
                <a:latin typeface="Open Sauce SemiBold"/>
              </a:rPr>
              <a:t>means more </a:t>
            </a:r>
            <a:r>
              <a:rPr lang="en-US" sz="3600">
                <a:solidFill>
                  <a:srgbClr val="62C7CE"/>
                </a:solidFill>
                <a:latin typeface="Open Sauce SemiBold"/>
              </a:rPr>
              <a:t>cases</a:t>
            </a:r>
            <a:r>
              <a:rPr lang="en-US" sz="3600">
                <a:solidFill>
                  <a:srgbClr val="FFFFFF"/>
                </a:solidFill>
                <a:latin typeface="Open Sauce SemiBold"/>
              </a:rPr>
              <a:t> involving climate change.</a:t>
            </a:r>
          </a:p>
        </p:txBody>
      </p:sp>
      <p:sp>
        <p:nvSpPr>
          <p:cNvPr id="18" name="TextBox 18"/>
          <p:cNvSpPr txBox="1"/>
          <p:nvPr/>
        </p:nvSpPr>
        <p:spPr>
          <a:xfrm>
            <a:off x="6987175" y="5889211"/>
            <a:ext cx="4573309" cy="1628775"/>
          </a:xfrm>
          <a:prstGeom prst="rect">
            <a:avLst/>
          </a:prstGeom>
        </p:spPr>
        <p:txBody>
          <a:bodyPr lIns="0" tIns="0" rIns="0" bIns="0" rtlCol="0" anchor="t">
            <a:spAutoFit/>
          </a:bodyPr>
          <a:lstStyle/>
          <a:p>
            <a:pPr algn="ctr">
              <a:lnSpc>
                <a:spcPts val="4320"/>
              </a:lnSpc>
            </a:pPr>
            <a:r>
              <a:rPr lang="en-US" sz="3600">
                <a:solidFill>
                  <a:srgbClr val="FFFFFF"/>
                </a:solidFill>
                <a:latin typeface="Open Sauce SemiBold"/>
              </a:rPr>
              <a:t>Climate </a:t>
            </a:r>
            <a:r>
              <a:rPr lang="en-US" sz="3600">
                <a:solidFill>
                  <a:srgbClr val="62C7CE"/>
                </a:solidFill>
                <a:latin typeface="Open Sauce SemiBold"/>
              </a:rPr>
              <a:t>science and law will interact</a:t>
            </a:r>
            <a:r>
              <a:rPr lang="en-US" sz="3600">
                <a:solidFill>
                  <a:srgbClr val="FFFFFF"/>
                </a:solidFill>
                <a:latin typeface="Open Sauce SemiBold"/>
              </a:rPr>
              <a:t> in climate litigation.</a:t>
            </a:r>
          </a:p>
        </p:txBody>
      </p:sp>
      <p:sp>
        <p:nvSpPr>
          <p:cNvPr id="19" name="TextBox 19"/>
          <p:cNvSpPr txBox="1"/>
          <p:nvPr/>
        </p:nvSpPr>
        <p:spPr>
          <a:xfrm>
            <a:off x="12156041" y="5889211"/>
            <a:ext cx="4414265" cy="3257550"/>
          </a:xfrm>
          <a:prstGeom prst="rect">
            <a:avLst/>
          </a:prstGeom>
        </p:spPr>
        <p:txBody>
          <a:bodyPr lIns="0" tIns="0" rIns="0" bIns="0" rtlCol="0" anchor="t">
            <a:spAutoFit/>
          </a:bodyPr>
          <a:lstStyle/>
          <a:p>
            <a:pPr marL="0" lvl="0" indent="0" algn="ctr">
              <a:lnSpc>
                <a:spcPts val="4320"/>
              </a:lnSpc>
              <a:spcBef>
                <a:spcPct val="0"/>
              </a:spcBef>
            </a:pPr>
            <a:r>
              <a:rPr lang="en-US" sz="3600">
                <a:solidFill>
                  <a:srgbClr val="62C7CE"/>
                </a:solidFill>
                <a:latin typeface="Open Sauce SemiBold"/>
              </a:rPr>
              <a:t>Judges need resources</a:t>
            </a:r>
            <a:r>
              <a:rPr lang="en-US" sz="3600">
                <a:solidFill>
                  <a:srgbClr val="FFFFFF"/>
                </a:solidFill>
                <a:latin typeface="Open Sauce SemiBold"/>
              </a:rPr>
              <a:t> to better prepare for the increases in climate change cases.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6E1D1"/>
        </a:solidFill>
        <a:effectLst/>
      </p:bgPr>
    </p:bg>
    <p:spTree>
      <p:nvGrpSpPr>
        <p:cNvPr id="1" name=""/>
        <p:cNvGrpSpPr/>
        <p:nvPr/>
      </p:nvGrpSpPr>
      <p:grpSpPr>
        <a:xfrm>
          <a:off x="0" y="0"/>
          <a:ext cx="0" cy="0"/>
          <a:chOff x="0" y="0"/>
          <a:chExt cx="0" cy="0"/>
        </a:xfrm>
      </p:grpSpPr>
      <p:sp>
        <p:nvSpPr>
          <p:cNvPr id="2" name="Freeform 2"/>
          <p:cNvSpPr/>
          <p:nvPr/>
        </p:nvSpPr>
        <p:spPr>
          <a:xfrm>
            <a:off x="5716905" y="3259108"/>
            <a:ext cx="5614809" cy="6072023"/>
          </a:xfrm>
          <a:custGeom>
            <a:avLst/>
            <a:gdLst/>
            <a:ahLst/>
            <a:cxnLst/>
            <a:rect l="l" t="t" r="r" b="b"/>
            <a:pathLst>
              <a:path w="5614809" h="6072023">
                <a:moveTo>
                  <a:pt x="0" y="0"/>
                </a:moveTo>
                <a:lnTo>
                  <a:pt x="5614809" y="0"/>
                </a:lnTo>
                <a:lnTo>
                  <a:pt x="5614809" y="6072023"/>
                </a:lnTo>
                <a:lnTo>
                  <a:pt x="0" y="6072023"/>
                </a:lnTo>
                <a:lnTo>
                  <a:pt x="0" y="0"/>
                </a:lnTo>
                <a:close/>
              </a:path>
            </a:pathLst>
          </a:custGeom>
          <a:blipFill>
            <a:blip r:embed="rId2"/>
            <a:stretch>
              <a:fillRect/>
            </a:stretch>
          </a:blipFill>
        </p:spPr>
      </p:sp>
      <p:sp>
        <p:nvSpPr>
          <p:cNvPr id="3" name="Freeform 3"/>
          <p:cNvSpPr/>
          <p:nvPr/>
        </p:nvSpPr>
        <p:spPr>
          <a:xfrm>
            <a:off x="641829" y="3259108"/>
            <a:ext cx="4588243" cy="5928413"/>
          </a:xfrm>
          <a:custGeom>
            <a:avLst/>
            <a:gdLst/>
            <a:ahLst/>
            <a:cxnLst/>
            <a:rect l="l" t="t" r="r" b="b"/>
            <a:pathLst>
              <a:path w="4588243" h="5928413">
                <a:moveTo>
                  <a:pt x="0" y="0"/>
                </a:moveTo>
                <a:lnTo>
                  <a:pt x="4588243" y="0"/>
                </a:lnTo>
                <a:lnTo>
                  <a:pt x="4588243" y="5928413"/>
                </a:lnTo>
                <a:lnTo>
                  <a:pt x="0" y="5928413"/>
                </a:lnTo>
                <a:lnTo>
                  <a:pt x="0" y="0"/>
                </a:lnTo>
                <a:close/>
              </a:path>
            </a:pathLst>
          </a:custGeom>
          <a:blipFill>
            <a:blip r:embed="rId3"/>
            <a:stretch>
              <a:fillRect l="-1280" r="-676" b="-2092"/>
            </a:stretch>
          </a:blipFill>
        </p:spPr>
      </p:sp>
      <p:sp>
        <p:nvSpPr>
          <p:cNvPr id="4" name="TextBox 4"/>
          <p:cNvSpPr txBox="1"/>
          <p:nvPr/>
        </p:nvSpPr>
        <p:spPr>
          <a:xfrm>
            <a:off x="11612861" y="3807431"/>
            <a:ext cx="5992765" cy="1028700"/>
          </a:xfrm>
          <a:prstGeom prst="rect">
            <a:avLst/>
          </a:prstGeom>
        </p:spPr>
        <p:txBody>
          <a:bodyPr lIns="0" tIns="0" rIns="0" bIns="0" rtlCol="0" anchor="t">
            <a:spAutoFit/>
          </a:bodyPr>
          <a:lstStyle/>
          <a:p>
            <a:pPr>
              <a:lnSpc>
                <a:spcPts val="4079"/>
              </a:lnSpc>
            </a:pPr>
            <a:r>
              <a:rPr lang="en-US" sz="3399">
                <a:solidFill>
                  <a:srgbClr val="263036"/>
                </a:solidFill>
                <a:latin typeface="Open Sauce 1 Heavy"/>
              </a:rPr>
              <a:t>Climate Science and Law for Judges Curriculum </a:t>
            </a:r>
          </a:p>
        </p:txBody>
      </p:sp>
      <p:sp>
        <p:nvSpPr>
          <p:cNvPr id="5" name="TextBox 5"/>
          <p:cNvSpPr txBox="1"/>
          <p:nvPr/>
        </p:nvSpPr>
        <p:spPr>
          <a:xfrm>
            <a:off x="11612861" y="5220339"/>
            <a:ext cx="5416190" cy="2638425"/>
          </a:xfrm>
          <a:prstGeom prst="rect">
            <a:avLst/>
          </a:prstGeom>
        </p:spPr>
        <p:txBody>
          <a:bodyPr lIns="0" tIns="0" rIns="0" bIns="0" rtlCol="0" anchor="t">
            <a:spAutoFit/>
          </a:bodyPr>
          <a:lstStyle/>
          <a:p>
            <a:pPr>
              <a:lnSpc>
                <a:spcPts val="3479"/>
              </a:lnSpc>
            </a:pPr>
            <a:r>
              <a:rPr lang="en-US" sz="2899" spc="3">
                <a:solidFill>
                  <a:srgbClr val="263036"/>
                </a:solidFill>
                <a:latin typeface="Open Sauce 1 Semi-Bold"/>
              </a:rPr>
              <a:t>Providing judges and the judiciary with reliable and up-to-date information about the legal and scientific issues in the climate litigation of today and tomorrow </a:t>
            </a:r>
          </a:p>
        </p:txBody>
      </p:sp>
      <p:sp>
        <p:nvSpPr>
          <p:cNvPr id="6" name="TextBox 6"/>
          <p:cNvSpPr txBox="1"/>
          <p:nvPr/>
        </p:nvSpPr>
        <p:spPr>
          <a:xfrm>
            <a:off x="1345900" y="600132"/>
            <a:ext cx="16083649" cy="2247900"/>
          </a:xfrm>
          <a:prstGeom prst="rect">
            <a:avLst/>
          </a:prstGeom>
        </p:spPr>
        <p:txBody>
          <a:bodyPr lIns="0" tIns="0" rIns="0" bIns="0" rtlCol="0" anchor="t">
            <a:spAutoFit/>
          </a:bodyPr>
          <a:lstStyle/>
          <a:p>
            <a:pPr algn="ctr">
              <a:lnSpc>
                <a:spcPts val="8879"/>
              </a:lnSpc>
            </a:pPr>
            <a:r>
              <a:rPr lang="en-US" sz="7399">
                <a:solidFill>
                  <a:srgbClr val="313F47"/>
                </a:solidFill>
                <a:latin typeface="Open Sauce 1 Heavy"/>
              </a:rPr>
              <a:t>CLIMATE JUDICIARY PROJECT </a:t>
            </a:r>
          </a:p>
          <a:p>
            <a:pPr algn="ctr">
              <a:lnSpc>
                <a:spcPts val="8879"/>
              </a:lnSpc>
            </a:pPr>
            <a:r>
              <a:rPr lang="en-US" sz="7399">
                <a:solidFill>
                  <a:srgbClr val="313F47"/>
                </a:solidFill>
                <a:latin typeface="Open Sauce 1 Heavy"/>
              </a:rPr>
              <a:t>RESOURCES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145361" y="176386"/>
            <a:ext cx="13475488" cy="508663"/>
            <a:chOff x="0" y="-48452"/>
            <a:chExt cx="17967316" cy="678216"/>
          </a:xfrm>
        </p:grpSpPr>
        <p:sp>
          <p:nvSpPr>
            <p:cNvPr id="3" name="TextBox 3"/>
            <p:cNvSpPr txBox="1"/>
            <p:nvPr/>
          </p:nvSpPr>
          <p:spPr>
            <a:xfrm>
              <a:off x="795561" y="173622"/>
              <a:ext cx="17171755" cy="456142"/>
            </a:xfrm>
            <a:prstGeom prst="rect">
              <a:avLst/>
            </a:prstGeom>
          </p:spPr>
          <p:txBody>
            <a:bodyPr lIns="0" tIns="0" rIns="0" bIns="0" rtlCol="0" anchor="t">
              <a:spAutoFit/>
            </a:bodyPr>
            <a:lstStyle/>
            <a:p>
              <a:pPr algn="l">
                <a:lnSpc>
                  <a:spcPts val="2499"/>
                </a:lnSpc>
              </a:pPr>
              <a:r>
                <a:rPr lang="en-US" sz="2499" dirty="0">
                  <a:solidFill>
                    <a:srgbClr val="D6E1D1">
                      <a:alpha val="33725"/>
                    </a:srgbClr>
                  </a:solidFill>
                  <a:latin typeface="Open Sauce 1 Semi-Bold"/>
                </a:rPr>
                <a:t>SCOPE AND TRENDS</a:t>
              </a:r>
            </a:p>
          </p:txBody>
        </p:sp>
        <p:grpSp>
          <p:nvGrpSpPr>
            <p:cNvPr id="4" name="Group 4"/>
            <p:cNvGrpSpPr/>
            <p:nvPr/>
          </p:nvGrpSpPr>
          <p:grpSpPr>
            <a:xfrm>
              <a:off x="68613" y="0"/>
              <a:ext cx="589723" cy="597362"/>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6E1D1">
                  <a:alpha val="44706"/>
                </a:srgbClr>
              </a:solidFill>
            </p:spPr>
            <p:txBody>
              <a:bodyPr/>
              <a:lstStyle/>
              <a:p>
                <a:endParaRPr lang="en-US"/>
              </a:p>
            </p:txBody>
          </p:sp>
        </p:grpSp>
        <p:sp>
          <p:nvSpPr>
            <p:cNvPr id="6" name="TextBox 6"/>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dirty="0">
                  <a:solidFill>
                    <a:srgbClr val="263036">
                      <a:alpha val="29804"/>
                    </a:srgbClr>
                  </a:solidFill>
                  <a:latin typeface="Open Sauce 1 Heavy"/>
                </a:rPr>
                <a:t>1</a:t>
              </a:r>
            </a:p>
          </p:txBody>
        </p:sp>
      </p:grpSp>
      <p:sp>
        <p:nvSpPr>
          <p:cNvPr id="7" name="TextBox 7"/>
          <p:cNvSpPr txBox="1"/>
          <p:nvPr/>
        </p:nvSpPr>
        <p:spPr>
          <a:xfrm>
            <a:off x="1028700" y="1019175"/>
            <a:ext cx="13004228" cy="1076325"/>
          </a:xfrm>
          <a:prstGeom prst="rect">
            <a:avLst/>
          </a:prstGeom>
        </p:spPr>
        <p:txBody>
          <a:bodyPr lIns="0" tIns="0" rIns="0" bIns="0" rtlCol="0" anchor="t">
            <a:spAutoFit/>
          </a:bodyPr>
          <a:lstStyle/>
          <a:p>
            <a:pPr marL="0" lvl="0" indent="0" algn="l">
              <a:lnSpc>
                <a:spcPts val="8400"/>
              </a:lnSpc>
            </a:pPr>
            <a:r>
              <a:rPr lang="en-US" sz="7000">
                <a:solidFill>
                  <a:srgbClr val="B2D235"/>
                </a:solidFill>
                <a:latin typeface="Open Sauce 1 Heavy"/>
              </a:rPr>
              <a:t>CLIMATE CASES OVER TIME</a:t>
            </a:r>
          </a:p>
        </p:txBody>
      </p:sp>
      <p:sp>
        <p:nvSpPr>
          <p:cNvPr id="8" name="TextBox 8"/>
          <p:cNvSpPr txBox="1"/>
          <p:nvPr/>
        </p:nvSpPr>
        <p:spPr>
          <a:xfrm>
            <a:off x="9217621" y="295448"/>
            <a:ext cx="8740110" cy="330200"/>
          </a:xfrm>
          <a:prstGeom prst="rect">
            <a:avLst/>
          </a:prstGeom>
        </p:spPr>
        <p:txBody>
          <a:bodyPr lIns="0" tIns="0" rIns="0" bIns="0" rtlCol="0" anchor="t">
            <a:spAutoFit/>
          </a:bodyPr>
          <a:lstStyle/>
          <a:p>
            <a:pPr marL="0" lvl="1" indent="0" algn="l">
              <a:lnSpc>
                <a:spcPts val="2499"/>
              </a:lnSpc>
              <a:spcBef>
                <a:spcPct val="0"/>
              </a:spcBef>
            </a:pPr>
            <a:r>
              <a:rPr lang="en-US" sz="2499" u="none" strike="noStrike" dirty="0">
                <a:solidFill>
                  <a:srgbClr val="D6E1D1">
                    <a:alpha val="33725"/>
                  </a:srgbClr>
                </a:solidFill>
                <a:latin typeface="Open Sauce 1 Italics"/>
              </a:rPr>
              <a:t>For more, see the </a:t>
            </a:r>
            <a:r>
              <a:rPr lang="en-US" sz="2499" dirty="0">
                <a:solidFill>
                  <a:srgbClr val="D6E1D1">
                    <a:alpha val="33725"/>
                  </a:srgbClr>
                </a:solidFill>
                <a:latin typeface="Open Sauce 1 Italics"/>
                <a:hlinkClick r:id="rId3" tooltip="https://cjp.eli.org/curriculum/overview-climate-litigation">
                  <a:extLst>
                    <a:ext uri="{A12FA001-AC4F-418D-AE19-62706E023703}">
                      <ahyp:hlinkClr xmlns:ahyp="http://schemas.microsoft.com/office/drawing/2018/hyperlinkcolor" val="tx"/>
                    </a:ext>
                  </a:extLst>
                </a:hlinkClick>
              </a:rPr>
              <a:t>Overview of Climate Litigation</a:t>
            </a:r>
            <a:r>
              <a:rPr lang="en-US" sz="2499" dirty="0">
                <a:solidFill>
                  <a:srgbClr val="D6E1D1">
                    <a:alpha val="33725"/>
                  </a:srgbClr>
                </a:solidFill>
                <a:latin typeface="Open Sauce 1 Italics"/>
              </a:rPr>
              <a:t> </a:t>
            </a:r>
            <a:r>
              <a:rPr lang="en-US" sz="2499" u="none" strike="noStrike" dirty="0">
                <a:solidFill>
                  <a:srgbClr val="D6E1D1">
                    <a:alpha val="33725"/>
                  </a:srgbClr>
                </a:solidFill>
                <a:latin typeface="Open Sauce 1 Italics"/>
              </a:rPr>
              <a:t>module.</a:t>
            </a:r>
          </a:p>
        </p:txBody>
      </p:sp>
      <p:sp>
        <p:nvSpPr>
          <p:cNvPr id="9" name="TextBox 9"/>
          <p:cNvSpPr txBox="1"/>
          <p:nvPr/>
        </p:nvSpPr>
        <p:spPr>
          <a:xfrm>
            <a:off x="1648826" y="10032670"/>
            <a:ext cx="16586255" cy="200025"/>
          </a:xfrm>
          <a:prstGeom prst="rect">
            <a:avLst/>
          </a:prstGeom>
        </p:spPr>
        <p:txBody>
          <a:bodyPr lIns="0" tIns="0" rIns="0" bIns="0" rtlCol="0" anchor="t">
            <a:spAutoFit/>
          </a:bodyPr>
          <a:lstStyle/>
          <a:p>
            <a:pPr algn="r">
              <a:lnSpc>
                <a:spcPts val="1500"/>
              </a:lnSpc>
            </a:pPr>
            <a:r>
              <a:rPr lang="en-US" sz="1500">
                <a:solidFill>
                  <a:srgbClr val="AFB7BF"/>
                </a:solidFill>
                <a:latin typeface="Open Sauce 1 Italics"/>
              </a:rPr>
              <a:t>Based on data from the Sabin Center for Climate Change Law U.S. Climate Change Litigation database and Global Climate Change Litigation database, compiled September 2023. </a:t>
            </a:r>
          </a:p>
        </p:txBody>
      </p:sp>
      <p:grpSp>
        <p:nvGrpSpPr>
          <p:cNvPr id="10" name="Group 10"/>
          <p:cNvGrpSpPr/>
          <p:nvPr/>
        </p:nvGrpSpPr>
        <p:grpSpPr>
          <a:xfrm>
            <a:off x="2904764" y="2257165"/>
            <a:ext cx="12478473" cy="7585265"/>
            <a:chOff x="0" y="0"/>
            <a:chExt cx="16637964" cy="10113686"/>
          </a:xfrm>
        </p:grpSpPr>
        <p:sp>
          <p:nvSpPr>
            <p:cNvPr id="11" name="Freeform 11"/>
            <p:cNvSpPr/>
            <p:nvPr/>
          </p:nvSpPr>
          <p:spPr>
            <a:xfrm>
              <a:off x="0" y="0"/>
              <a:ext cx="16637964" cy="10113686"/>
            </a:xfrm>
            <a:custGeom>
              <a:avLst/>
              <a:gdLst/>
              <a:ahLst/>
              <a:cxnLst/>
              <a:rect l="l" t="t" r="r" b="b"/>
              <a:pathLst>
                <a:path w="16637964" h="10113686">
                  <a:moveTo>
                    <a:pt x="0" y="0"/>
                  </a:moveTo>
                  <a:lnTo>
                    <a:pt x="16637964" y="0"/>
                  </a:lnTo>
                  <a:lnTo>
                    <a:pt x="16637964" y="10113686"/>
                  </a:lnTo>
                  <a:lnTo>
                    <a:pt x="0" y="10113686"/>
                  </a:lnTo>
                  <a:lnTo>
                    <a:pt x="0" y="0"/>
                  </a:lnTo>
                  <a:close/>
                </a:path>
              </a:pathLst>
            </a:custGeom>
            <a:blipFill>
              <a:blip r:embed="rId4"/>
              <a:stretch>
                <a:fillRect/>
              </a:stretch>
            </a:blipFill>
          </p:spPr>
        </p:sp>
        <p:sp>
          <p:nvSpPr>
            <p:cNvPr id="12" name="TextBox 12"/>
            <p:cNvSpPr txBox="1"/>
            <p:nvPr/>
          </p:nvSpPr>
          <p:spPr>
            <a:xfrm>
              <a:off x="3645381" y="518684"/>
              <a:ext cx="8252183" cy="698076"/>
            </a:xfrm>
            <a:prstGeom prst="rect">
              <a:avLst/>
            </a:prstGeom>
          </p:spPr>
          <p:txBody>
            <a:bodyPr wrap="square" lIns="0" tIns="0" rIns="0" bIns="0" rtlCol="0" anchor="t">
              <a:spAutoFit/>
            </a:bodyPr>
            <a:lstStyle/>
            <a:p>
              <a:pPr algn="ctr">
                <a:lnSpc>
                  <a:spcPts val="4480"/>
                </a:lnSpc>
              </a:pPr>
              <a:r>
                <a:rPr lang="en-US" sz="3200" dirty="0">
                  <a:solidFill>
                    <a:srgbClr val="FFFFFF"/>
                  </a:solidFill>
                  <a:latin typeface="Open Sauce 1 Semi-Bold"/>
                </a:rPr>
                <a:t>Climate Cases by Filing Year</a:t>
              </a:r>
            </a:p>
          </p:txBody>
        </p:sp>
        <p:grpSp>
          <p:nvGrpSpPr>
            <p:cNvPr id="13" name="Group 13"/>
            <p:cNvGrpSpPr/>
            <p:nvPr/>
          </p:nvGrpSpPr>
          <p:grpSpPr>
            <a:xfrm>
              <a:off x="2417224" y="4825997"/>
              <a:ext cx="485198" cy="461693"/>
              <a:chOff x="0" y="0"/>
              <a:chExt cx="95842" cy="91199"/>
            </a:xfrm>
          </p:grpSpPr>
          <p:sp>
            <p:nvSpPr>
              <p:cNvPr id="14" name="Freeform 14"/>
              <p:cNvSpPr/>
              <p:nvPr/>
            </p:nvSpPr>
            <p:spPr>
              <a:xfrm>
                <a:off x="0" y="0"/>
                <a:ext cx="95842" cy="91199"/>
              </a:xfrm>
              <a:custGeom>
                <a:avLst/>
                <a:gdLst/>
                <a:ahLst/>
                <a:cxnLst/>
                <a:rect l="l" t="t" r="r" b="b"/>
                <a:pathLst>
                  <a:path w="95842" h="91199">
                    <a:moveTo>
                      <a:pt x="0" y="0"/>
                    </a:moveTo>
                    <a:lnTo>
                      <a:pt x="95842" y="0"/>
                    </a:lnTo>
                    <a:lnTo>
                      <a:pt x="95842" y="91199"/>
                    </a:lnTo>
                    <a:lnTo>
                      <a:pt x="0" y="91199"/>
                    </a:lnTo>
                    <a:close/>
                  </a:path>
                </a:pathLst>
              </a:custGeom>
              <a:solidFill>
                <a:srgbClr val="6FA8DC"/>
              </a:solidFill>
            </p:spPr>
          </p:sp>
          <p:sp>
            <p:nvSpPr>
              <p:cNvPr id="15" name="TextBox 15"/>
              <p:cNvSpPr txBox="1"/>
              <p:nvPr/>
            </p:nvSpPr>
            <p:spPr>
              <a:xfrm>
                <a:off x="0" y="47625"/>
                <a:ext cx="95842" cy="43574"/>
              </a:xfrm>
              <a:prstGeom prst="rect">
                <a:avLst/>
              </a:prstGeom>
            </p:spPr>
            <p:txBody>
              <a:bodyPr lIns="50800" tIns="50800" rIns="50800" bIns="50800" rtlCol="0" anchor="ctr"/>
              <a:lstStyle/>
              <a:p>
                <a:pPr algn="ctr">
                  <a:lnSpc>
                    <a:spcPts val="2499"/>
                  </a:lnSpc>
                </a:pPr>
                <a:endParaRPr/>
              </a:p>
            </p:txBody>
          </p:sp>
        </p:grpSp>
        <p:sp>
          <p:nvSpPr>
            <p:cNvPr id="16" name="TextBox 16"/>
            <p:cNvSpPr txBox="1"/>
            <p:nvPr/>
          </p:nvSpPr>
          <p:spPr>
            <a:xfrm>
              <a:off x="3068632" y="4731138"/>
              <a:ext cx="3080544" cy="622723"/>
            </a:xfrm>
            <a:prstGeom prst="rect">
              <a:avLst/>
            </a:prstGeom>
          </p:spPr>
          <p:txBody>
            <a:bodyPr lIns="0" tIns="0" rIns="0" bIns="0" rtlCol="0" anchor="t">
              <a:spAutoFit/>
            </a:bodyPr>
            <a:lstStyle/>
            <a:p>
              <a:pPr algn="ctr">
                <a:lnSpc>
                  <a:spcPts val="3920"/>
                </a:lnSpc>
              </a:pPr>
              <a:r>
                <a:rPr lang="en-US" sz="2800" dirty="0">
                  <a:solidFill>
                    <a:srgbClr val="FFFFFF"/>
                  </a:solidFill>
                  <a:latin typeface="Open Sauce 1"/>
                </a:rPr>
                <a:t>U.S. Litigation</a:t>
              </a:r>
            </a:p>
          </p:txBody>
        </p:sp>
        <p:sp>
          <p:nvSpPr>
            <p:cNvPr id="17" name="TextBox 17"/>
            <p:cNvSpPr txBox="1"/>
            <p:nvPr/>
          </p:nvSpPr>
          <p:spPr>
            <a:xfrm>
              <a:off x="2985019" y="3368882"/>
              <a:ext cx="3907219" cy="610168"/>
            </a:xfrm>
            <a:prstGeom prst="rect">
              <a:avLst/>
            </a:prstGeom>
          </p:spPr>
          <p:txBody>
            <a:bodyPr wrap="square" lIns="0" tIns="0" rIns="0" bIns="0" rtlCol="0" anchor="t">
              <a:spAutoFit/>
            </a:bodyPr>
            <a:lstStyle/>
            <a:p>
              <a:pPr algn="ctr">
                <a:lnSpc>
                  <a:spcPts val="3920"/>
                </a:lnSpc>
              </a:pPr>
              <a:r>
                <a:rPr lang="en-US" sz="2800" dirty="0">
                  <a:solidFill>
                    <a:srgbClr val="FFFFFF"/>
                  </a:solidFill>
                  <a:latin typeface="Open Sauce 1"/>
                </a:rPr>
                <a:t>Global Litigation</a:t>
              </a:r>
            </a:p>
          </p:txBody>
        </p:sp>
        <p:grpSp>
          <p:nvGrpSpPr>
            <p:cNvPr id="18" name="Group 18"/>
            <p:cNvGrpSpPr/>
            <p:nvPr/>
          </p:nvGrpSpPr>
          <p:grpSpPr>
            <a:xfrm>
              <a:off x="2417224" y="3455156"/>
              <a:ext cx="485198" cy="461693"/>
              <a:chOff x="0" y="0"/>
              <a:chExt cx="95842" cy="91199"/>
            </a:xfrm>
          </p:grpSpPr>
          <p:sp>
            <p:nvSpPr>
              <p:cNvPr id="19" name="Freeform 19"/>
              <p:cNvSpPr/>
              <p:nvPr/>
            </p:nvSpPr>
            <p:spPr>
              <a:xfrm>
                <a:off x="0" y="0"/>
                <a:ext cx="95842" cy="91199"/>
              </a:xfrm>
              <a:custGeom>
                <a:avLst/>
                <a:gdLst/>
                <a:ahLst/>
                <a:cxnLst/>
                <a:rect l="l" t="t" r="r" b="b"/>
                <a:pathLst>
                  <a:path w="95842" h="91199">
                    <a:moveTo>
                      <a:pt x="0" y="0"/>
                    </a:moveTo>
                    <a:lnTo>
                      <a:pt x="95842" y="0"/>
                    </a:lnTo>
                    <a:lnTo>
                      <a:pt x="95842" y="91199"/>
                    </a:lnTo>
                    <a:lnTo>
                      <a:pt x="0" y="91199"/>
                    </a:lnTo>
                    <a:close/>
                  </a:path>
                </a:pathLst>
              </a:custGeom>
              <a:solidFill>
                <a:srgbClr val="E06666"/>
              </a:solidFill>
            </p:spPr>
          </p:sp>
          <p:sp>
            <p:nvSpPr>
              <p:cNvPr id="20" name="TextBox 20"/>
              <p:cNvSpPr txBox="1"/>
              <p:nvPr/>
            </p:nvSpPr>
            <p:spPr>
              <a:xfrm>
                <a:off x="0" y="47625"/>
                <a:ext cx="95842" cy="43574"/>
              </a:xfrm>
              <a:prstGeom prst="rect">
                <a:avLst/>
              </a:prstGeom>
            </p:spPr>
            <p:txBody>
              <a:bodyPr lIns="50800" tIns="50800" rIns="50800" bIns="50800" rtlCol="0" anchor="ctr"/>
              <a:lstStyle/>
              <a:p>
                <a:pPr algn="ctr">
                  <a:lnSpc>
                    <a:spcPts val="2499"/>
                  </a:lnSpc>
                </a:pPr>
                <a:endParaRPr/>
              </a:p>
            </p:txBody>
          </p:sp>
        </p:gr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1028700" y="7902400"/>
            <a:ext cx="8063053" cy="1355900"/>
            <a:chOff x="0" y="0"/>
            <a:chExt cx="10750737" cy="1807866"/>
          </a:xfrm>
        </p:grpSpPr>
        <p:grpSp>
          <p:nvGrpSpPr>
            <p:cNvPr id="3" name="Group 3"/>
            <p:cNvGrpSpPr/>
            <p:nvPr/>
          </p:nvGrpSpPr>
          <p:grpSpPr>
            <a:xfrm>
              <a:off x="0" y="0"/>
              <a:ext cx="10750737" cy="1807866"/>
              <a:chOff x="0" y="0"/>
              <a:chExt cx="11928696" cy="2005955"/>
            </a:xfrm>
          </p:grpSpPr>
          <p:sp>
            <p:nvSpPr>
              <p:cNvPr id="4" name="Freeform 4"/>
              <p:cNvSpPr/>
              <p:nvPr/>
            </p:nvSpPr>
            <p:spPr>
              <a:xfrm>
                <a:off x="0" y="0"/>
                <a:ext cx="11928696" cy="2005954"/>
              </a:xfrm>
              <a:custGeom>
                <a:avLst/>
                <a:gdLst/>
                <a:ahLst/>
                <a:cxnLst/>
                <a:rect l="l" t="t" r="r" b="b"/>
                <a:pathLst>
                  <a:path w="11928696" h="2005954">
                    <a:moveTo>
                      <a:pt x="11928696" y="1002977"/>
                    </a:moveTo>
                    <a:cubicBezTo>
                      <a:pt x="11928696" y="1577457"/>
                      <a:pt x="11500325" y="2005954"/>
                      <a:pt x="10971751" y="2005954"/>
                    </a:cubicBezTo>
                    <a:lnTo>
                      <a:pt x="956945" y="2005954"/>
                    </a:lnTo>
                    <a:cubicBezTo>
                      <a:pt x="428371" y="2005954"/>
                      <a:pt x="0" y="1577457"/>
                      <a:pt x="0" y="1002977"/>
                    </a:cubicBezTo>
                    <a:cubicBezTo>
                      <a:pt x="0" y="428371"/>
                      <a:pt x="428371" y="0"/>
                      <a:pt x="956945" y="0"/>
                    </a:cubicBezTo>
                    <a:lnTo>
                      <a:pt x="10971751" y="0"/>
                    </a:lnTo>
                    <a:cubicBezTo>
                      <a:pt x="11500198" y="0"/>
                      <a:pt x="11928696" y="428371"/>
                      <a:pt x="11928696" y="1002977"/>
                    </a:cubicBezTo>
                    <a:close/>
                  </a:path>
                </a:pathLst>
              </a:custGeom>
              <a:solidFill>
                <a:srgbClr val="BADB43"/>
              </a:solidFill>
            </p:spPr>
          </p:sp>
        </p:grpSp>
        <p:sp>
          <p:nvSpPr>
            <p:cNvPr id="5" name="TextBox 5"/>
            <p:cNvSpPr txBox="1"/>
            <p:nvPr/>
          </p:nvSpPr>
          <p:spPr>
            <a:xfrm>
              <a:off x="1153406" y="539867"/>
              <a:ext cx="8443924" cy="766233"/>
            </a:xfrm>
            <a:prstGeom prst="rect">
              <a:avLst/>
            </a:prstGeom>
          </p:spPr>
          <p:txBody>
            <a:bodyPr lIns="0" tIns="0" rIns="0" bIns="0" rtlCol="0" anchor="t">
              <a:spAutoFit/>
            </a:bodyPr>
            <a:lstStyle/>
            <a:p>
              <a:pPr algn="ctr">
                <a:lnSpc>
                  <a:spcPts val="4399"/>
                </a:lnSpc>
              </a:pPr>
              <a:r>
                <a:rPr lang="en-US" sz="3999" u="sng" dirty="0">
                  <a:solidFill>
                    <a:srgbClr val="263036"/>
                  </a:solidFill>
                  <a:latin typeface="Canva Sans Bold"/>
                  <a:hlinkClick r:id="rId2" tooltip="https://www.cjp.eli.org">
                    <a:extLst>
                      <a:ext uri="{A12FA001-AC4F-418D-AE19-62706E023703}">
                        <ahyp:hlinkClr xmlns:ahyp="http://schemas.microsoft.com/office/drawing/2018/hyperlinkcolor" val="tx"/>
                      </a:ext>
                    </a:extLst>
                  </a:hlinkClick>
                </a:rPr>
                <a:t>https://www.cjp.eli.org</a:t>
              </a:r>
            </a:p>
          </p:txBody>
        </p:sp>
      </p:grpSp>
      <p:grpSp>
        <p:nvGrpSpPr>
          <p:cNvPr id="6" name="Group 6"/>
          <p:cNvGrpSpPr/>
          <p:nvPr/>
        </p:nvGrpSpPr>
        <p:grpSpPr>
          <a:xfrm>
            <a:off x="9196247" y="7902400"/>
            <a:ext cx="8063053" cy="1355900"/>
            <a:chOff x="0" y="0"/>
            <a:chExt cx="10750737" cy="1807866"/>
          </a:xfrm>
        </p:grpSpPr>
        <p:grpSp>
          <p:nvGrpSpPr>
            <p:cNvPr id="7" name="Group 7"/>
            <p:cNvGrpSpPr/>
            <p:nvPr/>
          </p:nvGrpSpPr>
          <p:grpSpPr>
            <a:xfrm>
              <a:off x="0" y="0"/>
              <a:ext cx="10750737" cy="1807866"/>
              <a:chOff x="0" y="0"/>
              <a:chExt cx="11928696" cy="2005955"/>
            </a:xfrm>
          </p:grpSpPr>
          <p:sp>
            <p:nvSpPr>
              <p:cNvPr id="8" name="Freeform 8"/>
              <p:cNvSpPr/>
              <p:nvPr/>
            </p:nvSpPr>
            <p:spPr>
              <a:xfrm>
                <a:off x="0" y="0"/>
                <a:ext cx="11928696" cy="2005954"/>
              </a:xfrm>
              <a:custGeom>
                <a:avLst/>
                <a:gdLst/>
                <a:ahLst/>
                <a:cxnLst/>
                <a:rect l="l" t="t" r="r" b="b"/>
                <a:pathLst>
                  <a:path w="11928696" h="2005954">
                    <a:moveTo>
                      <a:pt x="11928696" y="1002977"/>
                    </a:moveTo>
                    <a:cubicBezTo>
                      <a:pt x="11928696" y="1577457"/>
                      <a:pt x="11500325" y="2005954"/>
                      <a:pt x="10971751" y="2005954"/>
                    </a:cubicBezTo>
                    <a:lnTo>
                      <a:pt x="956945" y="2005954"/>
                    </a:lnTo>
                    <a:cubicBezTo>
                      <a:pt x="428371" y="2005954"/>
                      <a:pt x="0" y="1577457"/>
                      <a:pt x="0" y="1002977"/>
                    </a:cubicBezTo>
                    <a:cubicBezTo>
                      <a:pt x="0" y="428371"/>
                      <a:pt x="428371" y="0"/>
                      <a:pt x="956945" y="0"/>
                    </a:cubicBezTo>
                    <a:lnTo>
                      <a:pt x="10971751" y="0"/>
                    </a:lnTo>
                    <a:cubicBezTo>
                      <a:pt x="11500198" y="0"/>
                      <a:pt x="11928696" y="428371"/>
                      <a:pt x="11928696" y="1002977"/>
                    </a:cubicBezTo>
                    <a:close/>
                  </a:path>
                </a:pathLst>
              </a:custGeom>
              <a:solidFill>
                <a:srgbClr val="BADB43"/>
              </a:solidFill>
            </p:spPr>
          </p:sp>
        </p:grpSp>
        <p:sp>
          <p:nvSpPr>
            <p:cNvPr id="9" name="TextBox 9"/>
            <p:cNvSpPr txBox="1"/>
            <p:nvPr/>
          </p:nvSpPr>
          <p:spPr>
            <a:xfrm>
              <a:off x="1153406" y="539867"/>
              <a:ext cx="8443924" cy="766233"/>
            </a:xfrm>
            <a:prstGeom prst="rect">
              <a:avLst/>
            </a:prstGeom>
          </p:spPr>
          <p:txBody>
            <a:bodyPr lIns="0" tIns="0" rIns="0" bIns="0" rtlCol="0" anchor="t">
              <a:spAutoFit/>
            </a:bodyPr>
            <a:lstStyle/>
            <a:p>
              <a:pPr algn="ctr">
                <a:lnSpc>
                  <a:spcPts val="4399"/>
                </a:lnSpc>
              </a:pPr>
              <a:r>
                <a:rPr lang="en-US" sz="3999">
                  <a:solidFill>
                    <a:srgbClr val="263036"/>
                  </a:solidFill>
                  <a:latin typeface="Canva Sans Bold"/>
                </a:rPr>
                <a:t>cjp@eli.org</a:t>
              </a:r>
            </a:p>
          </p:txBody>
        </p:sp>
      </p:grpSp>
      <p:sp>
        <p:nvSpPr>
          <p:cNvPr id="10" name="Freeform 10"/>
          <p:cNvSpPr/>
          <p:nvPr/>
        </p:nvSpPr>
        <p:spPr>
          <a:xfrm>
            <a:off x="3541342" y="4871071"/>
            <a:ext cx="3037769" cy="2703614"/>
          </a:xfrm>
          <a:custGeom>
            <a:avLst/>
            <a:gdLst/>
            <a:ahLst/>
            <a:cxnLst/>
            <a:rect l="l" t="t" r="r" b="b"/>
            <a:pathLst>
              <a:path w="3037769" h="2703614">
                <a:moveTo>
                  <a:pt x="0" y="0"/>
                </a:moveTo>
                <a:lnTo>
                  <a:pt x="3037769" y="0"/>
                </a:lnTo>
                <a:lnTo>
                  <a:pt x="3037769" y="2703615"/>
                </a:lnTo>
                <a:lnTo>
                  <a:pt x="0" y="27036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11336685" y="4871071"/>
            <a:ext cx="3782178" cy="2482484"/>
          </a:xfrm>
          <a:custGeom>
            <a:avLst/>
            <a:gdLst/>
            <a:ahLst/>
            <a:cxnLst/>
            <a:rect l="l" t="t" r="r" b="b"/>
            <a:pathLst>
              <a:path w="3782178" h="2482484">
                <a:moveTo>
                  <a:pt x="0" y="0"/>
                </a:moveTo>
                <a:lnTo>
                  <a:pt x="3782178" y="0"/>
                </a:lnTo>
                <a:lnTo>
                  <a:pt x="3782178" y="2482485"/>
                </a:lnTo>
                <a:lnTo>
                  <a:pt x="0" y="24824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469000" y="442608"/>
            <a:ext cx="4181766" cy="2207043"/>
          </a:xfrm>
          <a:custGeom>
            <a:avLst/>
            <a:gdLst/>
            <a:ahLst/>
            <a:cxnLst/>
            <a:rect l="l" t="t" r="r" b="b"/>
            <a:pathLst>
              <a:path w="4181766" h="2207043">
                <a:moveTo>
                  <a:pt x="0" y="0"/>
                </a:moveTo>
                <a:lnTo>
                  <a:pt x="4181766" y="0"/>
                </a:lnTo>
                <a:lnTo>
                  <a:pt x="4181766" y="2207043"/>
                </a:lnTo>
                <a:lnTo>
                  <a:pt x="0" y="2207043"/>
                </a:lnTo>
                <a:lnTo>
                  <a:pt x="0" y="0"/>
                </a:lnTo>
                <a:close/>
              </a:path>
            </a:pathLst>
          </a:custGeom>
          <a:blipFill>
            <a:blip r:embed="rId7"/>
            <a:stretch>
              <a:fillRect/>
            </a:stretch>
          </a:blipFill>
        </p:spPr>
      </p:sp>
      <p:sp>
        <p:nvSpPr>
          <p:cNvPr id="13" name="TextBox 13"/>
          <p:cNvSpPr txBox="1"/>
          <p:nvPr/>
        </p:nvSpPr>
        <p:spPr>
          <a:xfrm>
            <a:off x="4869280" y="2439815"/>
            <a:ext cx="8653934" cy="1149350"/>
          </a:xfrm>
          <a:prstGeom prst="rect">
            <a:avLst/>
          </a:prstGeom>
        </p:spPr>
        <p:txBody>
          <a:bodyPr lIns="0" tIns="0" rIns="0" bIns="0" rtlCol="0" anchor="t">
            <a:spAutoFit/>
          </a:bodyPr>
          <a:lstStyle/>
          <a:p>
            <a:pPr marL="0" lvl="0" indent="0" algn="ctr">
              <a:lnSpc>
                <a:spcPts val="8800"/>
              </a:lnSpc>
              <a:spcBef>
                <a:spcPct val="0"/>
              </a:spcBef>
            </a:pPr>
            <a:r>
              <a:rPr lang="en-US" sz="8000">
                <a:solidFill>
                  <a:srgbClr val="B2D235"/>
                </a:solidFill>
                <a:latin typeface="Open Sauce 1 Heavy"/>
              </a:rPr>
              <a:t>CONTACT US</a:t>
            </a:r>
          </a:p>
        </p:txBody>
      </p:sp>
      <p:sp>
        <p:nvSpPr>
          <p:cNvPr id="14" name="TextBox 14"/>
          <p:cNvSpPr txBox="1"/>
          <p:nvPr/>
        </p:nvSpPr>
        <p:spPr>
          <a:xfrm>
            <a:off x="2559883" y="3655840"/>
            <a:ext cx="13272728" cy="920750"/>
          </a:xfrm>
          <a:prstGeom prst="rect">
            <a:avLst/>
          </a:prstGeom>
        </p:spPr>
        <p:txBody>
          <a:bodyPr lIns="0" tIns="0" rIns="0" bIns="0" rtlCol="0" anchor="t">
            <a:spAutoFit/>
          </a:bodyPr>
          <a:lstStyle/>
          <a:p>
            <a:pPr marL="0" lvl="0" indent="0" algn="ctr">
              <a:lnSpc>
                <a:spcPts val="7150"/>
              </a:lnSpc>
              <a:spcBef>
                <a:spcPct val="0"/>
              </a:spcBef>
            </a:pPr>
            <a:r>
              <a:rPr lang="en-US" sz="6500">
                <a:solidFill>
                  <a:srgbClr val="4AC2CD"/>
                </a:solidFill>
                <a:latin typeface="Open Sauce 1 Heavy"/>
              </a:rPr>
              <a:t>Climate Judiciary Project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TextBox 2"/>
          <p:cNvSpPr txBox="1"/>
          <p:nvPr/>
        </p:nvSpPr>
        <p:spPr>
          <a:xfrm>
            <a:off x="1007240" y="1114425"/>
            <a:ext cx="16252060" cy="1369695"/>
          </a:xfrm>
          <a:prstGeom prst="rect">
            <a:avLst/>
          </a:prstGeom>
        </p:spPr>
        <p:txBody>
          <a:bodyPr lIns="0" tIns="0" rIns="0" bIns="0" rtlCol="0" anchor="t">
            <a:spAutoFit/>
          </a:bodyPr>
          <a:lstStyle/>
          <a:p>
            <a:pPr marL="0" lvl="0" indent="0" algn="ctr">
              <a:lnSpc>
                <a:spcPts val="10560"/>
              </a:lnSpc>
              <a:spcBef>
                <a:spcPct val="0"/>
              </a:spcBef>
            </a:pPr>
            <a:r>
              <a:rPr lang="en-US" sz="9600">
                <a:solidFill>
                  <a:srgbClr val="B2D235"/>
                </a:solidFill>
                <a:latin typeface="Open Sauce 1 Heavy"/>
              </a:rPr>
              <a:t>ADDITIONAL RESOURCES</a:t>
            </a:r>
          </a:p>
        </p:txBody>
      </p:sp>
      <p:sp>
        <p:nvSpPr>
          <p:cNvPr id="3" name="TextBox 3"/>
          <p:cNvSpPr txBox="1"/>
          <p:nvPr/>
        </p:nvSpPr>
        <p:spPr>
          <a:xfrm>
            <a:off x="1028700" y="2649801"/>
            <a:ext cx="15015132" cy="6924675"/>
          </a:xfrm>
          <a:prstGeom prst="rect">
            <a:avLst/>
          </a:prstGeom>
        </p:spPr>
        <p:txBody>
          <a:bodyPr lIns="0" tIns="0" rIns="0" bIns="0" rtlCol="0" anchor="t">
            <a:spAutoFit/>
          </a:bodyPr>
          <a:lstStyle/>
          <a:p>
            <a:pPr marL="647700" lvl="1" indent="-323850">
              <a:lnSpc>
                <a:spcPts val="4200"/>
              </a:lnSpc>
              <a:buFont typeface="Arial"/>
              <a:buChar char="•"/>
            </a:pPr>
            <a:r>
              <a:rPr lang="en-US" sz="3000" dirty="0">
                <a:solidFill>
                  <a:srgbClr val="62C7CE"/>
                </a:solidFill>
                <a:latin typeface="Open Sauce 1 Bold"/>
              </a:rPr>
              <a:t>Climate Judiciary Project</a:t>
            </a:r>
          </a:p>
          <a:p>
            <a:pPr marL="1295400" lvl="2" indent="-431800">
              <a:lnSpc>
                <a:spcPts val="4200"/>
              </a:lnSpc>
              <a:buFont typeface="Arial"/>
              <a:buChar char="⚬"/>
            </a:pPr>
            <a:r>
              <a:rPr lang="en-US" sz="3000" u="sng" dirty="0">
                <a:solidFill>
                  <a:schemeClr val="bg1"/>
                </a:solidFill>
                <a:latin typeface="Open Sauce 1"/>
                <a:hlinkClick r:id="rId2" tooltip="https://cjp.eli.org/sites/default/files/2023-09/Climate%20Litigation%20Bibliography_final_9.7.23.pdf">
                  <a:extLst>
                    <a:ext uri="{A12FA001-AC4F-418D-AE19-62706E023703}">
                      <ahyp:hlinkClr xmlns:ahyp="http://schemas.microsoft.com/office/drawing/2018/hyperlinkcolor" val="tx"/>
                    </a:ext>
                  </a:extLst>
                </a:hlinkClick>
              </a:rPr>
              <a:t>Climate Litigation Law Review Articles: Selected Bibliography</a:t>
            </a:r>
          </a:p>
          <a:p>
            <a:pPr marL="647700" lvl="1" indent="-323850">
              <a:lnSpc>
                <a:spcPts val="4200"/>
              </a:lnSpc>
              <a:buFont typeface="Arial"/>
              <a:buChar char="•"/>
            </a:pPr>
            <a:r>
              <a:rPr lang="en-US" sz="3000" dirty="0">
                <a:solidFill>
                  <a:srgbClr val="62C7CE"/>
                </a:solidFill>
                <a:latin typeface="Open Sauce 1 Bold"/>
              </a:rPr>
              <a:t>Sabin Center for Climate Change Law</a:t>
            </a:r>
          </a:p>
          <a:p>
            <a:pPr marL="1295400" lvl="2" indent="-431800">
              <a:lnSpc>
                <a:spcPts val="4200"/>
              </a:lnSpc>
              <a:buFont typeface="Arial"/>
              <a:buChar char="⚬"/>
            </a:pPr>
            <a:r>
              <a:rPr lang="en-US" sz="3000" u="sng" dirty="0">
                <a:solidFill>
                  <a:schemeClr val="bg1"/>
                </a:solidFill>
                <a:latin typeface="Open Sauce 1"/>
                <a:hlinkClick r:id="rId3" tooltip="http://climatecasechart.com/us-climate-change-litigation/">
                  <a:extLst>
                    <a:ext uri="{A12FA001-AC4F-418D-AE19-62706E023703}">
                      <ahyp:hlinkClr xmlns:ahyp="http://schemas.microsoft.com/office/drawing/2018/hyperlinkcolor" val="tx"/>
                    </a:ext>
                  </a:extLst>
                </a:hlinkClick>
              </a:rPr>
              <a:t>US Climate Change Litigation Database</a:t>
            </a:r>
          </a:p>
          <a:p>
            <a:pPr marL="1295400" lvl="2" indent="-431800">
              <a:lnSpc>
                <a:spcPts val="4200"/>
              </a:lnSpc>
              <a:buFont typeface="Arial"/>
              <a:buChar char="⚬"/>
            </a:pPr>
            <a:r>
              <a:rPr lang="en-US" sz="3000" u="sng" dirty="0">
                <a:solidFill>
                  <a:schemeClr val="bg1"/>
                </a:solidFill>
                <a:latin typeface="Open Sauce 1"/>
                <a:hlinkClick r:id="rId4" tooltip="http://climatecasechart.com/non-us-climate-change-litigation/">
                  <a:extLst>
                    <a:ext uri="{A12FA001-AC4F-418D-AE19-62706E023703}">
                      <ahyp:hlinkClr xmlns:ahyp="http://schemas.microsoft.com/office/drawing/2018/hyperlinkcolor" val="tx"/>
                    </a:ext>
                  </a:extLst>
                </a:hlinkClick>
              </a:rPr>
              <a:t>Global Climate Change Litigation Database</a:t>
            </a:r>
          </a:p>
          <a:p>
            <a:pPr marL="647700" lvl="1" indent="-323850">
              <a:lnSpc>
                <a:spcPts val="4200"/>
              </a:lnSpc>
              <a:buFont typeface="Arial"/>
              <a:buChar char="•"/>
            </a:pPr>
            <a:r>
              <a:rPr lang="en-US" sz="3000" dirty="0">
                <a:solidFill>
                  <a:srgbClr val="62C7CE"/>
                </a:solidFill>
                <a:latin typeface="Open Sauce 1 Bold"/>
              </a:rPr>
              <a:t>American Bar Association</a:t>
            </a:r>
          </a:p>
          <a:p>
            <a:pPr marL="1295400" lvl="2" indent="-431800">
              <a:lnSpc>
                <a:spcPts val="4200"/>
              </a:lnSpc>
              <a:buFont typeface="Arial"/>
              <a:buChar char="⚬"/>
            </a:pPr>
            <a:r>
              <a:rPr lang="en-US" sz="3000" u="sng" dirty="0">
                <a:solidFill>
                  <a:schemeClr val="bg1"/>
                </a:solidFill>
                <a:latin typeface="Open Sauce 1"/>
                <a:hlinkClick r:id="rId5" tooltip="https://www.americanbar.org/products/inv/book/427734122/">
                  <a:extLst>
                    <a:ext uri="{A12FA001-AC4F-418D-AE19-62706E023703}">
                      <ahyp:hlinkClr xmlns:ahyp="http://schemas.microsoft.com/office/drawing/2018/hyperlinkcolor" val="tx"/>
                    </a:ext>
                  </a:extLst>
                </a:hlinkClick>
              </a:rPr>
              <a:t>Global Climate Change and U.S. Law, Third Edition </a:t>
            </a:r>
          </a:p>
          <a:p>
            <a:pPr marL="647700" lvl="1" indent="-323850">
              <a:lnSpc>
                <a:spcPts val="4200"/>
              </a:lnSpc>
              <a:buFont typeface="Arial"/>
              <a:buChar char="•"/>
            </a:pPr>
            <a:r>
              <a:rPr lang="en-US" sz="3000" dirty="0">
                <a:solidFill>
                  <a:srgbClr val="62C7CE"/>
                </a:solidFill>
                <a:latin typeface="Open Sauce 1 Bold"/>
              </a:rPr>
              <a:t>The Environmental Forum</a:t>
            </a:r>
          </a:p>
          <a:p>
            <a:pPr marL="1295400" lvl="2" indent="-431800">
              <a:lnSpc>
                <a:spcPts val="4200"/>
              </a:lnSpc>
              <a:buFont typeface="Arial"/>
              <a:buChar char="⚬"/>
            </a:pPr>
            <a:r>
              <a:rPr lang="en-US" sz="3000" u="sng" dirty="0">
                <a:solidFill>
                  <a:schemeClr val="bg1"/>
                </a:solidFill>
                <a:latin typeface="Open Sauce 1"/>
                <a:hlinkClick r:id="rId6" tooltip="https://www.eli.org/sites/default/files/files-pdf/Judging%20in%20a%20Changed%20Climate.pdf">
                  <a:extLst>
                    <a:ext uri="{A12FA001-AC4F-418D-AE19-62706E023703}">
                      <ahyp:hlinkClr xmlns:ahyp="http://schemas.microsoft.com/office/drawing/2018/hyperlinkcolor" val="tx"/>
                    </a:ext>
                  </a:extLst>
                </a:hlinkClick>
              </a:rPr>
              <a:t>Sandra Nichols and Paul Hanle, </a:t>
            </a:r>
            <a:r>
              <a:rPr lang="en-US" sz="3000" u="sng" dirty="0">
                <a:solidFill>
                  <a:schemeClr val="bg1"/>
                </a:solidFill>
                <a:latin typeface="Open Sauce 1 Italics"/>
                <a:hlinkClick r:id="rId6" tooltip="https://www.eli.org/sites/default/files/files-pdf/Judging%20in%20a%20Changed%20Climate.pdf">
                  <a:extLst>
                    <a:ext uri="{A12FA001-AC4F-418D-AE19-62706E023703}">
                      <ahyp:hlinkClr xmlns:ahyp="http://schemas.microsoft.com/office/drawing/2018/hyperlinkcolor" val="tx"/>
                    </a:ext>
                  </a:extLst>
                </a:hlinkClick>
              </a:rPr>
              <a:t>Judging in a Changed Climate</a:t>
            </a:r>
          </a:p>
          <a:p>
            <a:pPr marL="647700" lvl="1" indent="-323850">
              <a:lnSpc>
                <a:spcPts val="4200"/>
              </a:lnSpc>
              <a:buFont typeface="Arial"/>
              <a:buChar char="•"/>
            </a:pPr>
            <a:r>
              <a:rPr lang="en-US" sz="3000" dirty="0">
                <a:solidFill>
                  <a:srgbClr val="62C7CE"/>
                </a:solidFill>
                <a:latin typeface="Open Sauce 1 Bold"/>
              </a:rPr>
              <a:t>Columbia Journal of Environmental Law</a:t>
            </a:r>
          </a:p>
          <a:p>
            <a:pPr marL="1295400" lvl="2" indent="-431800">
              <a:lnSpc>
                <a:spcPts val="4200"/>
              </a:lnSpc>
              <a:buFont typeface="Arial"/>
              <a:buChar char="⚬"/>
            </a:pPr>
            <a:r>
              <a:rPr lang="en-US" sz="3000" u="sng" dirty="0">
                <a:solidFill>
                  <a:schemeClr val="bg1"/>
                </a:solidFill>
                <a:latin typeface="Open Sauce 1"/>
                <a:hlinkClick r:id="rId7" tooltip="https://papers.ssrn.com/sol3/papers.cfm?abstract_id=3051178">
                  <a:extLst>
                    <a:ext uri="{A12FA001-AC4F-418D-AE19-62706E023703}">
                      <ahyp:hlinkClr xmlns:ahyp="http://schemas.microsoft.com/office/drawing/2018/hyperlinkcolor" val="tx"/>
                    </a:ext>
                  </a:extLst>
                </a:hlinkClick>
              </a:rPr>
              <a:t>Michael Burger, Radley Horton, and Jessica Wentz,</a:t>
            </a:r>
            <a:r>
              <a:rPr lang="en-US" sz="3000" u="sng" dirty="0">
                <a:solidFill>
                  <a:schemeClr val="bg1"/>
                </a:solidFill>
                <a:latin typeface="Open Sauce 1 Italics"/>
                <a:hlinkClick r:id="rId7" tooltip="https://papers.ssrn.com/sol3/papers.cfm?abstract_id=3051178">
                  <a:extLst>
                    <a:ext uri="{A12FA001-AC4F-418D-AE19-62706E023703}">
                      <ahyp:hlinkClr xmlns:ahyp="http://schemas.microsoft.com/office/drawing/2018/hyperlinkcolor" val="tx"/>
                    </a:ext>
                  </a:extLst>
                </a:hlinkClick>
              </a:rPr>
              <a:t> The Law and Science of Climate Change Attribution</a:t>
            </a:r>
          </a:p>
          <a:p>
            <a:pPr>
              <a:lnSpc>
                <a:spcPts val="4200"/>
              </a:lnSpc>
            </a:pPr>
            <a:endParaRPr lang="en-US" sz="3000" u="sng" dirty="0">
              <a:solidFill>
                <a:srgbClr val="0000FF"/>
              </a:solidFill>
              <a:latin typeface="Open Sauce 1 Italics"/>
              <a:hlinkClick r:id="rId7" tooltip="https://papers.ssrn.com/sol3/papers.cfm?abstract_id=3051178">
                <a:extLst>
                  <a:ext uri="{A12FA001-AC4F-418D-AE19-62706E023703}">
                    <ahyp:hlinkClr xmlns:ahyp="http://schemas.microsoft.com/office/drawing/2018/hyperlinkcolor" val="tx"/>
                  </a:ext>
                </a:extLst>
              </a:hlinkClick>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7" name="Group 7"/>
          <p:cNvGrpSpPr/>
          <p:nvPr/>
        </p:nvGrpSpPr>
        <p:grpSpPr>
          <a:xfrm>
            <a:off x="-4143678" y="-876300"/>
            <a:ext cx="22434991" cy="11495727"/>
            <a:chOff x="0" y="0"/>
            <a:chExt cx="29913321" cy="15327635"/>
          </a:xfrm>
        </p:grpSpPr>
        <p:sp>
          <p:nvSpPr>
            <p:cNvPr id="8" name="Freeform 8"/>
            <p:cNvSpPr/>
            <p:nvPr/>
          </p:nvSpPr>
          <p:spPr>
            <a:xfrm>
              <a:off x="0" y="0"/>
              <a:ext cx="29913321" cy="15327635"/>
            </a:xfrm>
            <a:custGeom>
              <a:avLst/>
              <a:gdLst/>
              <a:ahLst/>
              <a:cxnLst/>
              <a:rect l="l" t="t" r="r" b="b"/>
              <a:pathLst>
                <a:path w="29913321" h="15327635">
                  <a:moveTo>
                    <a:pt x="0" y="0"/>
                  </a:moveTo>
                  <a:lnTo>
                    <a:pt x="29913321" y="0"/>
                  </a:lnTo>
                  <a:lnTo>
                    <a:pt x="29913321" y="15327635"/>
                  </a:lnTo>
                  <a:lnTo>
                    <a:pt x="0" y="15327635"/>
                  </a:lnTo>
                  <a:lnTo>
                    <a:pt x="0" y="0"/>
                  </a:lnTo>
                  <a:close/>
                </a:path>
              </a:pathLst>
            </a:custGeom>
            <a:blipFill>
              <a:blip r:embed="rId3"/>
              <a:stretch>
                <a:fillRect r="-63830" b="-63830"/>
              </a:stretch>
            </a:blipFill>
          </p:spPr>
          <p:txBody>
            <a:bodyPr/>
            <a:lstStyle/>
            <a:p>
              <a:endParaRPr lang="en-US" dirty="0"/>
            </a:p>
          </p:txBody>
        </p:sp>
        <p:sp>
          <p:nvSpPr>
            <p:cNvPr id="11" name="TextBox 11"/>
            <p:cNvSpPr txBox="1"/>
            <p:nvPr/>
          </p:nvSpPr>
          <p:spPr>
            <a:xfrm>
              <a:off x="642869" y="6661026"/>
              <a:ext cx="3889483" cy="7690915"/>
            </a:xfrm>
            <a:prstGeom prst="rect">
              <a:avLst/>
            </a:prstGeom>
          </p:spPr>
          <p:txBody>
            <a:bodyPr lIns="50800" tIns="50800" rIns="50800" bIns="50800" rtlCol="0" anchor="ctr"/>
            <a:lstStyle/>
            <a:p>
              <a:pPr algn="ctr">
                <a:lnSpc>
                  <a:spcPts val="2499"/>
                </a:lnSpc>
              </a:pPr>
              <a:endParaRPr/>
            </a:p>
          </p:txBody>
        </p:sp>
      </p:grpSp>
      <p:grpSp>
        <p:nvGrpSpPr>
          <p:cNvPr id="2" name="Group 2"/>
          <p:cNvGrpSpPr/>
          <p:nvPr/>
        </p:nvGrpSpPr>
        <p:grpSpPr>
          <a:xfrm>
            <a:off x="145361" y="176386"/>
            <a:ext cx="13442315" cy="490959"/>
            <a:chOff x="0" y="-48452"/>
            <a:chExt cx="17923086" cy="654611"/>
          </a:xfrm>
        </p:grpSpPr>
        <p:sp>
          <p:nvSpPr>
            <p:cNvPr id="3" name="TextBox 3"/>
            <p:cNvSpPr txBox="1"/>
            <p:nvPr/>
          </p:nvSpPr>
          <p:spPr>
            <a:xfrm>
              <a:off x="751331" y="150017"/>
              <a:ext cx="17171755" cy="456142"/>
            </a:xfrm>
            <a:prstGeom prst="rect">
              <a:avLst/>
            </a:prstGeom>
          </p:spPr>
          <p:txBody>
            <a:bodyPr lIns="0" tIns="0" rIns="0" bIns="0" rtlCol="0" anchor="t">
              <a:spAutoFit/>
            </a:bodyPr>
            <a:lstStyle/>
            <a:p>
              <a:pPr algn="l">
                <a:lnSpc>
                  <a:spcPts val="2499"/>
                </a:lnSpc>
              </a:pPr>
              <a:r>
                <a:rPr lang="en-US" sz="2499" dirty="0">
                  <a:solidFill>
                    <a:srgbClr val="D6E1D1">
                      <a:alpha val="33725"/>
                    </a:srgbClr>
                  </a:solidFill>
                  <a:latin typeface="Open Sauce 1 Semi-Bold"/>
                </a:rPr>
                <a:t>SCOPE AND TRENDS</a:t>
              </a:r>
            </a:p>
          </p:txBody>
        </p:sp>
        <p:grpSp>
          <p:nvGrpSpPr>
            <p:cNvPr id="4" name="Group 4"/>
            <p:cNvGrpSpPr/>
            <p:nvPr/>
          </p:nvGrpSpPr>
          <p:grpSpPr>
            <a:xfrm>
              <a:off x="68613" y="0"/>
              <a:ext cx="589723" cy="597362"/>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6E1D1">
                  <a:alpha val="44706"/>
                </a:srgbClr>
              </a:solidFill>
            </p:spPr>
          </p:sp>
        </p:grpSp>
        <p:sp>
          <p:nvSpPr>
            <p:cNvPr id="6" name="TextBox 6"/>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263036">
                      <a:alpha val="29804"/>
                    </a:srgbClr>
                  </a:solidFill>
                  <a:latin typeface="Open Sauce 1 Heavy"/>
                </a:rPr>
                <a:t>1</a:t>
              </a:r>
            </a:p>
          </p:txBody>
        </p:sp>
      </p:grpSp>
      <p:grpSp>
        <p:nvGrpSpPr>
          <p:cNvPr id="12" name="Group 12"/>
          <p:cNvGrpSpPr/>
          <p:nvPr/>
        </p:nvGrpSpPr>
        <p:grpSpPr>
          <a:xfrm>
            <a:off x="14479410" y="9985276"/>
            <a:ext cx="3616366" cy="301724"/>
            <a:chOff x="0" y="0"/>
            <a:chExt cx="952459" cy="79466"/>
          </a:xfrm>
        </p:grpSpPr>
        <p:sp>
          <p:nvSpPr>
            <p:cNvPr id="13" name="Freeform 13"/>
            <p:cNvSpPr/>
            <p:nvPr/>
          </p:nvSpPr>
          <p:spPr>
            <a:xfrm>
              <a:off x="0" y="0"/>
              <a:ext cx="952459" cy="79466"/>
            </a:xfrm>
            <a:custGeom>
              <a:avLst/>
              <a:gdLst/>
              <a:ahLst/>
              <a:cxnLst/>
              <a:rect l="l" t="t" r="r" b="b"/>
              <a:pathLst>
                <a:path w="952459" h="79466">
                  <a:moveTo>
                    <a:pt x="0" y="0"/>
                  </a:moveTo>
                  <a:lnTo>
                    <a:pt x="952459" y="0"/>
                  </a:lnTo>
                  <a:lnTo>
                    <a:pt x="952459" y="79466"/>
                  </a:lnTo>
                  <a:lnTo>
                    <a:pt x="0" y="79466"/>
                  </a:lnTo>
                  <a:close/>
                </a:path>
              </a:pathLst>
            </a:custGeom>
            <a:solidFill>
              <a:srgbClr val="263036"/>
            </a:solidFill>
          </p:spPr>
        </p:sp>
        <p:sp>
          <p:nvSpPr>
            <p:cNvPr id="14" name="TextBox 14"/>
            <p:cNvSpPr txBox="1"/>
            <p:nvPr/>
          </p:nvSpPr>
          <p:spPr>
            <a:xfrm>
              <a:off x="0" y="47625"/>
              <a:ext cx="952459" cy="31841"/>
            </a:xfrm>
            <a:prstGeom prst="rect">
              <a:avLst/>
            </a:prstGeom>
          </p:spPr>
          <p:txBody>
            <a:bodyPr lIns="50800" tIns="50800" rIns="50800" bIns="50800" rtlCol="0" anchor="ctr"/>
            <a:lstStyle/>
            <a:p>
              <a:pPr algn="ctr">
                <a:lnSpc>
                  <a:spcPts val="2499"/>
                </a:lnSpc>
              </a:pPr>
              <a:endParaRPr/>
            </a:p>
          </p:txBody>
        </p:sp>
      </p:grpSp>
      <p:grpSp>
        <p:nvGrpSpPr>
          <p:cNvPr id="15" name="Group 15"/>
          <p:cNvGrpSpPr/>
          <p:nvPr/>
        </p:nvGrpSpPr>
        <p:grpSpPr>
          <a:xfrm>
            <a:off x="707783" y="4687621"/>
            <a:ext cx="2788141" cy="5297655"/>
            <a:chOff x="0" y="0"/>
            <a:chExt cx="3717522" cy="7063540"/>
          </a:xfrm>
        </p:grpSpPr>
        <p:grpSp>
          <p:nvGrpSpPr>
            <p:cNvPr id="16" name="Group 16"/>
            <p:cNvGrpSpPr/>
            <p:nvPr/>
          </p:nvGrpSpPr>
          <p:grpSpPr>
            <a:xfrm>
              <a:off x="0" y="1185738"/>
              <a:ext cx="3628494" cy="5877802"/>
              <a:chOff x="0" y="0"/>
              <a:chExt cx="716740" cy="1161047"/>
            </a:xfrm>
          </p:grpSpPr>
          <p:sp>
            <p:nvSpPr>
              <p:cNvPr id="17" name="Freeform 17"/>
              <p:cNvSpPr/>
              <p:nvPr/>
            </p:nvSpPr>
            <p:spPr>
              <a:xfrm>
                <a:off x="0" y="0"/>
                <a:ext cx="716740" cy="1161047"/>
              </a:xfrm>
              <a:custGeom>
                <a:avLst/>
                <a:gdLst/>
                <a:ahLst/>
                <a:cxnLst/>
                <a:rect l="l" t="t" r="r" b="b"/>
                <a:pathLst>
                  <a:path w="716740" h="1161047">
                    <a:moveTo>
                      <a:pt x="0" y="0"/>
                    </a:moveTo>
                    <a:lnTo>
                      <a:pt x="716740" y="0"/>
                    </a:lnTo>
                    <a:lnTo>
                      <a:pt x="716740" y="1161047"/>
                    </a:lnTo>
                    <a:lnTo>
                      <a:pt x="0" y="1161047"/>
                    </a:lnTo>
                    <a:close/>
                  </a:path>
                </a:pathLst>
              </a:custGeom>
              <a:solidFill>
                <a:srgbClr val="263036"/>
              </a:solidFill>
            </p:spPr>
          </p:sp>
          <p:sp>
            <p:nvSpPr>
              <p:cNvPr id="18" name="TextBox 18"/>
              <p:cNvSpPr txBox="1"/>
              <p:nvPr/>
            </p:nvSpPr>
            <p:spPr>
              <a:xfrm>
                <a:off x="0" y="47625"/>
                <a:ext cx="716740" cy="1113422"/>
              </a:xfrm>
              <a:prstGeom prst="rect">
                <a:avLst/>
              </a:prstGeom>
            </p:spPr>
            <p:txBody>
              <a:bodyPr lIns="50800" tIns="50800" rIns="50800" bIns="50800" rtlCol="0" anchor="ctr"/>
              <a:lstStyle/>
              <a:p>
                <a:pPr algn="ctr">
                  <a:lnSpc>
                    <a:spcPts val="2499"/>
                  </a:lnSpc>
                </a:pPr>
                <a:endParaRPr/>
              </a:p>
            </p:txBody>
          </p:sp>
        </p:grpSp>
        <p:sp>
          <p:nvSpPr>
            <p:cNvPr id="19" name="Freeform 19"/>
            <p:cNvSpPr/>
            <p:nvPr/>
          </p:nvSpPr>
          <p:spPr>
            <a:xfrm>
              <a:off x="89027" y="990600"/>
              <a:ext cx="2479797" cy="5103639"/>
            </a:xfrm>
            <a:custGeom>
              <a:avLst/>
              <a:gdLst/>
              <a:ahLst/>
              <a:cxnLst/>
              <a:rect l="l" t="t" r="r" b="b"/>
              <a:pathLst>
                <a:path w="2479797" h="5103639">
                  <a:moveTo>
                    <a:pt x="0" y="0"/>
                  </a:moveTo>
                  <a:lnTo>
                    <a:pt x="2479797" y="0"/>
                  </a:lnTo>
                  <a:lnTo>
                    <a:pt x="2479797" y="5103639"/>
                  </a:lnTo>
                  <a:lnTo>
                    <a:pt x="0" y="5103639"/>
                  </a:lnTo>
                  <a:lnTo>
                    <a:pt x="0" y="0"/>
                  </a:lnTo>
                  <a:close/>
                </a:path>
              </a:pathLst>
            </a:custGeom>
            <a:blipFill>
              <a:blip r:embed="rId4"/>
              <a:stretch>
                <a:fillRect l="-26912" t="-86479" r="-678050" b="-19510"/>
              </a:stretch>
            </a:blipFill>
          </p:spPr>
        </p:sp>
        <p:sp>
          <p:nvSpPr>
            <p:cNvPr id="20" name="TextBox 20"/>
            <p:cNvSpPr txBox="1"/>
            <p:nvPr/>
          </p:nvSpPr>
          <p:spPr>
            <a:xfrm>
              <a:off x="89027" y="0"/>
              <a:ext cx="3628494" cy="990600"/>
            </a:xfrm>
            <a:prstGeom prst="rect">
              <a:avLst/>
            </a:prstGeom>
          </p:spPr>
          <p:txBody>
            <a:bodyPr lIns="0" tIns="0" rIns="0" bIns="0" rtlCol="0" anchor="t">
              <a:spAutoFit/>
            </a:bodyPr>
            <a:lstStyle/>
            <a:p>
              <a:pPr>
                <a:lnSpc>
                  <a:spcPts val="2999"/>
                </a:lnSpc>
              </a:pPr>
              <a:r>
                <a:rPr lang="en-US" sz="2499">
                  <a:solidFill>
                    <a:srgbClr val="FFFFFF"/>
                  </a:solidFill>
                  <a:latin typeface="Open Sauce 2 Bold"/>
                </a:rPr>
                <a:t>No. of climate cases</a:t>
              </a:r>
            </a:p>
          </p:txBody>
        </p:sp>
      </p:grpSp>
      <p:sp>
        <p:nvSpPr>
          <p:cNvPr id="21" name="TextBox 21"/>
          <p:cNvSpPr txBox="1"/>
          <p:nvPr/>
        </p:nvSpPr>
        <p:spPr>
          <a:xfrm>
            <a:off x="1028700" y="835198"/>
            <a:ext cx="17670451" cy="1076325"/>
          </a:xfrm>
          <a:prstGeom prst="rect">
            <a:avLst/>
          </a:prstGeom>
        </p:spPr>
        <p:txBody>
          <a:bodyPr lIns="0" tIns="0" rIns="0" bIns="0" rtlCol="0" anchor="t">
            <a:spAutoFit/>
          </a:bodyPr>
          <a:lstStyle/>
          <a:p>
            <a:pPr marL="0" lvl="0" indent="0" algn="l">
              <a:lnSpc>
                <a:spcPts val="8400"/>
              </a:lnSpc>
            </a:pPr>
            <a:r>
              <a:rPr lang="en-US" sz="7000">
                <a:solidFill>
                  <a:srgbClr val="B2D235"/>
                </a:solidFill>
                <a:latin typeface="Open Sauce 1 Heavy"/>
              </a:rPr>
              <a:t>CLIMATE CASES BY COUNTRY</a:t>
            </a:r>
          </a:p>
        </p:txBody>
      </p:sp>
      <p:sp>
        <p:nvSpPr>
          <p:cNvPr id="22" name="TextBox 22"/>
          <p:cNvSpPr txBox="1"/>
          <p:nvPr/>
        </p:nvSpPr>
        <p:spPr>
          <a:xfrm>
            <a:off x="9217621" y="295448"/>
            <a:ext cx="8740110" cy="330200"/>
          </a:xfrm>
          <a:prstGeom prst="rect">
            <a:avLst/>
          </a:prstGeom>
        </p:spPr>
        <p:txBody>
          <a:bodyPr lIns="0" tIns="0" rIns="0" bIns="0" rtlCol="0" anchor="t">
            <a:spAutoFit/>
          </a:bodyPr>
          <a:lstStyle/>
          <a:p>
            <a:pPr marL="0" lvl="1" indent="0" algn="l">
              <a:lnSpc>
                <a:spcPts val="2499"/>
              </a:lnSpc>
              <a:spcBef>
                <a:spcPct val="0"/>
              </a:spcBef>
            </a:pPr>
            <a:r>
              <a:rPr lang="en-US" sz="2499" u="none" strike="noStrike" dirty="0">
                <a:solidFill>
                  <a:srgbClr val="D6E1D1">
                    <a:alpha val="33725"/>
                  </a:srgbClr>
                </a:solidFill>
                <a:latin typeface="Open Sauce 1 Italics"/>
              </a:rPr>
              <a:t>For more, see </a:t>
            </a:r>
            <a:r>
              <a:rPr lang="en-US" sz="2499" dirty="0">
                <a:solidFill>
                  <a:srgbClr val="D6E1D1">
                    <a:alpha val="33725"/>
                  </a:srgbClr>
                </a:solidFill>
                <a:latin typeface="Open Sauce 1 Italics"/>
              </a:rPr>
              <a:t>the </a:t>
            </a:r>
            <a:r>
              <a:rPr lang="en-US" sz="2499" dirty="0">
                <a:solidFill>
                  <a:srgbClr val="D6E1D1">
                    <a:alpha val="33725"/>
                  </a:srgbClr>
                </a:solidFill>
                <a:latin typeface="Open Sauce 1 Italics"/>
                <a:hlinkClick r:id="rId5" tooltip="https://cjp.eli.org/curriculum/overview-climate-litigation">
                  <a:extLst>
                    <a:ext uri="{A12FA001-AC4F-418D-AE19-62706E023703}">
                      <ahyp:hlinkClr xmlns:ahyp="http://schemas.microsoft.com/office/drawing/2018/hyperlinkcolor" val="tx"/>
                    </a:ext>
                  </a:extLst>
                </a:hlinkClick>
              </a:rPr>
              <a:t>Overview of Climate Litigation</a:t>
            </a:r>
            <a:r>
              <a:rPr lang="en-US" sz="2499" dirty="0">
                <a:solidFill>
                  <a:srgbClr val="D6E1D1">
                    <a:alpha val="33725"/>
                  </a:srgbClr>
                </a:solidFill>
                <a:latin typeface="Open Sauce 1 Italics"/>
              </a:rPr>
              <a:t> </a:t>
            </a:r>
            <a:r>
              <a:rPr lang="en-US" sz="2499" u="none" strike="noStrike" dirty="0">
                <a:solidFill>
                  <a:srgbClr val="D6E1D1">
                    <a:alpha val="33725"/>
                  </a:srgbClr>
                </a:solidFill>
                <a:latin typeface="Open Sauce 1 Italics"/>
              </a:rPr>
              <a:t>module.</a:t>
            </a:r>
          </a:p>
        </p:txBody>
      </p:sp>
      <p:sp>
        <p:nvSpPr>
          <p:cNvPr id="23" name="TextBox 23"/>
          <p:cNvSpPr txBox="1"/>
          <p:nvPr/>
        </p:nvSpPr>
        <p:spPr>
          <a:xfrm>
            <a:off x="1231435" y="9936113"/>
            <a:ext cx="16864341" cy="200025"/>
          </a:xfrm>
          <a:prstGeom prst="rect">
            <a:avLst/>
          </a:prstGeom>
        </p:spPr>
        <p:txBody>
          <a:bodyPr lIns="0" tIns="0" rIns="0" bIns="0" rtlCol="0" anchor="t">
            <a:spAutoFit/>
          </a:bodyPr>
          <a:lstStyle/>
          <a:p>
            <a:pPr algn="r">
              <a:lnSpc>
                <a:spcPts val="1500"/>
              </a:lnSpc>
            </a:pPr>
            <a:r>
              <a:rPr lang="en-US" sz="1500">
                <a:solidFill>
                  <a:srgbClr val="AFB7BF"/>
                </a:solidFill>
                <a:latin typeface="Open Sauce 1 Italics"/>
              </a:rPr>
              <a:t>Based on data from the Sabin Center for Climate Change Law U.S. Climate Change Litigation database and Global Climate Change Litigation database, compiled September 2023.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145361" y="176386"/>
            <a:ext cx="13442315" cy="491903"/>
            <a:chOff x="0" y="-48452"/>
            <a:chExt cx="17923086" cy="655870"/>
          </a:xfrm>
        </p:grpSpPr>
        <p:sp>
          <p:nvSpPr>
            <p:cNvPr id="3" name="TextBox 3"/>
            <p:cNvSpPr txBox="1"/>
            <p:nvPr/>
          </p:nvSpPr>
          <p:spPr>
            <a:xfrm>
              <a:off x="751331" y="151276"/>
              <a:ext cx="17171755" cy="456142"/>
            </a:xfrm>
            <a:prstGeom prst="rect">
              <a:avLst/>
            </a:prstGeom>
          </p:spPr>
          <p:txBody>
            <a:bodyPr lIns="0" tIns="0" rIns="0" bIns="0" rtlCol="0" anchor="t">
              <a:spAutoFit/>
            </a:bodyPr>
            <a:lstStyle/>
            <a:p>
              <a:pPr algn="l">
                <a:lnSpc>
                  <a:spcPts val="2499"/>
                </a:lnSpc>
              </a:pPr>
              <a:r>
                <a:rPr lang="en-US" sz="2499" dirty="0">
                  <a:solidFill>
                    <a:srgbClr val="D6E1D1">
                      <a:alpha val="33725"/>
                    </a:srgbClr>
                  </a:solidFill>
                  <a:latin typeface="Open Sauce 1 Semi-Bold"/>
                </a:rPr>
                <a:t>SCOPE AND TRENDS</a:t>
              </a:r>
            </a:p>
          </p:txBody>
        </p:sp>
        <p:grpSp>
          <p:nvGrpSpPr>
            <p:cNvPr id="4" name="Group 4"/>
            <p:cNvGrpSpPr/>
            <p:nvPr/>
          </p:nvGrpSpPr>
          <p:grpSpPr>
            <a:xfrm>
              <a:off x="68613" y="0"/>
              <a:ext cx="589723" cy="597362"/>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6E1D1">
                  <a:alpha val="44706"/>
                </a:srgbClr>
              </a:solidFill>
            </p:spPr>
          </p:sp>
        </p:grpSp>
        <p:sp>
          <p:nvSpPr>
            <p:cNvPr id="6" name="TextBox 6"/>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263036">
                      <a:alpha val="29804"/>
                    </a:srgbClr>
                  </a:solidFill>
                  <a:latin typeface="Open Sauce 1 Heavy"/>
                </a:rPr>
                <a:t>1</a:t>
              </a:r>
            </a:p>
          </p:txBody>
        </p:sp>
      </p:grpSp>
      <p:sp>
        <p:nvSpPr>
          <p:cNvPr id="7" name="TextBox 7"/>
          <p:cNvSpPr txBox="1"/>
          <p:nvPr/>
        </p:nvSpPr>
        <p:spPr>
          <a:xfrm>
            <a:off x="1028700" y="1019175"/>
            <a:ext cx="17670451" cy="1076325"/>
          </a:xfrm>
          <a:prstGeom prst="rect">
            <a:avLst/>
          </a:prstGeom>
        </p:spPr>
        <p:txBody>
          <a:bodyPr lIns="0" tIns="0" rIns="0" bIns="0" rtlCol="0" anchor="t">
            <a:spAutoFit/>
          </a:bodyPr>
          <a:lstStyle/>
          <a:p>
            <a:pPr marL="0" lvl="0" indent="0" algn="l">
              <a:lnSpc>
                <a:spcPts val="8400"/>
              </a:lnSpc>
            </a:pPr>
            <a:r>
              <a:rPr lang="en-US" sz="7000">
                <a:solidFill>
                  <a:srgbClr val="B2D235"/>
                </a:solidFill>
                <a:latin typeface="Open Sauce 1 Heavy"/>
              </a:rPr>
              <a:t>CLIMATE CASES IN THE U.S.</a:t>
            </a:r>
          </a:p>
        </p:txBody>
      </p:sp>
      <p:sp>
        <p:nvSpPr>
          <p:cNvPr id="8" name="TextBox 8"/>
          <p:cNvSpPr txBox="1"/>
          <p:nvPr/>
        </p:nvSpPr>
        <p:spPr>
          <a:xfrm>
            <a:off x="6459608" y="9997615"/>
            <a:ext cx="11758549" cy="200025"/>
          </a:xfrm>
          <a:prstGeom prst="rect">
            <a:avLst/>
          </a:prstGeom>
        </p:spPr>
        <p:txBody>
          <a:bodyPr lIns="0" tIns="0" rIns="0" bIns="0" rtlCol="0" anchor="t">
            <a:spAutoFit/>
          </a:bodyPr>
          <a:lstStyle/>
          <a:p>
            <a:pPr algn="r">
              <a:lnSpc>
                <a:spcPts val="1500"/>
              </a:lnSpc>
            </a:pPr>
            <a:r>
              <a:rPr lang="en-US" sz="1500">
                <a:solidFill>
                  <a:srgbClr val="AFB7BF"/>
                </a:solidFill>
                <a:latin typeface="Open Sauce 1 Italics"/>
              </a:rPr>
              <a:t>Based on data from Sabin Center for Climate Change Law U.S. Climate Change Litigation database, compiled September 2023. </a:t>
            </a:r>
          </a:p>
        </p:txBody>
      </p:sp>
      <p:sp>
        <p:nvSpPr>
          <p:cNvPr id="9" name="TextBox 9"/>
          <p:cNvSpPr txBox="1"/>
          <p:nvPr/>
        </p:nvSpPr>
        <p:spPr>
          <a:xfrm>
            <a:off x="14009385" y="7026901"/>
            <a:ext cx="3564421" cy="1717675"/>
          </a:xfrm>
          <a:prstGeom prst="rect">
            <a:avLst/>
          </a:prstGeom>
        </p:spPr>
        <p:txBody>
          <a:bodyPr lIns="0" tIns="0" rIns="0" bIns="0" rtlCol="0" anchor="t">
            <a:spAutoFit/>
          </a:bodyPr>
          <a:lstStyle/>
          <a:p>
            <a:pPr marL="0" lvl="0" indent="0" algn="l">
              <a:lnSpc>
                <a:spcPts val="2750"/>
              </a:lnSpc>
              <a:spcBef>
                <a:spcPct val="0"/>
              </a:spcBef>
            </a:pPr>
            <a:r>
              <a:rPr lang="en-US" sz="2500" u="none" strike="noStrike">
                <a:solidFill>
                  <a:srgbClr val="FFFFFF"/>
                </a:solidFill>
                <a:latin typeface="Open Sauce 1 Italics"/>
              </a:rPr>
              <a:t>*some cases may be counted more than once if they appeared before more than one adjudicatory body.</a:t>
            </a:r>
          </a:p>
        </p:txBody>
      </p:sp>
      <p:grpSp>
        <p:nvGrpSpPr>
          <p:cNvPr id="10" name="Group 10"/>
          <p:cNvGrpSpPr/>
          <p:nvPr/>
        </p:nvGrpSpPr>
        <p:grpSpPr>
          <a:xfrm>
            <a:off x="15278575" y="2277828"/>
            <a:ext cx="3009425" cy="4720499"/>
            <a:chOff x="0" y="0"/>
            <a:chExt cx="4012566" cy="6293998"/>
          </a:xfrm>
        </p:grpSpPr>
        <p:sp>
          <p:nvSpPr>
            <p:cNvPr id="11" name="Freeform 11"/>
            <p:cNvSpPr/>
            <p:nvPr/>
          </p:nvSpPr>
          <p:spPr>
            <a:xfrm>
              <a:off x="0" y="990600"/>
              <a:ext cx="2494777" cy="5303398"/>
            </a:xfrm>
            <a:custGeom>
              <a:avLst/>
              <a:gdLst/>
              <a:ahLst/>
              <a:cxnLst/>
              <a:rect l="l" t="t" r="r" b="b"/>
              <a:pathLst>
                <a:path w="2494777" h="5303398">
                  <a:moveTo>
                    <a:pt x="0" y="0"/>
                  </a:moveTo>
                  <a:lnTo>
                    <a:pt x="2494777" y="0"/>
                  </a:lnTo>
                  <a:lnTo>
                    <a:pt x="2494777" y="5303398"/>
                  </a:lnTo>
                  <a:lnTo>
                    <a:pt x="0" y="5303398"/>
                  </a:lnTo>
                  <a:lnTo>
                    <a:pt x="0" y="0"/>
                  </a:lnTo>
                  <a:close/>
                </a:path>
              </a:pathLst>
            </a:custGeom>
            <a:blipFill>
              <a:blip r:embed="rId3"/>
              <a:stretch>
                <a:fillRect l="-1184707" t="-247855" r="-75042" b="-99893"/>
              </a:stretch>
            </a:blipFill>
          </p:spPr>
        </p:sp>
        <p:sp>
          <p:nvSpPr>
            <p:cNvPr id="12" name="TextBox 12"/>
            <p:cNvSpPr txBox="1"/>
            <p:nvPr/>
          </p:nvSpPr>
          <p:spPr>
            <a:xfrm>
              <a:off x="135240" y="0"/>
              <a:ext cx="3877326" cy="990600"/>
            </a:xfrm>
            <a:prstGeom prst="rect">
              <a:avLst/>
            </a:prstGeom>
          </p:spPr>
          <p:txBody>
            <a:bodyPr lIns="0" tIns="0" rIns="0" bIns="0" rtlCol="0" anchor="t">
              <a:spAutoFit/>
            </a:bodyPr>
            <a:lstStyle/>
            <a:p>
              <a:pPr>
                <a:lnSpc>
                  <a:spcPts val="2999"/>
                </a:lnSpc>
              </a:pPr>
              <a:r>
                <a:rPr lang="en-US" sz="2499">
                  <a:solidFill>
                    <a:srgbClr val="FFFFFF"/>
                  </a:solidFill>
                  <a:latin typeface="Open Sauce 1 Bold"/>
                </a:rPr>
                <a:t>No. of climate cases*</a:t>
              </a:r>
            </a:p>
          </p:txBody>
        </p:sp>
      </p:grpSp>
      <p:sp>
        <p:nvSpPr>
          <p:cNvPr id="13" name="TextBox 13"/>
          <p:cNvSpPr txBox="1"/>
          <p:nvPr/>
        </p:nvSpPr>
        <p:spPr>
          <a:xfrm>
            <a:off x="428863" y="2306403"/>
            <a:ext cx="2811268" cy="4117975"/>
          </a:xfrm>
          <a:prstGeom prst="rect">
            <a:avLst/>
          </a:prstGeom>
        </p:spPr>
        <p:txBody>
          <a:bodyPr lIns="0" tIns="0" rIns="0" bIns="0" rtlCol="0" anchor="t">
            <a:spAutoFit/>
          </a:bodyPr>
          <a:lstStyle/>
          <a:p>
            <a:pPr>
              <a:lnSpc>
                <a:spcPts val="2750"/>
              </a:lnSpc>
            </a:pPr>
            <a:r>
              <a:rPr lang="en-US" sz="2500">
                <a:solidFill>
                  <a:srgbClr val="FFFFFF"/>
                </a:solidFill>
                <a:latin typeface="Open Sauce 1"/>
              </a:rPr>
              <a:t>This chart is based on cases in state courts, before state agencies, and in federal district courts. </a:t>
            </a:r>
          </a:p>
          <a:p>
            <a:pPr>
              <a:lnSpc>
                <a:spcPts val="2750"/>
              </a:lnSpc>
            </a:pPr>
            <a:endParaRPr lang="en-US" sz="2500">
              <a:solidFill>
                <a:srgbClr val="FFFFFF"/>
              </a:solidFill>
              <a:latin typeface="Open Sauce 1"/>
            </a:endParaRPr>
          </a:p>
          <a:p>
            <a:pPr>
              <a:lnSpc>
                <a:spcPts val="2750"/>
              </a:lnSpc>
            </a:pPr>
            <a:r>
              <a:rPr lang="en-US" sz="2500">
                <a:solidFill>
                  <a:srgbClr val="FFFFFF"/>
                </a:solidFill>
                <a:latin typeface="Open Sauce 1 Italics"/>
              </a:rPr>
              <a:t>It does not include cases in U.S. federal  courts of appeals.</a:t>
            </a:r>
          </a:p>
        </p:txBody>
      </p:sp>
      <p:sp>
        <p:nvSpPr>
          <p:cNvPr id="14" name="TextBox 14"/>
          <p:cNvSpPr txBox="1"/>
          <p:nvPr/>
        </p:nvSpPr>
        <p:spPr>
          <a:xfrm>
            <a:off x="9217621" y="295448"/>
            <a:ext cx="8740110" cy="330200"/>
          </a:xfrm>
          <a:prstGeom prst="rect">
            <a:avLst/>
          </a:prstGeom>
        </p:spPr>
        <p:txBody>
          <a:bodyPr lIns="0" tIns="0" rIns="0" bIns="0" rtlCol="0" anchor="t">
            <a:spAutoFit/>
          </a:bodyPr>
          <a:lstStyle/>
          <a:p>
            <a:pPr marL="0" lvl="1" indent="0" algn="l">
              <a:lnSpc>
                <a:spcPts val="2499"/>
              </a:lnSpc>
              <a:spcBef>
                <a:spcPct val="0"/>
              </a:spcBef>
            </a:pPr>
            <a:r>
              <a:rPr lang="en-US" sz="2499" u="none" strike="noStrike" dirty="0">
                <a:solidFill>
                  <a:srgbClr val="D6E1D1">
                    <a:alpha val="33725"/>
                  </a:srgbClr>
                </a:solidFill>
                <a:latin typeface="Open Sauce 1 Italics"/>
              </a:rPr>
              <a:t>For more, see the </a:t>
            </a:r>
            <a:r>
              <a:rPr lang="en-US" sz="2499" dirty="0">
                <a:solidFill>
                  <a:srgbClr val="D6E1D1">
                    <a:alpha val="33725"/>
                  </a:srgbClr>
                </a:solidFill>
                <a:latin typeface="Open Sauce 1 Italics"/>
                <a:hlinkClick r:id="rId4" tooltip="https://cjp.eli.org/curriculum/overview-climate-litigation">
                  <a:extLst>
                    <a:ext uri="{A12FA001-AC4F-418D-AE19-62706E023703}">
                      <ahyp:hlinkClr xmlns:ahyp="http://schemas.microsoft.com/office/drawing/2018/hyperlinkcolor" val="tx"/>
                    </a:ext>
                  </a:extLst>
                </a:hlinkClick>
              </a:rPr>
              <a:t>Overview of Climate Litigation</a:t>
            </a:r>
            <a:r>
              <a:rPr lang="en-US" sz="2499" dirty="0">
                <a:solidFill>
                  <a:srgbClr val="D6E1D1">
                    <a:alpha val="33725"/>
                  </a:srgbClr>
                </a:solidFill>
                <a:latin typeface="Open Sauce 1 Italics"/>
              </a:rPr>
              <a:t> </a:t>
            </a:r>
            <a:r>
              <a:rPr lang="en-US" sz="2499" u="none" strike="noStrike" dirty="0">
                <a:solidFill>
                  <a:srgbClr val="D6E1D1">
                    <a:alpha val="33725"/>
                  </a:srgbClr>
                </a:solidFill>
                <a:latin typeface="Open Sauce 1 Italics"/>
              </a:rPr>
              <a:t>module.</a:t>
            </a:r>
          </a:p>
        </p:txBody>
      </p:sp>
      <p:grpSp>
        <p:nvGrpSpPr>
          <p:cNvPr id="15" name="Group 15"/>
          <p:cNvGrpSpPr/>
          <p:nvPr/>
        </p:nvGrpSpPr>
        <p:grpSpPr>
          <a:xfrm>
            <a:off x="2741277" y="2042143"/>
            <a:ext cx="12952688" cy="8155497"/>
            <a:chOff x="0" y="0"/>
            <a:chExt cx="17270251" cy="10873996"/>
          </a:xfrm>
        </p:grpSpPr>
        <p:sp>
          <p:nvSpPr>
            <p:cNvPr id="16" name="Freeform 16"/>
            <p:cNvSpPr/>
            <p:nvPr/>
          </p:nvSpPr>
          <p:spPr>
            <a:xfrm>
              <a:off x="15581355" y="9442439"/>
              <a:ext cx="1688896" cy="534113"/>
            </a:xfrm>
            <a:custGeom>
              <a:avLst/>
              <a:gdLst/>
              <a:ahLst/>
              <a:cxnLst/>
              <a:rect l="l" t="t" r="r" b="b"/>
              <a:pathLst>
                <a:path w="1688896" h="534113">
                  <a:moveTo>
                    <a:pt x="0" y="0"/>
                  </a:moveTo>
                  <a:lnTo>
                    <a:pt x="1688896" y="0"/>
                  </a:lnTo>
                  <a:lnTo>
                    <a:pt x="1688896" y="534114"/>
                  </a:lnTo>
                  <a:lnTo>
                    <a:pt x="0" y="534114"/>
                  </a:lnTo>
                  <a:lnTo>
                    <a:pt x="0" y="0"/>
                  </a:lnTo>
                  <a:close/>
                </a:path>
              </a:pathLst>
            </a:custGeom>
            <a:blipFill>
              <a:blip r:embed="rId5">
                <a:alphaModFix amt="32999"/>
                <a:extLst>
                  <a:ext uri="{96DAC541-7B7A-43D3-8B79-37D633B846F1}">
                    <asvg:svgBlip xmlns:asvg="http://schemas.microsoft.com/office/drawing/2016/SVG/main" r:embed="rId6"/>
                  </a:ext>
                </a:extLst>
              </a:blip>
              <a:stretch>
                <a:fillRect/>
              </a:stretch>
            </a:blipFill>
          </p:spPr>
        </p:sp>
        <p:sp>
          <p:nvSpPr>
            <p:cNvPr id="17" name="Freeform 17"/>
            <p:cNvSpPr/>
            <p:nvPr/>
          </p:nvSpPr>
          <p:spPr>
            <a:xfrm>
              <a:off x="0" y="0"/>
              <a:ext cx="16700743" cy="10873996"/>
            </a:xfrm>
            <a:custGeom>
              <a:avLst/>
              <a:gdLst/>
              <a:ahLst/>
              <a:cxnLst/>
              <a:rect l="l" t="t" r="r" b="b"/>
              <a:pathLst>
                <a:path w="16700743" h="10873996">
                  <a:moveTo>
                    <a:pt x="0" y="0"/>
                  </a:moveTo>
                  <a:lnTo>
                    <a:pt x="16700743" y="0"/>
                  </a:lnTo>
                  <a:lnTo>
                    <a:pt x="16700743" y="10873996"/>
                  </a:lnTo>
                  <a:lnTo>
                    <a:pt x="0" y="10873996"/>
                  </a:lnTo>
                  <a:lnTo>
                    <a:pt x="0" y="0"/>
                  </a:lnTo>
                  <a:close/>
                </a:path>
              </a:pathLst>
            </a:custGeom>
            <a:blipFill>
              <a:blip r:embed="rId7"/>
              <a:stretch>
                <a:fillRect/>
              </a:stretch>
            </a:blipFill>
          </p:spPr>
        </p:sp>
        <p:grpSp>
          <p:nvGrpSpPr>
            <p:cNvPr id="18" name="Group 18"/>
            <p:cNvGrpSpPr/>
            <p:nvPr/>
          </p:nvGrpSpPr>
          <p:grpSpPr>
            <a:xfrm>
              <a:off x="15702334" y="3548106"/>
              <a:ext cx="562508" cy="292898"/>
              <a:chOff x="0" y="0"/>
              <a:chExt cx="111113" cy="57856"/>
            </a:xfrm>
          </p:grpSpPr>
          <p:sp>
            <p:nvSpPr>
              <p:cNvPr id="19" name="Freeform 19"/>
              <p:cNvSpPr/>
              <p:nvPr/>
            </p:nvSpPr>
            <p:spPr>
              <a:xfrm>
                <a:off x="0" y="0"/>
                <a:ext cx="111113" cy="57856"/>
              </a:xfrm>
              <a:custGeom>
                <a:avLst/>
                <a:gdLst/>
                <a:ahLst/>
                <a:cxnLst/>
                <a:rect l="l" t="t" r="r" b="b"/>
                <a:pathLst>
                  <a:path w="111113" h="57856">
                    <a:moveTo>
                      <a:pt x="0" y="0"/>
                    </a:moveTo>
                    <a:lnTo>
                      <a:pt x="111113" y="0"/>
                    </a:lnTo>
                    <a:lnTo>
                      <a:pt x="111113" y="57856"/>
                    </a:lnTo>
                    <a:lnTo>
                      <a:pt x="0" y="57856"/>
                    </a:lnTo>
                    <a:close/>
                  </a:path>
                </a:pathLst>
              </a:custGeom>
              <a:solidFill>
                <a:srgbClr val="263036"/>
              </a:solidFill>
            </p:spPr>
          </p:sp>
          <p:sp>
            <p:nvSpPr>
              <p:cNvPr id="20" name="TextBox 20"/>
              <p:cNvSpPr txBox="1"/>
              <p:nvPr/>
            </p:nvSpPr>
            <p:spPr>
              <a:xfrm>
                <a:off x="0" y="47625"/>
                <a:ext cx="111113" cy="10231"/>
              </a:xfrm>
              <a:prstGeom prst="rect">
                <a:avLst/>
              </a:prstGeom>
            </p:spPr>
            <p:txBody>
              <a:bodyPr lIns="50800" tIns="50800" rIns="50800" bIns="50800" rtlCol="0" anchor="ctr"/>
              <a:lstStyle/>
              <a:p>
                <a:pPr algn="ctr">
                  <a:lnSpc>
                    <a:spcPts val="2499"/>
                  </a:lnSpc>
                </a:pPr>
                <a:endParaRPr/>
              </a:p>
            </p:txBody>
          </p:sp>
        </p:grpSp>
        <p:grpSp>
          <p:nvGrpSpPr>
            <p:cNvPr id="21" name="Group 21"/>
            <p:cNvGrpSpPr/>
            <p:nvPr/>
          </p:nvGrpSpPr>
          <p:grpSpPr>
            <a:xfrm>
              <a:off x="14577318" y="1526032"/>
              <a:ext cx="562508" cy="292898"/>
              <a:chOff x="0" y="0"/>
              <a:chExt cx="111113" cy="57856"/>
            </a:xfrm>
          </p:grpSpPr>
          <p:sp>
            <p:nvSpPr>
              <p:cNvPr id="22" name="Freeform 22"/>
              <p:cNvSpPr/>
              <p:nvPr/>
            </p:nvSpPr>
            <p:spPr>
              <a:xfrm>
                <a:off x="0" y="0"/>
                <a:ext cx="111113" cy="57856"/>
              </a:xfrm>
              <a:custGeom>
                <a:avLst/>
                <a:gdLst/>
                <a:ahLst/>
                <a:cxnLst/>
                <a:rect l="l" t="t" r="r" b="b"/>
                <a:pathLst>
                  <a:path w="111113" h="57856">
                    <a:moveTo>
                      <a:pt x="0" y="0"/>
                    </a:moveTo>
                    <a:lnTo>
                      <a:pt x="111113" y="0"/>
                    </a:lnTo>
                    <a:lnTo>
                      <a:pt x="111113" y="57856"/>
                    </a:lnTo>
                    <a:lnTo>
                      <a:pt x="0" y="57856"/>
                    </a:lnTo>
                    <a:close/>
                  </a:path>
                </a:pathLst>
              </a:custGeom>
              <a:solidFill>
                <a:srgbClr val="263036"/>
              </a:solidFill>
            </p:spPr>
          </p:sp>
          <p:sp>
            <p:nvSpPr>
              <p:cNvPr id="23" name="TextBox 23"/>
              <p:cNvSpPr txBox="1"/>
              <p:nvPr/>
            </p:nvSpPr>
            <p:spPr>
              <a:xfrm>
                <a:off x="0" y="47625"/>
                <a:ext cx="111113" cy="10231"/>
              </a:xfrm>
              <a:prstGeom prst="rect">
                <a:avLst/>
              </a:prstGeom>
            </p:spPr>
            <p:txBody>
              <a:bodyPr lIns="50800" tIns="50800" rIns="50800" bIns="50800" rtlCol="0" anchor="ctr"/>
              <a:lstStyle/>
              <a:p>
                <a:pPr algn="ctr">
                  <a:lnSpc>
                    <a:spcPts val="2499"/>
                  </a:lnSpc>
                </a:pPr>
                <a:endParaRPr/>
              </a:p>
            </p:txBody>
          </p:sp>
        </p:grpSp>
        <p:grpSp>
          <p:nvGrpSpPr>
            <p:cNvPr id="24" name="Group 24"/>
            <p:cNvGrpSpPr/>
            <p:nvPr/>
          </p:nvGrpSpPr>
          <p:grpSpPr>
            <a:xfrm>
              <a:off x="15310607" y="4348207"/>
              <a:ext cx="529131" cy="344613"/>
              <a:chOff x="0" y="0"/>
              <a:chExt cx="92334" cy="60135"/>
            </a:xfrm>
          </p:grpSpPr>
          <p:sp>
            <p:nvSpPr>
              <p:cNvPr id="25" name="Freeform 25"/>
              <p:cNvSpPr/>
              <p:nvPr/>
            </p:nvSpPr>
            <p:spPr>
              <a:xfrm>
                <a:off x="0" y="0"/>
                <a:ext cx="92334" cy="60135"/>
              </a:xfrm>
              <a:custGeom>
                <a:avLst/>
                <a:gdLst/>
                <a:ahLst/>
                <a:cxnLst/>
                <a:rect l="l" t="t" r="r" b="b"/>
                <a:pathLst>
                  <a:path w="92334" h="60135">
                    <a:moveTo>
                      <a:pt x="0" y="0"/>
                    </a:moveTo>
                    <a:lnTo>
                      <a:pt x="92334" y="0"/>
                    </a:lnTo>
                    <a:lnTo>
                      <a:pt x="92334" y="60135"/>
                    </a:lnTo>
                    <a:lnTo>
                      <a:pt x="0" y="60135"/>
                    </a:lnTo>
                    <a:close/>
                  </a:path>
                </a:pathLst>
              </a:custGeom>
              <a:solidFill>
                <a:srgbClr val="263036"/>
              </a:solidFill>
            </p:spPr>
          </p:sp>
          <p:sp>
            <p:nvSpPr>
              <p:cNvPr id="26" name="TextBox 26"/>
              <p:cNvSpPr txBox="1"/>
              <p:nvPr/>
            </p:nvSpPr>
            <p:spPr>
              <a:xfrm>
                <a:off x="0" y="47625"/>
                <a:ext cx="92334" cy="12510"/>
              </a:xfrm>
              <a:prstGeom prst="rect">
                <a:avLst/>
              </a:prstGeom>
            </p:spPr>
            <p:txBody>
              <a:bodyPr lIns="57504" tIns="57504" rIns="57504" bIns="57504" rtlCol="0" anchor="ctr"/>
              <a:lstStyle/>
              <a:p>
                <a:pPr algn="ctr">
                  <a:lnSpc>
                    <a:spcPts val="2499"/>
                  </a:lnSpc>
                </a:pPr>
                <a:endParaRPr/>
              </a:p>
            </p:txBody>
          </p:sp>
        </p:grpSp>
        <p:grpSp>
          <p:nvGrpSpPr>
            <p:cNvPr id="27" name="Group 27"/>
            <p:cNvGrpSpPr/>
            <p:nvPr/>
          </p:nvGrpSpPr>
          <p:grpSpPr>
            <a:xfrm>
              <a:off x="15493198" y="3916198"/>
              <a:ext cx="529131" cy="344613"/>
              <a:chOff x="0" y="0"/>
              <a:chExt cx="92334" cy="60135"/>
            </a:xfrm>
          </p:grpSpPr>
          <p:sp>
            <p:nvSpPr>
              <p:cNvPr id="28" name="Freeform 28"/>
              <p:cNvSpPr/>
              <p:nvPr/>
            </p:nvSpPr>
            <p:spPr>
              <a:xfrm>
                <a:off x="0" y="0"/>
                <a:ext cx="92334" cy="60135"/>
              </a:xfrm>
              <a:custGeom>
                <a:avLst/>
                <a:gdLst/>
                <a:ahLst/>
                <a:cxnLst/>
                <a:rect l="l" t="t" r="r" b="b"/>
                <a:pathLst>
                  <a:path w="92334" h="60135">
                    <a:moveTo>
                      <a:pt x="0" y="0"/>
                    </a:moveTo>
                    <a:lnTo>
                      <a:pt x="92334" y="0"/>
                    </a:lnTo>
                    <a:lnTo>
                      <a:pt x="92334" y="60135"/>
                    </a:lnTo>
                    <a:lnTo>
                      <a:pt x="0" y="60135"/>
                    </a:lnTo>
                    <a:close/>
                  </a:path>
                </a:pathLst>
              </a:custGeom>
              <a:solidFill>
                <a:srgbClr val="263036"/>
              </a:solidFill>
            </p:spPr>
          </p:sp>
          <p:sp>
            <p:nvSpPr>
              <p:cNvPr id="29" name="TextBox 29"/>
              <p:cNvSpPr txBox="1"/>
              <p:nvPr/>
            </p:nvSpPr>
            <p:spPr>
              <a:xfrm>
                <a:off x="0" y="47625"/>
                <a:ext cx="92334" cy="12510"/>
              </a:xfrm>
              <a:prstGeom prst="rect">
                <a:avLst/>
              </a:prstGeom>
            </p:spPr>
            <p:txBody>
              <a:bodyPr lIns="57504" tIns="57504" rIns="57504" bIns="57504" rtlCol="0" anchor="ctr"/>
              <a:lstStyle/>
              <a:p>
                <a:pPr algn="ctr">
                  <a:lnSpc>
                    <a:spcPts val="2499"/>
                  </a:lnSpc>
                </a:pPr>
                <a:endParaRPr/>
              </a:p>
            </p:txBody>
          </p:sp>
        </p:grpSp>
        <p:grpSp>
          <p:nvGrpSpPr>
            <p:cNvPr id="30" name="Group 30"/>
            <p:cNvGrpSpPr/>
            <p:nvPr/>
          </p:nvGrpSpPr>
          <p:grpSpPr>
            <a:xfrm>
              <a:off x="14777926" y="1526032"/>
              <a:ext cx="369829" cy="290421"/>
              <a:chOff x="0" y="0"/>
              <a:chExt cx="64535" cy="50679"/>
            </a:xfrm>
          </p:grpSpPr>
          <p:sp>
            <p:nvSpPr>
              <p:cNvPr id="31" name="Freeform 31"/>
              <p:cNvSpPr/>
              <p:nvPr/>
            </p:nvSpPr>
            <p:spPr>
              <a:xfrm>
                <a:off x="0" y="0"/>
                <a:ext cx="64535" cy="50679"/>
              </a:xfrm>
              <a:custGeom>
                <a:avLst/>
                <a:gdLst/>
                <a:ahLst/>
                <a:cxnLst/>
                <a:rect l="l" t="t" r="r" b="b"/>
                <a:pathLst>
                  <a:path w="64535" h="50679">
                    <a:moveTo>
                      <a:pt x="0" y="0"/>
                    </a:moveTo>
                    <a:lnTo>
                      <a:pt x="64535" y="0"/>
                    </a:lnTo>
                    <a:lnTo>
                      <a:pt x="64535" y="50679"/>
                    </a:lnTo>
                    <a:lnTo>
                      <a:pt x="0" y="50679"/>
                    </a:lnTo>
                    <a:close/>
                  </a:path>
                </a:pathLst>
              </a:custGeom>
              <a:solidFill>
                <a:srgbClr val="263036"/>
              </a:solidFill>
            </p:spPr>
          </p:sp>
          <p:sp>
            <p:nvSpPr>
              <p:cNvPr id="32" name="TextBox 32"/>
              <p:cNvSpPr txBox="1"/>
              <p:nvPr/>
            </p:nvSpPr>
            <p:spPr>
              <a:xfrm>
                <a:off x="0" y="47625"/>
                <a:ext cx="64535" cy="3054"/>
              </a:xfrm>
              <a:prstGeom prst="rect">
                <a:avLst/>
              </a:prstGeom>
            </p:spPr>
            <p:txBody>
              <a:bodyPr lIns="57504" tIns="57504" rIns="57504" bIns="57504" rtlCol="0" anchor="ctr"/>
              <a:lstStyle/>
              <a:p>
                <a:pPr algn="ctr">
                  <a:lnSpc>
                    <a:spcPts val="2499"/>
                  </a:lnSpc>
                </a:pPr>
                <a:endParaRPr/>
              </a:p>
            </p:txBody>
          </p:sp>
        </p:grpSp>
        <p:sp>
          <p:nvSpPr>
            <p:cNvPr id="33" name="TextBox 33"/>
            <p:cNvSpPr txBox="1"/>
            <p:nvPr/>
          </p:nvSpPr>
          <p:spPr>
            <a:xfrm>
              <a:off x="14618600" y="970586"/>
              <a:ext cx="688481" cy="456420"/>
            </a:xfrm>
            <a:prstGeom prst="rect">
              <a:avLst/>
            </a:prstGeom>
          </p:spPr>
          <p:txBody>
            <a:bodyPr lIns="0" tIns="0" rIns="0" bIns="0" rtlCol="0" anchor="t">
              <a:spAutoFit/>
            </a:bodyPr>
            <a:lstStyle/>
            <a:p>
              <a:pPr algn="ctr">
                <a:lnSpc>
                  <a:spcPts val="2657"/>
                </a:lnSpc>
              </a:pPr>
              <a:r>
                <a:rPr lang="en-US" sz="1898">
                  <a:solidFill>
                    <a:srgbClr val="FFFFFF"/>
                  </a:solidFill>
                  <a:latin typeface="Arial"/>
                </a:rPr>
                <a:t>VT</a:t>
              </a:r>
            </a:p>
          </p:txBody>
        </p:sp>
        <p:sp>
          <p:nvSpPr>
            <p:cNvPr id="34" name="AutoShape 34"/>
            <p:cNvSpPr/>
            <p:nvPr/>
          </p:nvSpPr>
          <p:spPr>
            <a:xfrm>
              <a:off x="14962840" y="1427006"/>
              <a:ext cx="151735" cy="467694"/>
            </a:xfrm>
            <a:prstGeom prst="line">
              <a:avLst/>
            </a:prstGeom>
            <a:ln w="25400" cap="flat">
              <a:solidFill>
                <a:srgbClr val="FFFFFF"/>
              </a:solidFill>
              <a:prstDash val="solid"/>
              <a:headEnd type="none" w="sm" len="sm"/>
              <a:tailEnd type="none" w="sm" len="sm"/>
            </a:ln>
          </p:spPr>
        </p:sp>
        <p:sp>
          <p:nvSpPr>
            <p:cNvPr id="35" name="TextBox 35"/>
            <p:cNvSpPr txBox="1"/>
            <p:nvPr/>
          </p:nvSpPr>
          <p:spPr>
            <a:xfrm>
              <a:off x="15201563" y="4903230"/>
              <a:ext cx="880612" cy="456420"/>
            </a:xfrm>
            <a:prstGeom prst="rect">
              <a:avLst/>
            </a:prstGeom>
          </p:spPr>
          <p:txBody>
            <a:bodyPr lIns="0" tIns="0" rIns="0" bIns="0" rtlCol="0" anchor="t">
              <a:spAutoFit/>
            </a:bodyPr>
            <a:lstStyle/>
            <a:p>
              <a:pPr algn="ctr">
                <a:lnSpc>
                  <a:spcPts val="2657"/>
                </a:lnSpc>
              </a:pPr>
              <a:r>
                <a:rPr lang="en-US" sz="1898">
                  <a:solidFill>
                    <a:srgbClr val="FFFFFF"/>
                  </a:solidFill>
                  <a:latin typeface="Arial"/>
                </a:rPr>
                <a:t>DC</a:t>
              </a:r>
            </a:p>
          </p:txBody>
        </p:sp>
        <p:sp>
          <p:nvSpPr>
            <p:cNvPr id="36" name="AutoShape 36"/>
            <p:cNvSpPr/>
            <p:nvPr/>
          </p:nvSpPr>
          <p:spPr>
            <a:xfrm>
              <a:off x="14426757" y="4419291"/>
              <a:ext cx="969773" cy="709698"/>
            </a:xfrm>
            <a:prstGeom prst="line">
              <a:avLst/>
            </a:prstGeom>
            <a:ln w="25400" cap="flat">
              <a:solidFill>
                <a:srgbClr val="FFFFFF"/>
              </a:solidFill>
              <a:prstDash val="solid"/>
              <a:headEnd type="none" w="sm" len="sm"/>
              <a:tailEnd type="none" w="sm" len="sm"/>
            </a:ln>
          </p:spPr>
        </p:sp>
        <p:sp>
          <p:nvSpPr>
            <p:cNvPr id="37" name="TextBox 37"/>
            <p:cNvSpPr txBox="1"/>
            <p:nvPr/>
          </p:nvSpPr>
          <p:spPr>
            <a:xfrm>
              <a:off x="15204986" y="4482459"/>
              <a:ext cx="683439" cy="456420"/>
            </a:xfrm>
            <a:prstGeom prst="rect">
              <a:avLst/>
            </a:prstGeom>
          </p:spPr>
          <p:txBody>
            <a:bodyPr lIns="0" tIns="0" rIns="0" bIns="0" rtlCol="0" anchor="t">
              <a:spAutoFit/>
            </a:bodyPr>
            <a:lstStyle/>
            <a:p>
              <a:pPr algn="ctr">
                <a:lnSpc>
                  <a:spcPts val="2657"/>
                </a:lnSpc>
              </a:pPr>
              <a:r>
                <a:rPr lang="en-US" sz="1898">
                  <a:solidFill>
                    <a:srgbClr val="FFFFFF"/>
                  </a:solidFill>
                  <a:latin typeface="Arial"/>
                </a:rPr>
                <a:t>MD</a:t>
              </a:r>
            </a:p>
          </p:txBody>
        </p:sp>
        <p:sp>
          <p:nvSpPr>
            <p:cNvPr id="38" name="AutoShape 38"/>
            <p:cNvSpPr/>
            <p:nvPr/>
          </p:nvSpPr>
          <p:spPr>
            <a:xfrm>
              <a:off x="14366972" y="4088504"/>
              <a:ext cx="886699" cy="604315"/>
            </a:xfrm>
            <a:prstGeom prst="line">
              <a:avLst/>
            </a:prstGeom>
            <a:ln w="25400" cap="flat">
              <a:solidFill>
                <a:srgbClr val="FFFFFF"/>
              </a:solidFill>
              <a:prstDash val="solid"/>
              <a:headEnd type="none" w="sm" len="sm"/>
              <a:tailEnd type="none" w="sm" len="sm"/>
            </a:ln>
          </p:spPr>
        </p:sp>
        <p:sp>
          <p:nvSpPr>
            <p:cNvPr id="39" name="TextBox 39"/>
            <p:cNvSpPr txBox="1"/>
            <p:nvPr/>
          </p:nvSpPr>
          <p:spPr>
            <a:xfrm>
              <a:off x="15228872" y="3952622"/>
              <a:ext cx="659554" cy="456420"/>
            </a:xfrm>
            <a:prstGeom prst="rect">
              <a:avLst/>
            </a:prstGeom>
          </p:spPr>
          <p:txBody>
            <a:bodyPr lIns="0" tIns="0" rIns="0" bIns="0" rtlCol="0" anchor="t">
              <a:spAutoFit/>
            </a:bodyPr>
            <a:lstStyle/>
            <a:p>
              <a:pPr algn="ctr">
                <a:lnSpc>
                  <a:spcPts val="2657"/>
                </a:lnSpc>
              </a:pPr>
              <a:r>
                <a:rPr lang="en-US" sz="1898">
                  <a:solidFill>
                    <a:srgbClr val="FFFFFF"/>
                  </a:solidFill>
                  <a:latin typeface="Arial"/>
                </a:rPr>
                <a:t>DE</a:t>
              </a:r>
            </a:p>
          </p:txBody>
        </p:sp>
        <p:sp>
          <p:nvSpPr>
            <p:cNvPr id="40" name="AutoShape 40"/>
            <p:cNvSpPr/>
            <p:nvPr/>
          </p:nvSpPr>
          <p:spPr>
            <a:xfrm flipV="1">
              <a:off x="14873435" y="4178438"/>
              <a:ext cx="437172" cy="76345"/>
            </a:xfrm>
            <a:prstGeom prst="line">
              <a:avLst/>
            </a:prstGeom>
            <a:ln w="25400" cap="flat">
              <a:solidFill>
                <a:srgbClr val="FFFFFF"/>
              </a:solidFill>
              <a:prstDash val="solid"/>
              <a:headEnd type="none" w="sm" len="sm"/>
              <a:tailEnd type="none" w="sm" len="sm"/>
            </a:ln>
          </p:spPr>
        </p:sp>
        <p:sp>
          <p:nvSpPr>
            <p:cNvPr id="41" name="TextBox 41"/>
            <p:cNvSpPr txBox="1"/>
            <p:nvPr/>
          </p:nvSpPr>
          <p:spPr>
            <a:xfrm>
              <a:off x="15546706" y="3471906"/>
              <a:ext cx="586065" cy="456420"/>
            </a:xfrm>
            <a:prstGeom prst="rect">
              <a:avLst/>
            </a:prstGeom>
          </p:spPr>
          <p:txBody>
            <a:bodyPr lIns="0" tIns="0" rIns="0" bIns="0" rtlCol="0" anchor="t">
              <a:spAutoFit/>
            </a:bodyPr>
            <a:lstStyle/>
            <a:p>
              <a:pPr algn="ctr">
                <a:lnSpc>
                  <a:spcPts val="2657"/>
                </a:lnSpc>
              </a:pPr>
              <a:r>
                <a:rPr lang="en-US" sz="1898">
                  <a:solidFill>
                    <a:srgbClr val="FFFFFF"/>
                  </a:solidFill>
                  <a:latin typeface="Arial"/>
                </a:rPr>
                <a:t>NJ</a:t>
              </a:r>
            </a:p>
          </p:txBody>
        </p:sp>
        <p:sp>
          <p:nvSpPr>
            <p:cNvPr id="42" name="AutoShape 42"/>
            <p:cNvSpPr/>
            <p:nvPr/>
          </p:nvSpPr>
          <p:spPr>
            <a:xfrm>
              <a:off x="14966945" y="3681705"/>
              <a:ext cx="526253" cy="12849"/>
            </a:xfrm>
            <a:prstGeom prst="line">
              <a:avLst/>
            </a:prstGeom>
            <a:ln w="25400" cap="flat">
              <a:solidFill>
                <a:srgbClr val="FFFFFF"/>
              </a:solidFill>
              <a:prstDash val="solid"/>
              <a:headEnd type="none" w="sm" len="sm"/>
              <a:tailEnd type="none" w="sm" len="sm"/>
            </a:ln>
          </p:spPr>
        </p:sp>
        <p:sp>
          <p:nvSpPr>
            <p:cNvPr id="43" name="TextBox 43"/>
            <p:cNvSpPr txBox="1"/>
            <p:nvPr/>
          </p:nvSpPr>
          <p:spPr>
            <a:xfrm>
              <a:off x="15839738" y="3091685"/>
              <a:ext cx="586065" cy="456420"/>
            </a:xfrm>
            <a:prstGeom prst="rect">
              <a:avLst/>
            </a:prstGeom>
          </p:spPr>
          <p:txBody>
            <a:bodyPr lIns="0" tIns="0" rIns="0" bIns="0" rtlCol="0" anchor="t">
              <a:spAutoFit/>
            </a:bodyPr>
            <a:lstStyle/>
            <a:p>
              <a:pPr algn="ctr">
                <a:lnSpc>
                  <a:spcPts val="2657"/>
                </a:lnSpc>
              </a:pPr>
              <a:r>
                <a:rPr lang="en-US" sz="1898">
                  <a:solidFill>
                    <a:srgbClr val="FFFFFF"/>
                  </a:solidFill>
                  <a:latin typeface="Arial"/>
                </a:rPr>
                <a:t>RI</a:t>
              </a:r>
            </a:p>
          </p:txBody>
        </p:sp>
        <p:sp>
          <p:nvSpPr>
            <p:cNvPr id="44" name="AutoShape 44"/>
            <p:cNvSpPr/>
            <p:nvPr/>
          </p:nvSpPr>
          <p:spPr>
            <a:xfrm>
              <a:off x="15644600" y="2909223"/>
              <a:ext cx="289099" cy="340376"/>
            </a:xfrm>
            <a:prstGeom prst="line">
              <a:avLst/>
            </a:prstGeom>
            <a:ln w="25400" cap="flat">
              <a:solidFill>
                <a:srgbClr val="FFFFFF"/>
              </a:solidFill>
              <a:prstDash val="solid"/>
              <a:headEnd type="none" w="sm" len="sm"/>
              <a:tailEnd type="none" w="sm" len="sm"/>
            </a:ln>
          </p:spPr>
        </p:sp>
        <p:sp>
          <p:nvSpPr>
            <p:cNvPr id="45" name="TextBox 45"/>
            <p:cNvSpPr txBox="1"/>
            <p:nvPr/>
          </p:nvSpPr>
          <p:spPr>
            <a:xfrm>
              <a:off x="4757739" y="9446821"/>
              <a:ext cx="880612" cy="456420"/>
            </a:xfrm>
            <a:prstGeom prst="rect">
              <a:avLst/>
            </a:prstGeom>
          </p:spPr>
          <p:txBody>
            <a:bodyPr lIns="0" tIns="0" rIns="0" bIns="0" rtlCol="0" anchor="t">
              <a:spAutoFit/>
            </a:bodyPr>
            <a:lstStyle/>
            <a:p>
              <a:pPr algn="ctr">
                <a:lnSpc>
                  <a:spcPts val="2657"/>
                </a:lnSpc>
              </a:pPr>
              <a:r>
                <a:rPr lang="en-US" sz="1898">
                  <a:solidFill>
                    <a:srgbClr val="FFFFFF"/>
                  </a:solidFill>
                  <a:latin typeface="Arial"/>
                </a:rPr>
                <a:t>HI</a:t>
              </a:r>
            </a:p>
          </p:txBody>
        </p:sp>
        <p:sp>
          <p:nvSpPr>
            <p:cNvPr id="46" name="TextBox 46"/>
            <p:cNvSpPr txBox="1"/>
            <p:nvPr/>
          </p:nvSpPr>
          <p:spPr>
            <a:xfrm>
              <a:off x="981876" y="4627114"/>
              <a:ext cx="880612" cy="456420"/>
            </a:xfrm>
            <a:prstGeom prst="rect">
              <a:avLst/>
            </a:prstGeom>
          </p:spPr>
          <p:txBody>
            <a:bodyPr lIns="0" tIns="0" rIns="0" bIns="0" rtlCol="0" anchor="t">
              <a:spAutoFit/>
            </a:bodyPr>
            <a:lstStyle/>
            <a:p>
              <a:pPr algn="ctr">
                <a:lnSpc>
                  <a:spcPts val="2657"/>
                </a:lnSpc>
              </a:pPr>
              <a:r>
                <a:rPr lang="en-US" sz="1898">
                  <a:solidFill>
                    <a:srgbClr val="FFFFFF"/>
                  </a:solidFill>
                  <a:latin typeface="Arial"/>
                </a:rPr>
                <a:t>CA</a:t>
              </a:r>
            </a:p>
          </p:txBody>
        </p:sp>
        <p:sp>
          <p:nvSpPr>
            <p:cNvPr id="47" name="Freeform 47"/>
            <p:cNvSpPr/>
            <p:nvPr/>
          </p:nvSpPr>
          <p:spPr>
            <a:xfrm>
              <a:off x="15623513" y="9350654"/>
              <a:ext cx="1604578" cy="507448"/>
            </a:xfrm>
            <a:custGeom>
              <a:avLst/>
              <a:gdLst/>
              <a:ahLst/>
              <a:cxnLst/>
              <a:rect l="l" t="t" r="r" b="b"/>
              <a:pathLst>
                <a:path w="1604578" h="507448">
                  <a:moveTo>
                    <a:pt x="0" y="0"/>
                  </a:moveTo>
                  <a:lnTo>
                    <a:pt x="1604579" y="0"/>
                  </a:lnTo>
                  <a:lnTo>
                    <a:pt x="1604579" y="507448"/>
                  </a:lnTo>
                  <a:lnTo>
                    <a:pt x="0" y="5074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8" name="TextBox 48"/>
            <p:cNvSpPr txBox="1"/>
            <p:nvPr/>
          </p:nvSpPr>
          <p:spPr>
            <a:xfrm>
              <a:off x="15824536" y="9404339"/>
              <a:ext cx="880612" cy="396307"/>
            </a:xfrm>
            <a:prstGeom prst="rect">
              <a:avLst/>
            </a:prstGeom>
          </p:spPr>
          <p:txBody>
            <a:bodyPr lIns="0" tIns="0" rIns="0" bIns="0" rtlCol="0" anchor="t">
              <a:spAutoFit/>
            </a:bodyPr>
            <a:lstStyle/>
            <a:p>
              <a:pPr algn="ctr">
                <a:lnSpc>
                  <a:spcPts val="2517"/>
                </a:lnSpc>
              </a:pPr>
              <a:r>
                <a:rPr lang="en-US" sz="1798">
                  <a:solidFill>
                    <a:srgbClr val="000000"/>
                  </a:solidFill>
                  <a:latin typeface="Open Sauce 1 Medium"/>
                </a:rPr>
                <a:t>PR</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145361" y="176386"/>
            <a:ext cx="13462193" cy="507197"/>
            <a:chOff x="0" y="-48452"/>
            <a:chExt cx="17949590" cy="676262"/>
          </a:xfrm>
        </p:grpSpPr>
        <p:sp>
          <p:nvSpPr>
            <p:cNvPr id="3" name="TextBox 3"/>
            <p:cNvSpPr txBox="1"/>
            <p:nvPr/>
          </p:nvSpPr>
          <p:spPr>
            <a:xfrm>
              <a:off x="777835" y="171668"/>
              <a:ext cx="17171755" cy="456142"/>
            </a:xfrm>
            <a:prstGeom prst="rect">
              <a:avLst/>
            </a:prstGeom>
          </p:spPr>
          <p:txBody>
            <a:bodyPr lIns="0" tIns="0" rIns="0" bIns="0" rtlCol="0" anchor="t">
              <a:spAutoFit/>
            </a:bodyPr>
            <a:lstStyle/>
            <a:p>
              <a:pPr algn="l">
                <a:lnSpc>
                  <a:spcPts val="2499"/>
                </a:lnSpc>
              </a:pPr>
              <a:r>
                <a:rPr lang="en-US" sz="2499" dirty="0">
                  <a:solidFill>
                    <a:srgbClr val="D6E1D1">
                      <a:alpha val="33725"/>
                    </a:srgbClr>
                  </a:solidFill>
                  <a:latin typeface="Open Sauce 1 Semi-Bold"/>
                </a:rPr>
                <a:t>SCOPE AND TRENDS</a:t>
              </a:r>
            </a:p>
          </p:txBody>
        </p:sp>
        <p:sp>
          <p:nvSpPr>
            <p:cNvPr id="5" name="Freeform 5"/>
            <p:cNvSpPr/>
            <p:nvPr/>
          </p:nvSpPr>
          <p:spPr>
            <a:xfrm>
              <a:off x="68613" y="0"/>
              <a:ext cx="589723" cy="597362"/>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6E1D1">
                <a:alpha val="44706"/>
              </a:srgbClr>
            </a:solidFill>
          </p:spPr>
        </p:sp>
        <p:sp>
          <p:nvSpPr>
            <p:cNvPr id="6" name="TextBox 6"/>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263036">
                      <a:alpha val="29804"/>
                    </a:srgbClr>
                  </a:solidFill>
                  <a:latin typeface="Open Sauce 1 Heavy"/>
                </a:rPr>
                <a:t>1</a:t>
              </a:r>
            </a:p>
          </p:txBody>
        </p:sp>
      </p:grpSp>
      <p:sp>
        <p:nvSpPr>
          <p:cNvPr id="7" name="TextBox 7"/>
          <p:cNvSpPr txBox="1"/>
          <p:nvPr/>
        </p:nvSpPr>
        <p:spPr>
          <a:xfrm>
            <a:off x="1028700" y="1019175"/>
            <a:ext cx="17670451" cy="1076325"/>
          </a:xfrm>
          <a:prstGeom prst="rect">
            <a:avLst/>
          </a:prstGeom>
        </p:spPr>
        <p:txBody>
          <a:bodyPr lIns="0" tIns="0" rIns="0" bIns="0" rtlCol="0" anchor="t">
            <a:spAutoFit/>
          </a:bodyPr>
          <a:lstStyle/>
          <a:p>
            <a:pPr marL="0" lvl="0" indent="0" algn="l">
              <a:lnSpc>
                <a:spcPts val="8400"/>
              </a:lnSpc>
            </a:pPr>
            <a:r>
              <a:rPr lang="en-US" sz="7000">
                <a:solidFill>
                  <a:srgbClr val="B2D235"/>
                </a:solidFill>
                <a:latin typeface="Open Sauce 1 Heavy"/>
              </a:rPr>
              <a:t>U.S. CLIMATE CASES BY CLAIM</a:t>
            </a:r>
          </a:p>
        </p:txBody>
      </p:sp>
      <p:sp>
        <p:nvSpPr>
          <p:cNvPr id="8" name="TextBox 8"/>
          <p:cNvSpPr txBox="1"/>
          <p:nvPr/>
        </p:nvSpPr>
        <p:spPr>
          <a:xfrm>
            <a:off x="6459608" y="9997615"/>
            <a:ext cx="11758549" cy="200025"/>
          </a:xfrm>
          <a:prstGeom prst="rect">
            <a:avLst/>
          </a:prstGeom>
        </p:spPr>
        <p:txBody>
          <a:bodyPr lIns="0" tIns="0" rIns="0" bIns="0" rtlCol="0" anchor="t">
            <a:spAutoFit/>
          </a:bodyPr>
          <a:lstStyle/>
          <a:p>
            <a:pPr algn="r">
              <a:lnSpc>
                <a:spcPts val="1500"/>
              </a:lnSpc>
            </a:pPr>
            <a:r>
              <a:rPr lang="en-US" sz="1500">
                <a:solidFill>
                  <a:srgbClr val="AFB7BF"/>
                </a:solidFill>
                <a:latin typeface="Open Sauce 1 Italics"/>
              </a:rPr>
              <a:t>Based on data from Sabin Center for Climate Change Law U.S. Climate Change Litigation database, compiled September 2023. </a:t>
            </a:r>
          </a:p>
        </p:txBody>
      </p:sp>
      <p:sp>
        <p:nvSpPr>
          <p:cNvPr id="9" name="TextBox 9"/>
          <p:cNvSpPr txBox="1"/>
          <p:nvPr/>
        </p:nvSpPr>
        <p:spPr>
          <a:xfrm>
            <a:off x="9217621" y="295448"/>
            <a:ext cx="8740110" cy="330200"/>
          </a:xfrm>
          <a:prstGeom prst="rect">
            <a:avLst/>
          </a:prstGeom>
        </p:spPr>
        <p:txBody>
          <a:bodyPr lIns="0" tIns="0" rIns="0" bIns="0" rtlCol="0" anchor="t">
            <a:spAutoFit/>
          </a:bodyPr>
          <a:lstStyle/>
          <a:p>
            <a:pPr marL="0" lvl="1" indent="0" algn="l">
              <a:lnSpc>
                <a:spcPts val="2499"/>
              </a:lnSpc>
              <a:spcBef>
                <a:spcPct val="0"/>
              </a:spcBef>
            </a:pPr>
            <a:r>
              <a:rPr lang="en-US" sz="2499" u="none" strike="noStrike" dirty="0">
                <a:solidFill>
                  <a:srgbClr val="D6E1D1">
                    <a:alpha val="33725"/>
                  </a:srgbClr>
                </a:solidFill>
                <a:latin typeface="Open Sauce 1 Italics"/>
              </a:rPr>
              <a:t>For more, see </a:t>
            </a:r>
            <a:r>
              <a:rPr lang="en-US" sz="2499" dirty="0">
                <a:solidFill>
                  <a:srgbClr val="D6E1D1">
                    <a:alpha val="33725"/>
                  </a:srgbClr>
                </a:solidFill>
                <a:latin typeface="Open Sauce 1 Italics"/>
              </a:rPr>
              <a:t>the </a:t>
            </a:r>
            <a:r>
              <a:rPr lang="en-US" sz="2499" dirty="0">
                <a:solidFill>
                  <a:srgbClr val="D6E1D1">
                    <a:alpha val="33725"/>
                  </a:srgbClr>
                </a:solidFill>
                <a:latin typeface="Open Sauce 1 Italics"/>
                <a:hlinkClick r:id="rId3" tooltip="https://cjp.eli.org/curriculum/overview-climate-litigation">
                  <a:extLst>
                    <a:ext uri="{A12FA001-AC4F-418D-AE19-62706E023703}">
                      <ahyp:hlinkClr xmlns:ahyp="http://schemas.microsoft.com/office/drawing/2018/hyperlinkcolor" val="tx"/>
                    </a:ext>
                  </a:extLst>
                </a:hlinkClick>
              </a:rPr>
              <a:t>Overview of Climate Litigation</a:t>
            </a:r>
            <a:r>
              <a:rPr lang="en-US" sz="2499" dirty="0">
                <a:solidFill>
                  <a:srgbClr val="D6E1D1">
                    <a:alpha val="33725"/>
                  </a:srgbClr>
                </a:solidFill>
                <a:latin typeface="Open Sauce 1 Italics"/>
              </a:rPr>
              <a:t> </a:t>
            </a:r>
            <a:r>
              <a:rPr lang="en-US" sz="2499" u="none" strike="noStrike" dirty="0">
                <a:solidFill>
                  <a:srgbClr val="D6E1D1">
                    <a:alpha val="33725"/>
                  </a:srgbClr>
                </a:solidFill>
                <a:latin typeface="Open Sauce 1 Italics"/>
              </a:rPr>
              <a:t>module.</a:t>
            </a:r>
          </a:p>
        </p:txBody>
      </p:sp>
      <p:grpSp>
        <p:nvGrpSpPr>
          <p:cNvPr id="10" name="Group 10"/>
          <p:cNvGrpSpPr/>
          <p:nvPr/>
        </p:nvGrpSpPr>
        <p:grpSpPr>
          <a:xfrm>
            <a:off x="486856" y="2095500"/>
            <a:ext cx="17314287" cy="7740200"/>
            <a:chOff x="0" y="0"/>
            <a:chExt cx="23085716" cy="10320266"/>
          </a:xfrm>
        </p:grpSpPr>
        <p:sp>
          <p:nvSpPr>
            <p:cNvPr id="11" name="Freeform 11"/>
            <p:cNvSpPr/>
            <p:nvPr/>
          </p:nvSpPr>
          <p:spPr>
            <a:xfrm>
              <a:off x="7111933" y="920852"/>
              <a:ext cx="9310260" cy="9399415"/>
            </a:xfrm>
            <a:custGeom>
              <a:avLst/>
              <a:gdLst/>
              <a:ahLst/>
              <a:cxnLst/>
              <a:rect l="l" t="t" r="r" b="b"/>
              <a:pathLst>
                <a:path w="9310260" h="9399415">
                  <a:moveTo>
                    <a:pt x="0" y="0"/>
                  </a:moveTo>
                  <a:lnTo>
                    <a:pt x="9310261" y="0"/>
                  </a:lnTo>
                  <a:lnTo>
                    <a:pt x="9310261" y="9399414"/>
                  </a:lnTo>
                  <a:lnTo>
                    <a:pt x="0" y="9399414"/>
                  </a:lnTo>
                  <a:lnTo>
                    <a:pt x="0" y="0"/>
                  </a:lnTo>
                  <a:close/>
                </a:path>
              </a:pathLst>
            </a:custGeom>
            <a:blipFill>
              <a:blip r:embed="rId4"/>
              <a:stretch>
                <a:fillRect/>
              </a:stretch>
            </a:blipFill>
          </p:spPr>
        </p:sp>
        <p:sp>
          <p:nvSpPr>
            <p:cNvPr id="12" name="TextBox 12"/>
            <p:cNvSpPr txBox="1"/>
            <p:nvPr/>
          </p:nvSpPr>
          <p:spPr>
            <a:xfrm>
              <a:off x="1135234" y="5196851"/>
              <a:ext cx="5817530" cy="482600"/>
            </a:xfrm>
            <a:prstGeom prst="rect">
              <a:avLst/>
            </a:prstGeom>
          </p:spPr>
          <p:txBody>
            <a:bodyPr lIns="0" tIns="0" rIns="0" bIns="0" rtlCol="0" anchor="t">
              <a:spAutoFit/>
            </a:bodyPr>
            <a:lstStyle/>
            <a:p>
              <a:pPr marL="0" lvl="0" indent="0" algn="ctr">
                <a:lnSpc>
                  <a:spcPts val="2879"/>
                </a:lnSpc>
                <a:spcBef>
                  <a:spcPct val="0"/>
                </a:spcBef>
              </a:pPr>
              <a:r>
                <a:rPr lang="en-US" sz="2399" u="none">
                  <a:solidFill>
                    <a:srgbClr val="FFFFFF"/>
                  </a:solidFill>
                  <a:latin typeface="Open Sauce 1 Semi-Bold"/>
                </a:rPr>
                <a:t>State Utility Regulation, 2.6%</a:t>
              </a:r>
            </a:p>
          </p:txBody>
        </p:sp>
        <p:sp>
          <p:nvSpPr>
            <p:cNvPr id="13" name="TextBox 13"/>
            <p:cNvSpPr txBox="1"/>
            <p:nvPr/>
          </p:nvSpPr>
          <p:spPr>
            <a:xfrm>
              <a:off x="5928377" y="9362758"/>
              <a:ext cx="3854859" cy="482600"/>
            </a:xfrm>
            <a:prstGeom prst="rect">
              <a:avLst/>
            </a:prstGeom>
          </p:spPr>
          <p:txBody>
            <a:bodyPr lIns="0" tIns="0" rIns="0" bIns="0" rtlCol="0" anchor="t">
              <a:spAutoFit/>
            </a:bodyPr>
            <a:lstStyle/>
            <a:p>
              <a:pPr>
                <a:lnSpc>
                  <a:spcPts val="2879"/>
                </a:lnSpc>
              </a:pPr>
              <a:r>
                <a:rPr lang="en-US" sz="2399">
                  <a:solidFill>
                    <a:srgbClr val="FFFFFF"/>
                  </a:solidFill>
                  <a:latin typeface="Open Sauce 1 Semi-Bold"/>
                </a:rPr>
                <a:t>Constitutional, 6%</a:t>
              </a:r>
            </a:p>
          </p:txBody>
        </p:sp>
        <p:sp>
          <p:nvSpPr>
            <p:cNvPr id="14" name="TextBox 14"/>
            <p:cNvSpPr txBox="1"/>
            <p:nvPr/>
          </p:nvSpPr>
          <p:spPr>
            <a:xfrm>
              <a:off x="0" y="1406186"/>
              <a:ext cx="8610355" cy="482600"/>
            </a:xfrm>
            <a:prstGeom prst="rect">
              <a:avLst/>
            </a:prstGeom>
          </p:spPr>
          <p:txBody>
            <a:bodyPr lIns="0" tIns="0" rIns="0" bIns="0" rtlCol="0" anchor="t">
              <a:spAutoFit/>
            </a:bodyPr>
            <a:lstStyle/>
            <a:p>
              <a:pPr>
                <a:lnSpc>
                  <a:spcPts val="2879"/>
                </a:lnSpc>
              </a:pPr>
              <a:r>
                <a:rPr lang="en-US" sz="2399">
                  <a:solidFill>
                    <a:srgbClr val="FFFFFF"/>
                  </a:solidFill>
                  <a:latin typeface="Open Sauce 1 Semi-Bold"/>
                </a:rPr>
                <a:t>Securities and Financial Regulation, 1.4%</a:t>
              </a:r>
            </a:p>
          </p:txBody>
        </p:sp>
        <p:sp>
          <p:nvSpPr>
            <p:cNvPr id="15" name="TextBox 15"/>
            <p:cNvSpPr txBox="1"/>
            <p:nvPr/>
          </p:nvSpPr>
          <p:spPr>
            <a:xfrm>
              <a:off x="6834721" y="285852"/>
              <a:ext cx="3550443" cy="482600"/>
            </a:xfrm>
            <a:prstGeom prst="rect">
              <a:avLst/>
            </a:prstGeom>
          </p:spPr>
          <p:txBody>
            <a:bodyPr lIns="0" tIns="0" rIns="0" bIns="0" rtlCol="0" anchor="t">
              <a:spAutoFit/>
            </a:bodyPr>
            <a:lstStyle/>
            <a:p>
              <a:pPr>
                <a:lnSpc>
                  <a:spcPts val="2879"/>
                </a:lnSpc>
              </a:pPr>
              <a:r>
                <a:rPr lang="en-US" sz="2399">
                  <a:solidFill>
                    <a:srgbClr val="FFFFFF"/>
                  </a:solidFill>
                  <a:latin typeface="Open Sauce 1 Semi-Bold"/>
                </a:rPr>
                <a:t>Adaptation, 6.5%</a:t>
              </a:r>
            </a:p>
          </p:txBody>
        </p:sp>
        <p:sp>
          <p:nvSpPr>
            <p:cNvPr id="16" name="TextBox 16"/>
            <p:cNvSpPr txBox="1"/>
            <p:nvPr/>
          </p:nvSpPr>
          <p:spPr>
            <a:xfrm>
              <a:off x="2007615" y="1972034"/>
              <a:ext cx="5748016" cy="482600"/>
            </a:xfrm>
            <a:prstGeom prst="rect">
              <a:avLst/>
            </a:prstGeom>
          </p:spPr>
          <p:txBody>
            <a:bodyPr lIns="0" tIns="0" rIns="0" bIns="0" rtlCol="0" anchor="t">
              <a:spAutoFit/>
            </a:bodyPr>
            <a:lstStyle/>
            <a:p>
              <a:pPr algn="r">
                <a:lnSpc>
                  <a:spcPts val="2879"/>
                </a:lnSpc>
              </a:pPr>
              <a:r>
                <a:rPr lang="en-US" sz="2399">
                  <a:solidFill>
                    <a:srgbClr val="FFFFFF"/>
                  </a:solidFill>
                  <a:latin typeface="Open Sauce 1 Semi-Bold"/>
                </a:rPr>
                <a:t>Common-Law Claims, 1.6%</a:t>
              </a:r>
            </a:p>
          </p:txBody>
        </p:sp>
        <p:sp>
          <p:nvSpPr>
            <p:cNvPr id="17" name="AutoShape 17"/>
            <p:cNvSpPr/>
            <p:nvPr/>
          </p:nvSpPr>
          <p:spPr>
            <a:xfrm flipH="1">
              <a:off x="16128245" y="4193620"/>
              <a:ext cx="480529" cy="0"/>
            </a:xfrm>
            <a:prstGeom prst="line">
              <a:avLst/>
            </a:prstGeom>
            <a:ln w="38100" cap="flat">
              <a:solidFill>
                <a:srgbClr val="FFFFFF"/>
              </a:solidFill>
              <a:prstDash val="solid"/>
              <a:headEnd type="none" w="sm" len="sm"/>
              <a:tailEnd type="none" w="sm" len="sm"/>
            </a:ln>
          </p:spPr>
        </p:sp>
        <p:sp>
          <p:nvSpPr>
            <p:cNvPr id="18" name="AutoShape 18"/>
            <p:cNvSpPr/>
            <p:nvPr/>
          </p:nvSpPr>
          <p:spPr>
            <a:xfrm flipH="1" flipV="1">
              <a:off x="13920364" y="9139850"/>
              <a:ext cx="672924" cy="181516"/>
            </a:xfrm>
            <a:prstGeom prst="line">
              <a:avLst/>
            </a:prstGeom>
            <a:ln w="38100" cap="flat">
              <a:solidFill>
                <a:srgbClr val="FFFFFF"/>
              </a:solidFill>
              <a:prstDash val="solid"/>
              <a:headEnd type="none" w="sm" len="sm"/>
              <a:tailEnd type="none" w="sm" len="sm"/>
            </a:ln>
          </p:spPr>
        </p:sp>
        <p:sp>
          <p:nvSpPr>
            <p:cNvPr id="19" name="AutoShape 19"/>
            <p:cNvSpPr/>
            <p:nvPr/>
          </p:nvSpPr>
          <p:spPr>
            <a:xfrm flipH="1">
              <a:off x="9602219" y="9121458"/>
              <a:ext cx="284332" cy="302246"/>
            </a:xfrm>
            <a:prstGeom prst="line">
              <a:avLst/>
            </a:prstGeom>
            <a:ln w="38100" cap="flat">
              <a:solidFill>
                <a:srgbClr val="FFFFFF"/>
              </a:solidFill>
              <a:prstDash val="solid"/>
              <a:headEnd type="none" w="sm" len="sm"/>
              <a:tailEnd type="none" w="sm" len="sm"/>
            </a:ln>
          </p:spPr>
        </p:sp>
        <p:sp>
          <p:nvSpPr>
            <p:cNvPr id="20" name="AutoShape 20"/>
            <p:cNvSpPr/>
            <p:nvPr/>
          </p:nvSpPr>
          <p:spPr>
            <a:xfrm flipH="1">
              <a:off x="7705939" y="7628276"/>
              <a:ext cx="541662" cy="10517"/>
            </a:xfrm>
            <a:prstGeom prst="line">
              <a:avLst/>
            </a:prstGeom>
            <a:ln w="38100" cap="flat">
              <a:solidFill>
                <a:srgbClr val="FFFFFF"/>
              </a:solidFill>
              <a:prstDash val="solid"/>
              <a:headEnd type="none" w="sm" len="sm"/>
              <a:tailEnd type="none" w="sm" len="sm"/>
            </a:ln>
          </p:spPr>
        </p:sp>
        <p:sp>
          <p:nvSpPr>
            <p:cNvPr id="21" name="AutoShape 21"/>
            <p:cNvSpPr/>
            <p:nvPr/>
          </p:nvSpPr>
          <p:spPr>
            <a:xfrm flipH="1" flipV="1">
              <a:off x="6834721" y="5457201"/>
              <a:ext cx="738720" cy="0"/>
            </a:xfrm>
            <a:prstGeom prst="line">
              <a:avLst/>
            </a:prstGeom>
            <a:ln w="38100" cap="flat">
              <a:solidFill>
                <a:srgbClr val="FFFFFF"/>
              </a:solidFill>
              <a:prstDash val="solid"/>
              <a:headEnd type="none" w="sm" len="sm"/>
              <a:tailEnd type="none" w="sm" len="sm"/>
            </a:ln>
          </p:spPr>
        </p:sp>
        <p:sp>
          <p:nvSpPr>
            <p:cNvPr id="22" name="AutoShape 22"/>
            <p:cNvSpPr/>
            <p:nvPr/>
          </p:nvSpPr>
          <p:spPr>
            <a:xfrm flipH="1">
              <a:off x="6952764" y="3584934"/>
              <a:ext cx="924401" cy="0"/>
            </a:xfrm>
            <a:prstGeom prst="line">
              <a:avLst/>
            </a:prstGeom>
            <a:ln w="38100" cap="flat">
              <a:solidFill>
                <a:srgbClr val="FFFFFF"/>
              </a:solidFill>
              <a:prstDash val="solid"/>
              <a:headEnd type="none" w="sm" len="sm"/>
              <a:tailEnd type="none" w="sm" len="sm"/>
            </a:ln>
          </p:spPr>
        </p:sp>
        <p:sp>
          <p:nvSpPr>
            <p:cNvPr id="23" name="AutoShape 23"/>
            <p:cNvSpPr/>
            <p:nvPr/>
          </p:nvSpPr>
          <p:spPr>
            <a:xfrm flipH="1" flipV="1">
              <a:off x="7755631" y="2213334"/>
              <a:ext cx="970890" cy="84724"/>
            </a:xfrm>
            <a:prstGeom prst="line">
              <a:avLst/>
            </a:prstGeom>
            <a:ln w="38100" cap="flat">
              <a:solidFill>
                <a:srgbClr val="FFFFFF"/>
              </a:solidFill>
              <a:prstDash val="solid"/>
              <a:headEnd type="none" w="sm" len="sm"/>
              <a:tailEnd type="none" w="sm" len="sm"/>
            </a:ln>
          </p:spPr>
        </p:sp>
        <p:sp>
          <p:nvSpPr>
            <p:cNvPr id="24" name="AutoShape 24"/>
            <p:cNvSpPr/>
            <p:nvPr/>
          </p:nvSpPr>
          <p:spPr>
            <a:xfrm flipH="1" flipV="1">
              <a:off x="8043216" y="1759744"/>
              <a:ext cx="979143" cy="258084"/>
            </a:xfrm>
            <a:prstGeom prst="line">
              <a:avLst/>
            </a:prstGeom>
            <a:ln w="38100" cap="flat">
              <a:solidFill>
                <a:srgbClr val="FFFFFF"/>
              </a:solidFill>
              <a:prstDash val="solid"/>
              <a:headEnd type="none" w="sm" len="sm"/>
              <a:tailEnd type="none" w="sm" len="sm"/>
            </a:ln>
          </p:spPr>
        </p:sp>
        <p:sp>
          <p:nvSpPr>
            <p:cNvPr id="25" name="AutoShape 25"/>
            <p:cNvSpPr/>
            <p:nvPr/>
          </p:nvSpPr>
          <p:spPr>
            <a:xfrm flipH="1" flipV="1">
              <a:off x="8728177" y="1235534"/>
              <a:ext cx="576425" cy="509942"/>
            </a:xfrm>
            <a:prstGeom prst="line">
              <a:avLst/>
            </a:prstGeom>
            <a:ln w="38100" cap="flat">
              <a:solidFill>
                <a:srgbClr val="FFFFFF"/>
              </a:solidFill>
              <a:prstDash val="solid"/>
              <a:headEnd type="none" w="sm" len="sm"/>
              <a:tailEnd type="none" w="sm" len="sm"/>
            </a:ln>
          </p:spPr>
        </p:sp>
        <p:sp>
          <p:nvSpPr>
            <p:cNvPr id="26" name="AutoShape 26"/>
            <p:cNvSpPr/>
            <p:nvPr/>
          </p:nvSpPr>
          <p:spPr>
            <a:xfrm flipH="1" flipV="1">
              <a:off x="9901870" y="712755"/>
              <a:ext cx="377983" cy="511456"/>
            </a:xfrm>
            <a:prstGeom prst="line">
              <a:avLst/>
            </a:prstGeom>
            <a:ln w="38100" cap="flat">
              <a:solidFill>
                <a:srgbClr val="FFFFFF"/>
              </a:solidFill>
              <a:prstDash val="solid"/>
              <a:headEnd type="none" w="sm" len="sm"/>
              <a:tailEnd type="none" w="sm" len="sm"/>
            </a:ln>
          </p:spPr>
        </p:sp>
        <p:sp>
          <p:nvSpPr>
            <p:cNvPr id="27" name="AutoShape 27"/>
            <p:cNvSpPr/>
            <p:nvPr/>
          </p:nvSpPr>
          <p:spPr>
            <a:xfrm flipV="1">
              <a:off x="11505695" y="486034"/>
              <a:ext cx="79773" cy="435259"/>
            </a:xfrm>
            <a:prstGeom prst="line">
              <a:avLst/>
            </a:prstGeom>
            <a:ln w="38100" cap="flat">
              <a:solidFill>
                <a:srgbClr val="FFFFFF"/>
              </a:solidFill>
              <a:prstDash val="solid"/>
              <a:headEnd type="none" w="sm" len="sm"/>
              <a:tailEnd type="none" w="sm" len="sm"/>
            </a:ln>
          </p:spPr>
        </p:sp>
        <p:sp>
          <p:nvSpPr>
            <p:cNvPr id="28" name="AutoShape 28"/>
            <p:cNvSpPr/>
            <p:nvPr/>
          </p:nvSpPr>
          <p:spPr>
            <a:xfrm flipV="1">
              <a:off x="13406279" y="968483"/>
              <a:ext cx="395187" cy="196282"/>
            </a:xfrm>
            <a:prstGeom prst="line">
              <a:avLst/>
            </a:prstGeom>
            <a:ln w="38100" cap="flat">
              <a:solidFill>
                <a:srgbClr val="FFFFFF"/>
              </a:solidFill>
              <a:prstDash val="solid"/>
              <a:headEnd type="none" w="sm" len="sm"/>
              <a:tailEnd type="none" w="sm" len="sm"/>
            </a:ln>
          </p:spPr>
        </p:sp>
        <p:sp>
          <p:nvSpPr>
            <p:cNvPr id="29" name="AutoShape 29"/>
            <p:cNvSpPr/>
            <p:nvPr/>
          </p:nvSpPr>
          <p:spPr>
            <a:xfrm flipH="1">
              <a:off x="15319292" y="2231155"/>
              <a:ext cx="529462" cy="223479"/>
            </a:xfrm>
            <a:prstGeom prst="line">
              <a:avLst/>
            </a:prstGeom>
            <a:ln w="38100" cap="flat">
              <a:solidFill>
                <a:srgbClr val="FFFFFF"/>
              </a:solidFill>
              <a:prstDash val="solid"/>
              <a:headEnd type="none" w="sm" len="sm"/>
              <a:tailEnd type="none" w="sm" len="sm"/>
            </a:ln>
          </p:spPr>
        </p:sp>
        <p:sp>
          <p:nvSpPr>
            <p:cNvPr id="30" name="AutoShape 30"/>
            <p:cNvSpPr/>
            <p:nvPr/>
          </p:nvSpPr>
          <p:spPr>
            <a:xfrm flipH="1" flipV="1">
              <a:off x="16020825" y="6728072"/>
              <a:ext cx="577196" cy="19050"/>
            </a:xfrm>
            <a:prstGeom prst="line">
              <a:avLst/>
            </a:prstGeom>
            <a:ln w="38100" cap="flat">
              <a:solidFill>
                <a:srgbClr val="FFFFFF"/>
              </a:solidFill>
              <a:prstDash val="solid"/>
              <a:headEnd type="none" w="sm" len="sm"/>
              <a:tailEnd type="none" w="sm" len="sm"/>
            </a:ln>
          </p:spPr>
        </p:sp>
        <p:sp>
          <p:nvSpPr>
            <p:cNvPr id="31" name="AutoShape 31"/>
            <p:cNvSpPr/>
            <p:nvPr/>
          </p:nvSpPr>
          <p:spPr>
            <a:xfrm>
              <a:off x="11985602" y="9604701"/>
              <a:ext cx="7639" cy="226175"/>
            </a:xfrm>
            <a:prstGeom prst="line">
              <a:avLst/>
            </a:prstGeom>
            <a:ln w="38100" cap="flat">
              <a:solidFill>
                <a:srgbClr val="FFFFFF"/>
              </a:solidFill>
              <a:prstDash val="solid"/>
              <a:headEnd type="none" w="sm" len="sm"/>
              <a:tailEnd type="none" w="sm" len="sm"/>
            </a:ln>
          </p:spPr>
        </p:sp>
        <p:sp>
          <p:nvSpPr>
            <p:cNvPr id="32" name="TextBox 32"/>
            <p:cNvSpPr txBox="1"/>
            <p:nvPr/>
          </p:nvSpPr>
          <p:spPr>
            <a:xfrm>
              <a:off x="11545582" y="0"/>
              <a:ext cx="11540135" cy="482600"/>
            </a:xfrm>
            <a:prstGeom prst="rect">
              <a:avLst/>
            </a:prstGeom>
          </p:spPr>
          <p:txBody>
            <a:bodyPr lIns="0" tIns="0" rIns="0" bIns="0" rtlCol="0" anchor="t">
              <a:spAutoFit/>
            </a:bodyPr>
            <a:lstStyle/>
            <a:p>
              <a:pPr>
                <a:lnSpc>
                  <a:spcPts val="2879"/>
                </a:lnSpc>
              </a:pPr>
              <a:r>
                <a:rPr lang="en-US" sz="2399">
                  <a:solidFill>
                    <a:srgbClr val="FFFFFF"/>
                  </a:solidFill>
                  <a:latin typeface="Open Sauce 1 Semi-Bold"/>
                </a:rPr>
                <a:t>Climate Change Protesters and Scientists, 2.8%</a:t>
              </a:r>
            </a:p>
          </p:txBody>
        </p:sp>
        <p:grpSp>
          <p:nvGrpSpPr>
            <p:cNvPr id="33" name="Group 33"/>
            <p:cNvGrpSpPr/>
            <p:nvPr/>
          </p:nvGrpSpPr>
          <p:grpSpPr>
            <a:xfrm>
              <a:off x="1008807" y="6871970"/>
              <a:ext cx="6564635" cy="1571740"/>
              <a:chOff x="0" y="0"/>
              <a:chExt cx="1296718" cy="310467"/>
            </a:xfrm>
          </p:grpSpPr>
          <p:sp>
            <p:nvSpPr>
              <p:cNvPr id="34" name="Freeform 34"/>
              <p:cNvSpPr/>
              <p:nvPr/>
            </p:nvSpPr>
            <p:spPr>
              <a:xfrm>
                <a:off x="0" y="0"/>
                <a:ext cx="1296718" cy="310467"/>
              </a:xfrm>
              <a:custGeom>
                <a:avLst/>
                <a:gdLst/>
                <a:ahLst/>
                <a:cxnLst/>
                <a:rect l="l" t="t" r="r" b="b"/>
                <a:pathLst>
                  <a:path w="1296718" h="310467">
                    <a:moveTo>
                      <a:pt x="80195" y="0"/>
                    </a:moveTo>
                    <a:lnTo>
                      <a:pt x="1216523" y="0"/>
                    </a:lnTo>
                    <a:cubicBezTo>
                      <a:pt x="1260813" y="0"/>
                      <a:pt x="1296718" y="35905"/>
                      <a:pt x="1296718" y="80195"/>
                    </a:cubicBezTo>
                    <a:lnTo>
                      <a:pt x="1296718" y="230272"/>
                    </a:lnTo>
                    <a:cubicBezTo>
                      <a:pt x="1296718" y="251541"/>
                      <a:pt x="1288269" y="271939"/>
                      <a:pt x="1273229" y="286979"/>
                    </a:cubicBezTo>
                    <a:cubicBezTo>
                      <a:pt x="1258190" y="302018"/>
                      <a:pt x="1237792" y="310467"/>
                      <a:pt x="1216523" y="310467"/>
                    </a:cubicBezTo>
                    <a:lnTo>
                      <a:pt x="80195" y="310467"/>
                    </a:lnTo>
                    <a:cubicBezTo>
                      <a:pt x="58926" y="310467"/>
                      <a:pt x="38528" y="302018"/>
                      <a:pt x="23489" y="286979"/>
                    </a:cubicBezTo>
                    <a:cubicBezTo>
                      <a:pt x="8449" y="271939"/>
                      <a:pt x="0" y="251541"/>
                      <a:pt x="0" y="230272"/>
                    </a:cubicBezTo>
                    <a:lnTo>
                      <a:pt x="0" y="80195"/>
                    </a:lnTo>
                    <a:cubicBezTo>
                      <a:pt x="0" y="58926"/>
                      <a:pt x="8449" y="38528"/>
                      <a:pt x="23489" y="23489"/>
                    </a:cubicBezTo>
                    <a:cubicBezTo>
                      <a:pt x="38528" y="8449"/>
                      <a:pt x="58926" y="0"/>
                      <a:pt x="80195" y="0"/>
                    </a:cubicBezTo>
                    <a:close/>
                  </a:path>
                </a:pathLst>
              </a:custGeom>
              <a:solidFill>
                <a:srgbClr val="000000">
                  <a:alpha val="0"/>
                </a:srgbClr>
              </a:solidFill>
              <a:ln w="57150" cap="rnd">
                <a:solidFill>
                  <a:srgbClr val="62C7CE"/>
                </a:solidFill>
                <a:prstDash val="solid"/>
                <a:round/>
              </a:ln>
            </p:spPr>
          </p:sp>
          <p:sp>
            <p:nvSpPr>
              <p:cNvPr id="35" name="TextBox 35"/>
              <p:cNvSpPr txBox="1"/>
              <p:nvPr/>
            </p:nvSpPr>
            <p:spPr>
              <a:xfrm>
                <a:off x="0" y="47625"/>
                <a:ext cx="1296718" cy="262842"/>
              </a:xfrm>
              <a:prstGeom prst="rect">
                <a:avLst/>
              </a:prstGeom>
            </p:spPr>
            <p:txBody>
              <a:bodyPr lIns="50800" tIns="50800" rIns="50800" bIns="50800" rtlCol="0" anchor="ctr"/>
              <a:lstStyle/>
              <a:p>
                <a:pPr algn="ctr">
                  <a:lnSpc>
                    <a:spcPts val="2499"/>
                  </a:lnSpc>
                </a:pPr>
                <a:endParaRPr/>
              </a:p>
            </p:txBody>
          </p:sp>
        </p:grpSp>
        <p:sp>
          <p:nvSpPr>
            <p:cNvPr id="36" name="TextBox 36"/>
            <p:cNvSpPr txBox="1"/>
            <p:nvPr/>
          </p:nvSpPr>
          <p:spPr>
            <a:xfrm>
              <a:off x="875694" y="7150935"/>
              <a:ext cx="6328388" cy="965200"/>
            </a:xfrm>
            <a:prstGeom prst="rect">
              <a:avLst/>
            </a:prstGeom>
          </p:spPr>
          <p:txBody>
            <a:bodyPr lIns="0" tIns="0" rIns="0" bIns="0" rtlCol="0" anchor="t">
              <a:spAutoFit/>
            </a:bodyPr>
            <a:lstStyle/>
            <a:p>
              <a:pPr marL="0" lvl="0" indent="0" algn="r">
                <a:lnSpc>
                  <a:spcPts val="2879"/>
                </a:lnSpc>
                <a:spcBef>
                  <a:spcPct val="0"/>
                </a:spcBef>
              </a:pPr>
              <a:r>
                <a:rPr lang="en-US" sz="2399" u="none" strike="noStrike">
                  <a:solidFill>
                    <a:srgbClr val="FFFFFF"/>
                  </a:solidFill>
                  <a:latin typeface="Open Sauce SemiBold Bold"/>
                </a:rPr>
                <a:t>State Environmental Review “Little NEPA”, 12.6%</a:t>
              </a:r>
            </a:p>
          </p:txBody>
        </p:sp>
        <p:sp>
          <p:nvSpPr>
            <p:cNvPr id="37" name="TextBox 37"/>
            <p:cNvSpPr txBox="1"/>
            <p:nvPr/>
          </p:nvSpPr>
          <p:spPr>
            <a:xfrm>
              <a:off x="11868402" y="9831519"/>
              <a:ext cx="6139049" cy="482600"/>
            </a:xfrm>
            <a:prstGeom prst="rect">
              <a:avLst/>
            </a:prstGeom>
          </p:spPr>
          <p:txBody>
            <a:bodyPr lIns="0" tIns="0" rIns="0" bIns="0" rtlCol="0" anchor="t">
              <a:spAutoFit/>
            </a:bodyPr>
            <a:lstStyle/>
            <a:p>
              <a:pPr algn="ctr">
                <a:lnSpc>
                  <a:spcPts val="2879"/>
                </a:lnSpc>
              </a:pPr>
              <a:r>
                <a:rPr lang="en-US" sz="2399">
                  <a:solidFill>
                    <a:srgbClr val="FFFFFF"/>
                  </a:solidFill>
                  <a:latin typeface="Open Sauce 1 Semi-Bold"/>
                </a:rPr>
                <a:t>Other Federal Statutes, 9.9%</a:t>
              </a:r>
            </a:p>
          </p:txBody>
        </p:sp>
        <p:sp>
          <p:nvSpPr>
            <p:cNvPr id="38" name="TextBox 38"/>
            <p:cNvSpPr txBox="1"/>
            <p:nvPr/>
          </p:nvSpPr>
          <p:spPr>
            <a:xfrm>
              <a:off x="1008807" y="3102334"/>
              <a:ext cx="5943957" cy="965200"/>
            </a:xfrm>
            <a:prstGeom prst="rect">
              <a:avLst/>
            </a:prstGeom>
          </p:spPr>
          <p:txBody>
            <a:bodyPr lIns="0" tIns="0" rIns="0" bIns="0" rtlCol="0" anchor="t">
              <a:spAutoFit/>
            </a:bodyPr>
            <a:lstStyle/>
            <a:p>
              <a:pPr algn="r">
                <a:lnSpc>
                  <a:spcPts val="2879"/>
                </a:lnSpc>
              </a:pPr>
              <a:r>
                <a:rPr lang="en-US" sz="2399">
                  <a:solidFill>
                    <a:srgbClr val="FFFFFF"/>
                  </a:solidFill>
                  <a:latin typeface="Open Sauce 1 Semi-Bold"/>
                </a:rPr>
                <a:t>Other State Law Case Categories, 10.8%</a:t>
              </a:r>
            </a:p>
          </p:txBody>
        </p:sp>
        <p:sp>
          <p:nvSpPr>
            <p:cNvPr id="39" name="TextBox 39"/>
            <p:cNvSpPr txBox="1"/>
            <p:nvPr/>
          </p:nvSpPr>
          <p:spPr>
            <a:xfrm>
              <a:off x="16701880" y="3933270"/>
              <a:ext cx="4520036" cy="482600"/>
            </a:xfrm>
            <a:prstGeom prst="rect">
              <a:avLst/>
            </a:prstGeom>
          </p:spPr>
          <p:txBody>
            <a:bodyPr lIns="0" tIns="0" rIns="0" bIns="0" rtlCol="0" anchor="t">
              <a:spAutoFit/>
            </a:bodyPr>
            <a:lstStyle/>
            <a:p>
              <a:pPr algn="ctr">
                <a:lnSpc>
                  <a:spcPts val="2879"/>
                </a:lnSpc>
              </a:pPr>
              <a:r>
                <a:rPr lang="en-US" sz="2399">
                  <a:solidFill>
                    <a:srgbClr val="FFFFFF"/>
                  </a:solidFill>
                  <a:latin typeface="Open Sauce 1 Semi-Bold"/>
                </a:rPr>
                <a:t>Clean Water Act, 3.1%</a:t>
              </a:r>
            </a:p>
          </p:txBody>
        </p:sp>
        <p:grpSp>
          <p:nvGrpSpPr>
            <p:cNvPr id="40" name="Group 40"/>
            <p:cNvGrpSpPr/>
            <p:nvPr/>
          </p:nvGrpSpPr>
          <p:grpSpPr>
            <a:xfrm>
              <a:off x="16701880" y="5923163"/>
              <a:ext cx="5764608" cy="1571740"/>
              <a:chOff x="0" y="0"/>
              <a:chExt cx="1138688" cy="310467"/>
            </a:xfrm>
          </p:grpSpPr>
          <p:sp>
            <p:nvSpPr>
              <p:cNvPr id="41" name="Freeform 41"/>
              <p:cNvSpPr/>
              <p:nvPr/>
            </p:nvSpPr>
            <p:spPr>
              <a:xfrm>
                <a:off x="0" y="0"/>
                <a:ext cx="1138688" cy="310467"/>
              </a:xfrm>
              <a:custGeom>
                <a:avLst/>
                <a:gdLst/>
                <a:ahLst/>
                <a:cxnLst/>
                <a:rect l="l" t="t" r="r" b="b"/>
                <a:pathLst>
                  <a:path w="1138688" h="310467">
                    <a:moveTo>
                      <a:pt x="91325" y="0"/>
                    </a:moveTo>
                    <a:lnTo>
                      <a:pt x="1047363" y="0"/>
                    </a:lnTo>
                    <a:cubicBezTo>
                      <a:pt x="1097801" y="0"/>
                      <a:pt x="1138688" y="40887"/>
                      <a:pt x="1138688" y="91325"/>
                    </a:cubicBezTo>
                    <a:lnTo>
                      <a:pt x="1138688" y="219143"/>
                    </a:lnTo>
                    <a:cubicBezTo>
                      <a:pt x="1138688" y="269580"/>
                      <a:pt x="1097801" y="310467"/>
                      <a:pt x="1047363" y="310467"/>
                    </a:cubicBezTo>
                    <a:lnTo>
                      <a:pt x="91325" y="310467"/>
                    </a:lnTo>
                    <a:cubicBezTo>
                      <a:pt x="40887" y="310467"/>
                      <a:pt x="0" y="269580"/>
                      <a:pt x="0" y="219143"/>
                    </a:cubicBezTo>
                    <a:lnTo>
                      <a:pt x="0" y="91325"/>
                    </a:lnTo>
                    <a:cubicBezTo>
                      <a:pt x="0" y="40887"/>
                      <a:pt x="40887" y="0"/>
                      <a:pt x="91325" y="0"/>
                    </a:cubicBezTo>
                    <a:close/>
                  </a:path>
                </a:pathLst>
              </a:custGeom>
              <a:solidFill>
                <a:srgbClr val="000000">
                  <a:alpha val="0"/>
                </a:srgbClr>
              </a:solidFill>
              <a:ln w="57150" cap="rnd">
                <a:solidFill>
                  <a:srgbClr val="62C7CE"/>
                </a:solidFill>
                <a:prstDash val="solid"/>
                <a:round/>
              </a:ln>
            </p:spPr>
          </p:sp>
          <p:sp>
            <p:nvSpPr>
              <p:cNvPr id="42" name="TextBox 42"/>
              <p:cNvSpPr txBox="1"/>
              <p:nvPr/>
            </p:nvSpPr>
            <p:spPr>
              <a:xfrm>
                <a:off x="0" y="47625"/>
                <a:ext cx="1138688" cy="262842"/>
              </a:xfrm>
              <a:prstGeom prst="rect">
                <a:avLst/>
              </a:prstGeom>
            </p:spPr>
            <p:txBody>
              <a:bodyPr lIns="50800" tIns="50800" rIns="50800" bIns="50800" rtlCol="0" anchor="ctr"/>
              <a:lstStyle/>
              <a:p>
                <a:pPr algn="ctr">
                  <a:lnSpc>
                    <a:spcPts val="2499"/>
                  </a:lnSpc>
                </a:pPr>
                <a:endParaRPr/>
              </a:p>
            </p:txBody>
          </p:sp>
        </p:grpSp>
        <p:sp>
          <p:nvSpPr>
            <p:cNvPr id="43" name="TextBox 43"/>
            <p:cNvSpPr txBox="1"/>
            <p:nvPr/>
          </p:nvSpPr>
          <p:spPr>
            <a:xfrm>
              <a:off x="17149583" y="6254997"/>
              <a:ext cx="4869202" cy="965200"/>
            </a:xfrm>
            <a:prstGeom prst="rect">
              <a:avLst/>
            </a:prstGeom>
          </p:spPr>
          <p:txBody>
            <a:bodyPr lIns="0" tIns="0" rIns="0" bIns="0" rtlCol="0" anchor="t">
              <a:spAutoFit/>
            </a:bodyPr>
            <a:lstStyle/>
            <a:p>
              <a:pPr marL="0" lvl="0" indent="0" algn="just">
                <a:lnSpc>
                  <a:spcPts val="2879"/>
                </a:lnSpc>
                <a:spcBef>
                  <a:spcPct val="0"/>
                </a:spcBef>
              </a:pPr>
              <a:r>
                <a:rPr lang="en-US" sz="2399" u="none" strike="noStrike">
                  <a:solidFill>
                    <a:srgbClr val="FFFFFF"/>
                  </a:solidFill>
                  <a:latin typeface="Open Sauce SemiBold Bold"/>
                </a:rPr>
                <a:t>National Environmental Policy Act, 17.8%</a:t>
              </a:r>
            </a:p>
          </p:txBody>
        </p:sp>
        <p:sp>
          <p:nvSpPr>
            <p:cNvPr id="44" name="TextBox 44"/>
            <p:cNvSpPr txBox="1"/>
            <p:nvPr/>
          </p:nvSpPr>
          <p:spPr>
            <a:xfrm>
              <a:off x="14696668" y="9121458"/>
              <a:ext cx="7188424" cy="482600"/>
            </a:xfrm>
            <a:prstGeom prst="rect">
              <a:avLst/>
            </a:prstGeom>
          </p:spPr>
          <p:txBody>
            <a:bodyPr lIns="0" tIns="0" rIns="0" bIns="0" rtlCol="0" anchor="t">
              <a:spAutoFit/>
            </a:bodyPr>
            <a:lstStyle/>
            <a:p>
              <a:pPr>
                <a:lnSpc>
                  <a:spcPts val="2879"/>
                </a:lnSpc>
              </a:pPr>
              <a:r>
                <a:rPr lang="en-US" sz="2399">
                  <a:solidFill>
                    <a:srgbClr val="FFFFFF"/>
                  </a:solidFill>
                  <a:latin typeface="Open Sauce 1 Semi-Bold"/>
                </a:rPr>
                <a:t>Freedom of Information Act, 4.3%</a:t>
              </a:r>
            </a:p>
          </p:txBody>
        </p:sp>
        <p:sp>
          <p:nvSpPr>
            <p:cNvPr id="45" name="TextBox 45"/>
            <p:cNvSpPr txBox="1"/>
            <p:nvPr/>
          </p:nvSpPr>
          <p:spPr>
            <a:xfrm>
              <a:off x="15957086" y="1572338"/>
              <a:ext cx="5264830" cy="1447800"/>
            </a:xfrm>
            <a:prstGeom prst="rect">
              <a:avLst/>
            </a:prstGeom>
          </p:spPr>
          <p:txBody>
            <a:bodyPr lIns="0" tIns="0" rIns="0" bIns="0" rtlCol="0" anchor="t">
              <a:spAutoFit/>
            </a:bodyPr>
            <a:lstStyle/>
            <a:p>
              <a:pPr>
                <a:lnSpc>
                  <a:spcPts val="2879"/>
                </a:lnSpc>
              </a:pPr>
              <a:r>
                <a:rPr lang="en-US" sz="2399">
                  <a:solidFill>
                    <a:srgbClr val="FFFFFF"/>
                  </a:solidFill>
                  <a:latin typeface="Open Sauce 1 Semi-Bold"/>
                </a:rPr>
                <a:t>Endangered Species Act and Other Wildlife Protection Statutes, 9.9%</a:t>
              </a:r>
            </a:p>
          </p:txBody>
        </p:sp>
        <p:sp>
          <p:nvSpPr>
            <p:cNvPr id="46" name="TextBox 46"/>
            <p:cNvSpPr txBox="1"/>
            <p:nvPr/>
          </p:nvSpPr>
          <p:spPr>
            <a:xfrm>
              <a:off x="13906721" y="683427"/>
              <a:ext cx="4100729" cy="482600"/>
            </a:xfrm>
            <a:prstGeom prst="rect">
              <a:avLst/>
            </a:prstGeom>
          </p:spPr>
          <p:txBody>
            <a:bodyPr lIns="0" tIns="0" rIns="0" bIns="0" rtlCol="0" anchor="t">
              <a:spAutoFit/>
            </a:bodyPr>
            <a:lstStyle/>
            <a:p>
              <a:pPr>
                <a:lnSpc>
                  <a:spcPts val="2879"/>
                </a:lnSpc>
              </a:pPr>
              <a:r>
                <a:rPr lang="en-US" sz="2399">
                  <a:solidFill>
                    <a:srgbClr val="FFFFFF"/>
                  </a:solidFill>
                  <a:latin typeface="Open Sauce 1 Semi-Bold"/>
                </a:rPr>
                <a:t>Clean Air Act, 9.4%</a:t>
              </a:r>
            </a:p>
          </p:txBody>
        </p:sp>
        <p:sp>
          <p:nvSpPr>
            <p:cNvPr id="47" name="TextBox 47"/>
            <p:cNvSpPr txBox="1"/>
            <p:nvPr/>
          </p:nvSpPr>
          <p:spPr>
            <a:xfrm>
              <a:off x="5161871" y="825325"/>
              <a:ext cx="3550443" cy="482600"/>
            </a:xfrm>
            <a:prstGeom prst="rect">
              <a:avLst/>
            </a:prstGeom>
          </p:spPr>
          <p:txBody>
            <a:bodyPr lIns="0" tIns="0" rIns="0" bIns="0" rtlCol="0" anchor="t">
              <a:spAutoFit/>
            </a:bodyPr>
            <a:lstStyle/>
            <a:p>
              <a:pPr algn="r">
                <a:lnSpc>
                  <a:spcPts val="2879"/>
                </a:lnSpc>
              </a:pPr>
              <a:r>
                <a:rPr lang="en-US" sz="2399">
                  <a:solidFill>
                    <a:srgbClr val="FFFFFF"/>
                  </a:solidFill>
                  <a:latin typeface="Open Sauce 1 Semi-Bold"/>
                </a:rPr>
                <a:t>Public Trust, 1.3%</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145361" y="176386"/>
            <a:ext cx="13478801" cy="504811"/>
            <a:chOff x="0" y="-48452"/>
            <a:chExt cx="17971734" cy="673080"/>
          </a:xfrm>
        </p:grpSpPr>
        <p:sp>
          <p:nvSpPr>
            <p:cNvPr id="3" name="TextBox 3"/>
            <p:cNvSpPr txBox="1"/>
            <p:nvPr/>
          </p:nvSpPr>
          <p:spPr>
            <a:xfrm>
              <a:off x="799979" y="168486"/>
              <a:ext cx="17171755" cy="456142"/>
            </a:xfrm>
            <a:prstGeom prst="rect">
              <a:avLst/>
            </a:prstGeom>
          </p:spPr>
          <p:txBody>
            <a:bodyPr lIns="0" tIns="0" rIns="0" bIns="0" rtlCol="0" anchor="t">
              <a:spAutoFit/>
            </a:bodyPr>
            <a:lstStyle/>
            <a:p>
              <a:pPr algn="l">
                <a:lnSpc>
                  <a:spcPts val="2499"/>
                </a:lnSpc>
              </a:pPr>
              <a:r>
                <a:rPr lang="en-US" sz="2499" dirty="0">
                  <a:solidFill>
                    <a:srgbClr val="D6E1D1">
                      <a:alpha val="33725"/>
                    </a:srgbClr>
                  </a:solidFill>
                  <a:latin typeface="Open Sauce 1 Semi-Bold"/>
                </a:rPr>
                <a:t>SCOPE AND TRENDS</a:t>
              </a:r>
            </a:p>
          </p:txBody>
        </p:sp>
        <p:grpSp>
          <p:nvGrpSpPr>
            <p:cNvPr id="4" name="Group 4"/>
            <p:cNvGrpSpPr/>
            <p:nvPr/>
          </p:nvGrpSpPr>
          <p:grpSpPr>
            <a:xfrm>
              <a:off x="68613" y="0"/>
              <a:ext cx="589723" cy="597362"/>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6E1D1">
                  <a:alpha val="44706"/>
                </a:srgbClr>
              </a:solidFill>
            </p:spPr>
          </p:sp>
        </p:grpSp>
        <p:sp>
          <p:nvSpPr>
            <p:cNvPr id="6" name="TextBox 6"/>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263036">
                      <a:alpha val="29804"/>
                    </a:srgbClr>
                  </a:solidFill>
                  <a:latin typeface="Open Sauce 1 Heavy"/>
                </a:rPr>
                <a:t>1</a:t>
              </a:r>
            </a:p>
          </p:txBody>
        </p:sp>
      </p:grpSp>
      <p:graphicFrame>
        <p:nvGraphicFramePr>
          <p:cNvPr id="7" name="Table 7"/>
          <p:cNvGraphicFramePr>
            <a:graphicFrameLocks noGrp="1"/>
          </p:cNvGraphicFramePr>
          <p:nvPr/>
        </p:nvGraphicFramePr>
        <p:xfrm>
          <a:off x="1711126" y="2282791"/>
          <a:ext cx="14865748" cy="7820026"/>
        </p:xfrm>
        <a:graphic>
          <a:graphicData uri="http://schemas.openxmlformats.org/drawingml/2006/table">
            <a:tbl>
              <a:tblPr/>
              <a:tblGrid>
                <a:gridCol w="6386015">
                  <a:extLst>
                    <a:ext uri="{9D8B030D-6E8A-4147-A177-3AD203B41FA5}">
                      <a16:colId xmlns:a16="http://schemas.microsoft.com/office/drawing/2014/main" val="20000"/>
                    </a:ext>
                  </a:extLst>
                </a:gridCol>
                <a:gridCol w="8479733">
                  <a:extLst>
                    <a:ext uri="{9D8B030D-6E8A-4147-A177-3AD203B41FA5}">
                      <a16:colId xmlns:a16="http://schemas.microsoft.com/office/drawing/2014/main" val="20001"/>
                    </a:ext>
                  </a:extLst>
                </a:gridCol>
              </a:tblGrid>
              <a:tr h="1172883">
                <a:tc>
                  <a:txBody>
                    <a:bodyPr/>
                    <a:lstStyle/>
                    <a:p>
                      <a:pPr algn="ctr">
                        <a:lnSpc>
                          <a:spcPts val="237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62C7CE"/>
                    </a:solidFill>
                  </a:tcPr>
                </a:tc>
                <a:tc>
                  <a:txBody>
                    <a:bodyPr/>
                    <a:lstStyle/>
                    <a:p>
                      <a:pPr algn="ctr">
                        <a:lnSpc>
                          <a:spcPts val="237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B2D235"/>
                    </a:solidFill>
                  </a:tcPr>
                </a:tc>
                <a:extLst>
                  <a:ext uri="{0D108BD9-81ED-4DB2-BD59-A6C34878D82A}">
                    <a16:rowId xmlns:a16="http://schemas.microsoft.com/office/drawing/2014/main" val="10000"/>
                  </a:ext>
                </a:extLst>
              </a:tr>
              <a:tr h="1795721">
                <a:tc>
                  <a:txBody>
                    <a:bodyPr/>
                    <a:lstStyle/>
                    <a:p>
                      <a:pPr algn="ctr">
                        <a:lnSpc>
                          <a:spcPts val="2377"/>
                        </a:lnSpc>
                        <a:defRPr/>
                      </a:pPr>
                      <a:endParaRPr lang="en-US" sz="1100" dirty="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C6ECEF"/>
                    </a:solidFill>
                  </a:tcPr>
                </a:tc>
                <a:tc>
                  <a:txBody>
                    <a:bodyPr/>
                    <a:lstStyle/>
                    <a:p>
                      <a:pPr algn="ctr">
                        <a:lnSpc>
                          <a:spcPts val="237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D6E1D1"/>
                    </a:solidFill>
                  </a:tcPr>
                </a:tc>
                <a:extLst>
                  <a:ext uri="{0D108BD9-81ED-4DB2-BD59-A6C34878D82A}">
                    <a16:rowId xmlns:a16="http://schemas.microsoft.com/office/drawing/2014/main" val="10001"/>
                  </a:ext>
                </a:extLst>
              </a:tr>
              <a:tr h="1723412">
                <a:tc>
                  <a:txBody>
                    <a:bodyPr/>
                    <a:lstStyle/>
                    <a:p>
                      <a:pPr algn="ctr">
                        <a:lnSpc>
                          <a:spcPts val="237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C6ECEF"/>
                    </a:solidFill>
                  </a:tcPr>
                </a:tc>
                <a:tc>
                  <a:txBody>
                    <a:bodyPr/>
                    <a:lstStyle/>
                    <a:p>
                      <a:pPr algn="ctr">
                        <a:lnSpc>
                          <a:spcPts val="237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D6E1D1"/>
                    </a:solidFill>
                  </a:tcPr>
                </a:tc>
                <a:extLst>
                  <a:ext uri="{0D108BD9-81ED-4DB2-BD59-A6C34878D82A}">
                    <a16:rowId xmlns:a16="http://schemas.microsoft.com/office/drawing/2014/main" val="10002"/>
                  </a:ext>
                </a:extLst>
              </a:tr>
              <a:tr h="1564005">
                <a:tc>
                  <a:txBody>
                    <a:bodyPr/>
                    <a:lstStyle/>
                    <a:p>
                      <a:pPr algn="ctr">
                        <a:lnSpc>
                          <a:spcPts val="237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C6ECEF"/>
                    </a:solidFill>
                  </a:tcPr>
                </a:tc>
                <a:tc>
                  <a:txBody>
                    <a:bodyPr/>
                    <a:lstStyle/>
                    <a:p>
                      <a:pPr algn="ctr">
                        <a:lnSpc>
                          <a:spcPts val="237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D6E1D1"/>
                    </a:solidFill>
                  </a:tcPr>
                </a:tc>
                <a:extLst>
                  <a:ext uri="{0D108BD9-81ED-4DB2-BD59-A6C34878D82A}">
                    <a16:rowId xmlns:a16="http://schemas.microsoft.com/office/drawing/2014/main" val="10003"/>
                  </a:ext>
                </a:extLst>
              </a:tr>
              <a:tr h="1564005">
                <a:tc>
                  <a:txBody>
                    <a:bodyPr/>
                    <a:lstStyle/>
                    <a:p>
                      <a:pPr algn="ctr">
                        <a:lnSpc>
                          <a:spcPts val="2377"/>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C6ECEF"/>
                    </a:solidFill>
                  </a:tcPr>
                </a:tc>
                <a:tc>
                  <a:txBody>
                    <a:bodyPr/>
                    <a:lstStyle/>
                    <a:p>
                      <a:pPr algn="ctr">
                        <a:lnSpc>
                          <a:spcPts val="2377"/>
                        </a:lnSpc>
                        <a:defRPr/>
                      </a:pPr>
                      <a:endParaRPr lang="en-US" sz="1100" dirty="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D6E1D1"/>
                    </a:solidFill>
                  </a:tcPr>
                </a:tc>
                <a:extLst>
                  <a:ext uri="{0D108BD9-81ED-4DB2-BD59-A6C34878D82A}">
                    <a16:rowId xmlns:a16="http://schemas.microsoft.com/office/drawing/2014/main" val="10004"/>
                  </a:ext>
                </a:extLst>
              </a:tr>
            </a:tbl>
          </a:graphicData>
        </a:graphic>
      </p:graphicFrame>
      <p:sp>
        <p:nvSpPr>
          <p:cNvPr id="8" name="TextBox 8"/>
          <p:cNvSpPr txBox="1"/>
          <p:nvPr/>
        </p:nvSpPr>
        <p:spPr>
          <a:xfrm>
            <a:off x="1028700" y="1019175"/>
            <a:ext cx="13004228" cy="1076325"/>
          </a:xfrm>
          <a:prstGeom prst="rect">
            <a:avLst/>
          </a:prstGeom>
        </p:spPr>
        <p:txBody>
          <a:bodyPr lIns="0" tIns="0" rIns="0" bIns="0" rtlCol="0" anchor="t">
            <a:spAutoFit/>
          </a:bodyPr>
          <a:lstStyle/>
          <a:p>
            <a:pPr marL="0" lvl="0" indent="0" algn="l">
              <a:lnSpc>
                <a:spcPts val="8400"/>
              </a:lnSpc>
            </a:pPr>
            <a:r>
              <a:rPr lang="en-US" sz="7000" dirty="0">
                <a:solidFill>
                  <a:srgbClr val="B2D235"/>
                </a:solidFill>
                <a:latin typeface="Open Sauce 1 Heavy"/>
              </a:rPr>
              <a:t>CLIMATE CASE TRENDS</a:t>
            </a:r>
          </a:p>
        </p:txBody>
      </p:sp>
      <p:sp>
        <p:nvSpPr>
          <p:cNvPr id="9" name="TextBox 9"/>
          <p:cNvSpPr txBox="1"/>
          <p:nvPr/>
        </p:nvSpPr>
        <p:spPr>
          <a:xfrm>
            <a:off x="8624096" y="8793125"/>
            <a:ext cx="7952778" cy="1262380"/>
          </a:xfrm>
          <a:prstGeom prst="rect">
            <a:avLst/>
          </a:prstGeom>
        </p:spPr>
        <p:txBody>
          <a:bodyPr lIns="0" tIns="0" rIns="0" bIns="0" rtlCol="0" anchor="t">
            <a:spAutoFit/>
          </a:bodyPr>
          <a:lstStyle/>
          <a:p>
            <a:pPr marL="561341" lvl="1" indent="-280670">
              <a:lnSpc>
                <a:spcPts val="3380"/>
              </a:lnSpc>
              <a:buFont typeface="Arial"/>
              <a:buChar char="•"/>
            </a:pPr>
            <a:r>
              <a:rPr lang="en-US" sz="2600">
                <a:solidFill>
                  <a:srgbClr val="263036"/>
                </a:solidFill>
                <a:latin typeface="Open Sauce 1"/>
              </a:rPr>
              <a:t>natural resource management and land use​</a:t>
            </a:r>
          </a:p>
          <a:p>
            <a:pPr marL="561341" lvl="1" indent="-280670">
              <a:lnSpc>
                <a:spcPts val="3380"/>
              </a:lnSpc>
              <a:buFont typeface="Arial"/>
              <a:buChar char="•"/>
            </a:pPr>
            <a:r>
              <a:rPr lang="en-US" sz="2600">
                <a:solidFill>
                  <a:srgbClr val="263036"/>
                </a:solidFill>
                <a:latin typeface="Open Sauce 1"/>
              </a:rPr>
              <a:t>wildlife impacts​</a:t>
            </a:r>
          </a:p>
          <a:p>
            <a:pPr marL="561341" lvl="1" indent="-280670">
              <a:lnSpc>
                <a:spcPts val="3380"/>
              </a:lnSpc>
              <a:buFont typeface="Arial"/>
              <a:buChar char="•"/>
            </a:pPr>
            <a:r>
              <a:rPr lang="en-US" sz="2600">
                <a:solidFill>
                  <a:srgbClr val="263036"/>
                </a:solidFill>
                <a:latin typeface="Open Sauce 1"/>
              </a:rPr>
              <a:t>economics and rate-setting</a:t>
            </a:r>
          </a:p>
        </p:txBody>
      </p:sp>
      <p:sp>
        <p:nvSpPr>
          <p:cNvPr id="10" name="TextBox 10"/>
          <p:cNvSpPr txBox="1"/>
          <p:nvPr/>
        </p:nvSpPr>
        <p:spPr>
          <a:xfrm>
            <a:off x="3774694" y="2399600"/>
            <a:ext cx="2321306" cy="820674"/>
          </a:xfrm>
          <a:prstGeom prst="rect">
            <a:avLst/>
          </a:prstGeom>
        </p:spPr>
        <p:txBody>
          <a:bodyPr wrap="square" lIns="0" tIns="0" rIns="0" bIns="0" rtlCol="0" anchor="t">
            <a:spAutoFit/>
          </a:bodyPr>
          <a:lstStyle/>
          <a:p>
            <a:pPr algn="ctr">
              <a:lnSpc>
                <a:spcPts val="7000"/>
              </a:lnSpc>
            </a:pPr>
            <a:r>
              <a:rPr lang="en-US" sz="5000" dirty="0">
                <a:solidFill>
                  <a:srgbClr val="263036"/>
                </a:solidFill>
                <a:latin typeface="Open Sauce 1 Heavy"/>
              </a:rPr>
              <a:t>TREND</a:t>
            </a:r>
          </a:p>
        </p:txBody>
      </p:sp>
      <p:sp>
        <p:nvSpPr>
          <p:cNvPr id="11" name="TextBox 11"/>
          <p:cNvSpPr txBox="1"/>
          <p:nvPr/>
        </p:nvSpPr>
        <p:spPr>
          <a:xfrm>
            <a:off x="10505458" y="2399600"/>
            <a:ext cx="4007848" cy="820674"/>
          </a:xfrm>
          <a:prstGeom prst="rect">
            <a:avLst/>
          </a:prstGeom>
        </p:spPr>
        <p:txBody>
          <a:bodyPr wrap="square" lIns="0" tIns="0" rIns="0" bIns="0" rtlCol="0" anchor="t">
            <a:spAutoFit/>
          </a:bodyPr>
          <a:lstStyle/>
          <a:p>
            <a:pPr algn="ctr">
              <a:lnSpc>
                <a:spcPts val="7000"/>
              </a:lnSpc>
            </a:pPr>
            <a:r>
              <a:rPr lang="en-US" sz="5000" dirty="0">
                <a:solidFill>
                  <a:srgbClr val="263036"/>
                </a:solidFill>
                <a:latin typeface="Open Sauce 1 Heavy"/>
              </a:rPr>
              <a:t>EXAMPLE(S)</a:t>
            </a:r>
          </a:p>
        </p:txBody>
      </p:sp>
      <p:sp>
        <p:nvSpPr>
          <p:cNvPr id="12" name="TextBox 12"/>
          <p:cNvSpPr txBox="1"/>
          <p:nvPr/>
        </p:nvSpPr>
        <p:spPr>
          <a:xfrm>
            <a:off x="2024913" y="3606099"/>
            <a:ext cx="5718854" cy="1420495"/>
          </a:xfrm>
          <a:prstGeom prst="rect">
            <a:avLst/>
          </a:prstGeom>
        </p:spPr>
        <p:txBody>
          <a:bodyPr lIns="0" tIns="0" rIns="0" bIns="0" rtlCol="0" anchor="t">
            <a:spAutoFit/>
          </a:bodyPr>
          <a:lstStyle/>
          <a:p>
            <a:pPr algn="l">
              <a:lnSpc>
                <a:spcPts val="3770"/>
              </a:lnSpc>
            </a:pPr>
            <a:r>
              <a:rPr lang="en-US" sz="2900" u="none" strike="noStrike">
                <a:solidFill>
                  <a:srgbClr val="263036"/>
                </a:solidFill>
                <a:latin typeface="Open Sauce 1 Bold"/>
              </a:rPr>
              <a:t>Suits by state and local governments against fossil fuel companies</a:t>
            </a:r>
          </a:p>
        </p:txBody>
      </p:sp>
      <p:sp>
        <p:nvSpPr>
          <p:cNvPr id="13" name="TextBox 13"/>
          <p:cNvSpPr txBox="1"/>
          <p:nvPr/>
        </p:nvSpPr>
        <p:spPr>
          <a:xfrm>
            <a:off x="2024913" y="8942668"/>
            <a:ext cx="5694628" cy="944245"/>
          </a:xfrm>
          <a:prstGeom prst="rect">
            <a:avLst/>
          </a:prstGeom>
        </p:spPr>
        <p:txBody>
          <a:bodyPr lIns="0" tIns="0" rIns="0" bIns="0" rtlCol="0" anchor="t">
            <a:spAutoFit/>
          </a:bodyPr>
          <a:lstStyle/>
          <a:p>
            <a:pPr marL="0" lvl="0" indent="0" algn="l">
              <a:lnSpc>
                <a:spcPts val="3770"/>
              </a:lnSpc>
              <a:spcBef>
                <a:spcPct val="0"/>
              </a:spcBef>
            </a:pPr>
            <a:r>
              <a:rPr lang="en-US" sz="2900" u="none" strike="noStrike">
                <a:solidFill>
                  <a:srgbClr val="263036"/>
                </a:solidFill>
                <a:latin typeface="Open Sauce 1 Bold"/>
              </a:rPr>
              <a:t>Challenges to federal climate regulations</a:t>
            </a:r>
          </a:p>
        </p:txBody>
      </p:sp>
      <p:sp>
        <p:nvSpPr>
          <p:cNvPr id="14" name="TextBox 14"/>
          <p:cNvSpPr txBox="1"/>
          <p:nvPr/>
        </p:nvSpPr>
        <p:spPr>
          <a:xfrm>
            <a:off x="2024913" y="7318338"/>
            <a:ext cx="5748139" cy="944245"/>
          </a:xfrm>
          <a:prstGeom prst="rect">
            <a:avLst/>
          </a:prstGeom>
        </p:spPr>
        <p:txBody>
          <a:bodyPr lIns="0" tIns="0" rIns="0" bIns="0" rtlCol="0" anchor="t">
            <a:spAutoFit/>
          </a:bodyPr>
          <a:lstStyle/>
          <a:p>
            <a:pPr marL="0" lvl="0" indent="0" algn="l">
              <a:lnSpc>
                <a:spcPts val="3770"/>
              </a:lnSpc>
              <a:spcBef>
                <a:spcPct val="0"/>
              </a:spcBef>
            </a:pPr>
            <a:r>
              <a:rPr lang="en-US" sz="2900" u="none" strike="noStrike">
                <a:solidFill>
                  <a:srgbClr val="263036"/>
                </a:solidFill>
                <a:latin typeface="Open Sauce 1 Bold"/>
              </a:rPr>
              <a:t>Challenges to renewable energy projects and programs</a:t>
            </a:r>
          </a:p>
        </p:txBody>
      </p:sp>
      <p:sp>
        <p:nvSpPr>
          <p:cNvPr id="15" name="TextBox 15"/>
          <p:cNvSpPr txBox="1"/>
          <p:nvPr/>
        </p:nvSpPr>
        <p:spPr>
          <a:xfrm>
            <a:off x="8624096" y="3694682"/>
            <a:ext cx="7711432" cy="1262380"/>
          </a:xfrm>
          <a:prstGeom prst="rect">
            <a:avLst/>
          </a:prstGeom>
        </p:spPr>
        <p:txBody>
          <a:bodyPr lIns="0" tIns="0" rIns="0" bIns="0" rtlCol="0" anchor="t">
            <a:spAutoFit/>
          </a:bodyPr>
          <a:lstStyle/>
          <a:p>
            <a:pPr marL="561341" lvl="1" indent="-280670">
              <a:lnSpc>
                <a:spcPts val="3380"/>
              </a:lnSpc>
              <a:buFont typeface="Arial"/>
              <a:buChar char="•"/>
            </a:pPr>
            <a:r>
              <a:rPr lang="en-US" sz="2600">
                <a:solidFill>
                  <a:srgbClr val="263036"/>
                </a:solidFill>
                <a:latin typeface="Open Sauce 1"/>
              </a:rPr>
              <a:t>Vermont, New Jersey, Minnesota, California​</a:t>
            </a:r>
          </a:p>
          <a:p>
            <a:pPr marL="561341" lvl="1" indent="-280670">
              <a:lnSpc>
                <a:spcPts val="3380"/>
              </a:lnSpc>
              <a:buFont typeface="Arial"/>
              <a:buChar char="•"/>
            </a:pPr>
            <a:r>
              <a:rPr lang="en-US" sz="2600">
                <a:solidFill>
                  <a:srgbClr val="263036"/>
                </a:solidFill>
                <a:latin typeface="Open Sauce 1"/>
              </a:rPr>
              <a:t>Baltimore, Maryland</a:t>
            </a:r>
          </a:p>
          <a:p>
            <a:pPr marL="561341" lvl="1" indent="-280670" algn="l">
              <a:lnSpc>
                <a:spcPts val="3380"/>
              </a:lnSpc>
              <a:buFont typeface="Arial"/>
              <a:buChar char="•"/>
            </a:pPr>
            <a:r>
              <a:rPr lang="en-US" sz="2600">
                <a:solidFill>
                  <a:srgbClr val="263036"/>
                </a:solidFill>
                <a:latin typeface="Open Sauce 1"/>
              </a:rPr>
              <a:t>County of Multnomah, Oregon</a:t>
            </a:r>
          </a:p>
        </p:txBody>
      </p:sp>
      <p:sp>
        <p:nvSpPr>
          <p:cNvPr id="16" name="TextBox 16"/>
          <p:cNvSpPr txBox="1"/>
          <p:nvPr/>
        </p:nvSpPr>
        <p:spPr>
          <a:xfrm>
            <a:off x="8624096" y="7147762"/>
            <a:ext cx="7711432" cy="1262380"/>
          </a:xfrm>
          <a:prstGeom prst="rect">
            <a:avLst/>
          </a:prstGeom>
        </p:spPr>
        <p:txBody>
          <a:bodyPr lIns="0" tIns="0" rIns="0" bIns="0" rtlCol="0" anchor="t">
            <a:spAutoFit/>
          </a:bodyPr>
          <a:lstStyle/>
          <a:p>
            <a:pPr marL="561341" lvl="1" indent="-280670" algn="l">
              <a:lnSpc>
                <a:spcPts val="3380"/>
              </a:lnSpc>
              <a:spcBef>
                <a:spcPct val="0"/>
              </a:spcBef>
              <a:buFont typeface="Arial"/>
              <a:buChar char="•"/>
            </a:pPr>
            <a:r>
              <a:rPr lang="en-US" sz="2600">
                <a:solidFill>
                  <a:srgbClr val="263036"/>
                </a:solidFill>
                <a:latin typeface="Open Sauce 1"/>
              </a:rPr>
              <a:t>SEC ru</a:t>
            </a:r>
            <a:r>
              <a:rPr lang="en-US" sz="2600" strike="noStrike">
                <a:solidFill>
                  <a:srgbClr val="263036"/>
                </a:solidFill>
                <a:latin typeface="Open Sauce 1"/>
              </a:rPr>
              <a:t>le​ on climate disclosure</a:t>
            </a:r>
          </a:p>
          <a:p>
            <a:pPr marL="561341" lvl="1" indent="-280670" algn="l">
              <a:lnSpc>
                <a:spcPts val="3380"/>
              </a:lnSpc>
              <a:spcBef>
                <a:spcPct val="0"/>
              </a:spcBef>
              <a:buFont typeface="Arial"/>
              <a:buChar char="•"/>
            </a:pPr>
            <a:r>
              <a:rPr lang="en-US" sz="2600" strike="noStrike">
                <a:solidFill>
                  <a:srgbClr val="263036"/>
                </a:solidFill>
                <a:latin typeface="Open Sauce 1"/>
              </a:rPr>
              <a:t>EPA rules on clean power​</a:t>
            </a:r>
          </a:p>
          <a:p>
            <a:pPr marL="561341" lvl="1" indent="-280670" algn="l">
              <a:lnSpc>
                <a:spcPts val="3380"/>
              </a:lnSpc>
              <a:spcBef>
                <a:spcPct val="0"/>
              </a:spcBef>
              <a:buFont typeface="Arial"/>
              <a:buChar char="•"/>
            </a:pPr>
            <a:r>
              <a:rPr lang="en-US" sz="2600" strike="noStrike">
                <a:solidFill>
                  <a:srgbClr val="263036"/>
                </a:solidFill>
                <a:latin typeface="Open Sauce 1"/>
              </a:rPr>
              <a:t>EPA, NHTSA vehicle emissions rules​</a:t>
            </a:r>
          </a:p>
        </p:txBody>
      </p:sp>
      <p:sp>
        <p:nvSpPr>
          <p:cNvPr id="17" name="TextBox 17"/>
          <p:cNvSpPr txBox="1"/>
          <p:nvPr/>
        </p:nvSpPr>
        <p:spPr>
          <a:xfrm>
            <a:off x="2024913" y="5944518"/>
            <a:ext cx="5748139" cy="467995"/>
          </a:xfrm>
          <a:prstGeom prst="rect">
            <a:avLst/>
          </a:prstGeom>
        </p:spPr>
        <p:txBody>
          <a:bodyPr lIns="0" tIns="0" rIns="0" bIns="0" rtlCol="0" anchor="t">
            <a:spAutoFit/>
          </a:bodyPr>
          <a:lstStyle/>
          <a:p>
            <a:pPr marL="0" lvl="0" indent="0" algn="l">
              <a:lnSpc>
                <a:spcPts val="3770"/>
              </a:lnSpc>
              <a:spcBef>
                <a:spcPct val="0"/>
              </a:spcBef>
            </a:pPr>
            <a:r>
              <a:rPr lang="en-US" sz="2900">
                <a:solidFill>
                  <a:srgbClr val="263036"/>
                </a:solidFill>
                <a:latin typeface="Open Sauce 1 Bold"/>
              </a:rPr>
              <a:t>Suits </a:t>
            </a:r>
            <a:r>
              <a:rPr lang="en-US" sz="2900" u="none" strike="noStrike">
                <a:solidFill>
                  <a:srgbClr val="263036"/>
                </a:solidFill>
                <a:latin typeface="Open Sauce 1 Bold"/>
              </a:rPr>
              <a:t>under state constitutions </a:t>
            </a:r>
          </a:p>
        </p:txBody>
      </p:sp>
      <p:sp>
        <p:nvSpPr>
          <p:cNvPr id="18" name="TextBox 18"/>
          <p:cNvSpPr txBox="1"/>
          <p:nvPr/>
        </p:nvSpPr>
        <p:spPr>
          <a:xfrm>
            <a:off x="8624096" y="5495492"/>
            <a:ext cx="7371501" cy="1290320"/>
          </a:xfrm>
          <a:prstGeom prst="rect">
            <a:avLst/>
          </a:prstGeom>
        </p:spPr>
        <p:txBody>
          <a:bodyPr lIns="0" tIns="0" rIns="0" bIns="0" rtlCol="0" anchor="t">
            <a:spAutoFit/>
          </a:bodyPr>
          <a:lstStyle/>
          <a:p>
            <a:pPr marL="582930" lvl="1" indent="-291465">
              <a:lnSpc>
                <a:spcPts val="3510"/>
              </a:lnSpc>
              <a:buFont typeface="Arial"/>
              <a:buChar char="•"/>
            </a:pPr>
            <a:r>
              <a:rPr lang="en-US" sz="2700">
                <a:solidFill>
                  <a:srgbClr val="263036"/>
                </a:solidFill>
                <a:latin typeface="Open Sauce 1"/>
              </a:rPr>
              <a:t>Montana (</a:t>
            </a:r>
            <a:r>
              <a:rPr lang="en-US" sz="2700">
                <a:solidFill>
                  <a:srgbClr val="263036"/>
                </a:solidFill>
                <a:latin typeface="Open Sauce 1 Italics"/>
              </a:rPr>
              <a:t>Held v. State of Montana</a:t>
            </a:r>
            <a:r>
              <a:rPr lang="en-US" sz="2700">
                <a:solidFill>
                  <a:srgbClr val="263036"/>
                </a:solidFill>
                <a:latin typeface="Open Sauce 1"/>
              </a:rPr>
              <a:t>)​</a:t>
            </a:r>
          </a:p>
          <a:p>
            <a:pPr marL="561341" lvl="1" indent="-280670">
              <a:lnSpc>
                <a:spcPts val="3380"/>
              </a:lnSpc>
              <a:buFont typeface="Arial"/>
              <a:buChar char="•"/>
            </a:pPr>
            <a:r>
              <a:rPr lang="en-US" sz="2600">
                <a:solidFill>
                  <a:srgbClr val="263036"/>
                </a:solidFill>
                <a:latin typeface="Open Sauce 1"/>
              </a:rPr>
              <a:t>Hawai‘i (</a:t>
            </a:r>
            <a:r>
              <a:rPr lang="en-US" sz="2600">
                <a:solidFill>
                  <a:srgbClr val="263036"/>
                </a:solidFill>
                <a:latin typeface="Open Sauce 1 Italics"/>
              </a:rPr>
              <a:t>Navahine F. v. Hawai‘i Department of Transportation</a:t>
            </a:r>
            <a:r>
              <a:rPr lang="en-US" sz="2600">
                <a:solidFill>
                  <a:srgbClr val="263036"/>
                </a:solidFill>
                <a:latin typeface="Open Sauce 1"/>
              </a:rPr>
              <a:t>)</a:t>
            </a:r>
          </a:p>
        </p:txBody>
      </p:sp>
      <p:cxnSp>
        <p:nvCxnSpPr>
          <p:cNvPr id="28" name="Straight Connector 27">
            <a:extLst>
              <a:ext uri="{FF2B5EF4-FFF2-40B4-BE49-F238E27FC236}">
                <a16:creationId xmlns:a16="http://schemas.microsoft.com/office/drawing/2014/main" id="{C214F63A-7A17-4EFF-61DE-B233878469CB}"/>
              </a:ext>
            </a:extLst>
          </p:cNvPr>
          <p:cNvCxnSpPr>
            <a:cxnSpLocks/>
          </p:cNvCxnSpPr>
          <p:nvPr/>
        </p:nvCxnSpPr>
        <p:spPr>
          <a:xfrm>
            <a:off x="1711126" y="5192349"/>
            <a:ext cx="15135515" cy="0"/>
          </a:xfrm>
          <a:prstGeom prst="line">
            <a:avLst/>
          </a:prstGeom>
          <a:ln w="101600">
            <a:solidFill>
              <a:srgbClr val="26303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C2A7932-A605-11BB-9E3A-8AB6A90D7742}"/>
              </a:ext>
            </a:extLst>
          </p:cNvPr>
          <p:cNvCxnSpPr>
            <a:cxnSpLocks/>
          </p:cNvCxnSpPr>
          <p:nvPr/>
        </p:nvCxnSpPr>
        <p:spPr>
          <a:xfrm>
            <a:off x="1711126" y="6972300"/>
            <a:ext cx="15135515" cy="0"/>
          </a:xfrm>
          <a:prstGeom prst="line">
            <a:avLst/>
          </a:prstGeom>
          <a:ln w="101600">
            <a:solidFill>
              <a:srgbClr val="26303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FF94718-CB54-1A7E-16A1-C604E5E8DB08}"/>
              </a:ext>
            </a:extLst>
          </p:cNvPr>
          <p:cNvCxnSpPr>
            <a:cxnSpLocks/>
          </p:cNvCxnSpPr>
          <p:nvPr/>
        </p:nvCxnSpPr>
        <p:spPr>
          <a:xfrm>
            <a:off x="1711126" y="8648700"/>
            <a:ext cx="15135515" cy="0"/>
          </a:xfrm>
          <a:prstGeom prst="line">
            <a:avLst/>
          </a:prstGeom>
          <a:ln w="101600">
            <a:solidFill>
              <a:srgbClr val="26303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2F5793E-C0F9-7B4B-A450-9C300E7B8176}"/>
              </a:ext>
            </a:extLst>
          </p:cNvPr>
          <p:cNvCxnSpPr>
            <a:cxnSpLocks/>
          </p:cNvCxnSpPr>
          <p:nvPr/>
        </p:nvCxnSpPr>
        <p:spPr>
          <a:xfrm>
            <a:off x="8060232" y="2098608"/>
            <a:ext cx="56554" cy="8004209"/>
          </a:xfrm>
          <a:prstGeom prst="line">
            <a:avLst/>
          </a:prstGeom>
          <a:ln w="101600">
            <a:solidFill>
              <a:srgbClr val="26303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C76EE53-6219-593A-EA37-B830E9943E9F}"/>
              </a:ext>
            </a:extLst>
          </p:cNvPr>
          <p:cNvCxnSpPr>
            <a:cxnSpLocks/>
          </p:cNvCxnSpPr>
          <p:nvPr/>
        </p:nvCxnSpPr>
        <p:spPr>
          <a:xfrm>
            <a:off x="1441359" y="3467100"/>
            <a:ext cx="15135515" cy="0"/>
          </a:xfrm>
          <a:prstGeom prst="line">
            <a:avLst/>
          </a:prstGeom>
          <a:ln w="101600">
            <a:solidFill>
              <a:srgbClr val="263036"/>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E624A"/>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3"/>
            <a:srcRect l="555" r="555"/>
            <a:stretch>
              <a:fillRect/>
            </a:stretch>
          </p:blipFill>
          <p:spPr>
            <a:xfrm>
              <a:off x="0" y="0"/>
              <a:ext cx="24384000" cy="13716000"/>
            </a:xfrm>
            <a:prstGeom prst="rect">
              <a:avLst/>
            </a:prstGeom>
          </p:spPr>
        </p:pic>
      </p:grpSp>
      <p:grpSp>
        <p:nvGrpSpPr>
          <p:cNvPr id="4" name="Group 4"/>
          <p:cNvGrpSpPr/>
          <p:nvPr/>
        </p:nvGrpSpPr>
        <p:grpSpPr>
          <a:xfrm>
            <a:off x="0" y="0"/>
            <a:ext cx="18288000" cy="10287000"/>
            <a:chOff x="0" y="0"/>
            <a:chExt cx="4868878" cy="2744918"/>
          </a:xfrm>
        </p:grpSpPr>
        <p:sp>
          <p:nvSpPr>
            <p:cNvPr id="5" name="Freeform 5"/>
            <p:cNvSpPr/>
            <p:nvPr/>
          </p:nvSpPr>
          <p:spPr>
            <a:xfrm>
              <a:off x="0" y="0"/>
              <a:ext cx="4868878" cy="2744918"/>
            </a:xfrm>
            <a:custGeom>
              <a:avLst/>
              <a:gdLst/>
              <a:ahLst/>
              <a:cxnLst/>
              <a:rect l="l" t="t" r="r" b="b"/>
              <a:pathLst>
                <a:path w="4868878" h="2744918">
                  <a:moveTo>
                    <a:pt x="0" y="0"/>
                  </a:moveTo>
                  <a:lnTo>
                    <a:pt x="4868878" y="0"/>
                  </a:lnTo>
                  <a:lnTo>
                    <a:pt x="4868878" y="2744918"/>
                  </a:lnTo>
                  <a:lnTo>
                    <a:pt x="0" y="2744918"/>
                  </a:lnTo>
                  <a:close/>
                </a:path>
              </a:pathLst>
            </a:custGeom>
            <a:solidFill>
              <a:srgbClr val="263036">
                <a:alpha val="69804"/>
              </a:srgbClr>
            </a:solidFill>
          </p:spPr>
        </p:sp>
        <p:sp>
          <p:nvSpPr>
            <p:cNvPr id="6" name="TextBox 6"/>
            <p:cNvSpPr txBox="1"/>
            <p:nvPr/>
          </p:nvSpPr>
          <p:spPr>
            <a:xfrm>
              <a:off x="0" y="-38100"/>
              <a:ext cx="4868878" cy="2783018"/>
            </a:xfrm>
            <a:prstGeom prst="rect">
              <a:avLst/>
            </a:prstGeom>
          </p:spPr>
          <p:txBody>
            <a:bodyPr lIns="50800" tIns="50800" rIns="50800" bIns="50800" rtlCol="0" anchor="ctr"/>
            <a:lstStyle/>
            <a:p>
              <a:pPr algn="ctr">
                <a:lnSpc>
                  <a:spcPts val="2239"/>
                </a:lnSpc>
              </a:pPr>
              <a:endParaRPr/>
            </a:p>
          </p:txBody>
        </p:sp>
      </p:grpSp>
      <p:grpSp>
        <p:nvGrpSpPr>
          <p:cNvPr id="7" name="Group 7"/>
          <p:cNvGrpSpPr/>
          <p:nvPr/>
        </p:nvGrpSpPr>
        <p:grpSpPr>
          <a:xfrm>
            <a:off x="1028700" y="1028700"/>
            <a:ext cx="1239263" cy="1239263"/>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ADB43"/>
            </a:solidFill>
          </p:spPr>
        </p:sp>
      </p:grpSp>
      <p:sp>
        <p:nvSpPr>
          <p:cNvPr id="9" name="TextBox 9"/>
          <p:cNvSpPr txBox="1"/>
          <p:nvPr/>
        </p:nvSpPr>
        <p:spPr>
          <a:xfrm>
            <a:off x="1028700" y="8108950"/>
            <a:ext cx="14634116" cy="1149350"/>
          </a:xfrm>
          <a:prstGeom prst="rect">
            <a:avLst/>
          </a:prstGeom>
        </p:spPr>
        <p:txBody>
          <a:bodyPr lIns="0" tIns="0" rIns="0" bIns="0" rtlCol="0" anchor="t">
            <a:spAutoFit/>
          </a:bodyPr>
          <a:lstStyle/>
          <a:p>
            <a:pPr marL="0" lvl="0" indent="0" algn="l">
              <a:lnSpc>
                <a:spcPts val="8800"/>
              </a:lnSpc>
              <a:spcBef>
                <a:spcPct val="0"/>
              </a:spcBef>
            </a:pPr>
            <a:r>
              <a:rPr lang="en-US" sz="8000">
                <a:solidFill>
                  <a:srgbClr val="B2D235"/>
                </a:solidFill>
                <a:latin typeface="Open Sauce 1 Heavy"/>
              </a:rPr>
              <a:t>LEGAL LANDSCAPE</a:t>
            </a:r>
          </a:p>
        </p:txBody>
      </p:sp>
      <p:sp>
        <p:nvSpPr>
          <p:cNvPr id="10" name="TextBox 10"/>
          <p:cNvSpPr txBox="1"/>
          <p:nvPr/>
        </p:nvSpPr>
        <p:spPr>
          <a:xfrm>
            <a:off x="1028700" y="936687"/>
            <a:ext cx="1239263" cy="1194689"/>
          </a:xfrm>
          <a:prstGeom prst="rect">
            <a:avLst/>
          </a:prstGeom>
        </p:spPr>
        <p:txBody>
          <a:bodyPr lIns="0" tIns="0" rIns="0" bIns="0" rtlCol="0" anchor="t">
            <a:spAutoFit/>
          </a:bodyPr>
          <a:lstStyle/>
          <a:p>
            <a:pPr marL="0" lvl="1" indent="0" algn="ctr">
              <a:lnSpc>
                <a:spcPts val="10047"/>
              </a:lnSpc>
              <a:spcBef>
                <a:spcPct val="0"/>
              </a:spcBef>
            </a:pPr>
            <a:r>
              <a:rPr lang="en-US" sz="6399">
                <a:solidFill>
                  <a:srgbClr val="263036"/>
                </a:solidFill>
                <a:latin typeface="Open Sauce 1 Heavy"/>
              </a:rPr>
              <a:t>2</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TotalTime>
  <Words>3730</Words>
  <Application>Microsoft Office PowerPoint</Application>
  <PresentationFormat>Custom</PresentationFormat>
  <Paragraphs>468</Paragraphs>
  <Slides>41</Slides>
  <Notes>9</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41</vt:i4>
      </vt:variant>
    </vt:vector>
  </HeadingPairs>
  <TitlesOfParts>
    <vt:vector size="62" baseType="lpstr">
      <vt:lpstr>Calibri</vt:lpstr>
      <vt:lpstr>Open Sauce 1 Medium Italics</vt:lpstr>
      <vt:lpstr>Open Sauce 2 Italics</vt:lpstr>
      <vt:lpstr>Open Sauce 1 Bold Italics</vt:lpstr>
      <vt:lpstr>Open Sauce SemiBold Italics</vt:lpstr>
      <vt:lpstr>Open Sauce 1 Light</vt:lpstr>
      <vt:lpstr>Open Sauce 1 Semi-Bold Italics</vt:lpstr>
      <vt:lpstr>Open Sauce 1 Italics</vt:lpstr>
      <vt:lpstr>Arial</vt:lpstr>
      <vt:lpstr>Canva Sans Bold</vt:lpstr>
      <vt:lpstr>Open Sauce 1 Semi-Bold</vt:lpstr>
      <vt:lpstr>Open Sauce 1</vt:lpstr>
      <vt:lpstr>Open Sauce 2</vt:lpstr>
      <vt:lpstr>Open Sauce SemiBold Bold Italics</vt:lpstr>
      <vt:lpstr>Open Sauce SemiBold</vt:lpstr>
      <vt:lpstr>Open Sauce 1 Bold</vt:lpstr>
      <vt:lpstr>Open Sauce SemiBold Bold</vt:lpstr>
      <vt:lpstr>Open Sauce 1 Medium</vt:lpstr>
      <vt:lpstr>Open Sauce 1 Heavy</vt:lpstr>
      <vt:lpstr>Open Sauce 2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Litigation 101 Slides</dc:title>
  <cp:lastModifiedBy>Tori Rickman</cp:lastModifiedBy>
  <cp:revision>1</cp:revision>
  <dcterms:created xsi:type="dcterms:W3CDTF">2006-08-16T00:00:00Z</dcterms:created>
  <dcterms:modified xsi:type="dcterms:W3CDTF">2023-11-07T16:43:02Z</dcterms:modified>
  <dc:identifier>DAFk-t0vtW4</dc:identifier>
</cp:coreProperties>
</file>